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171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293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02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9889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9691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0232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5133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1389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80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604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882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592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8705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005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235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591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1047-A97D-4707-994B-125810051309}" type="datetimeFigureOut">
              <a:rPr lang="en-MY" smtClean="0"/>
              <a:t>22/10/2023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8A3E18-6505-46BB-91E7-7FFCF260296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211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9FB7-1AF1-42EE-85F2-47D85C90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0401" y="1037493"/>
            <a:ext cx="8915399" cy="2262781"/>
          </a:xfrm>
        </p:spPr>
        <p:txBody>
          <a:bodyPr>
            <a:normAutofit/>
          </a:bodyPr>
          <a:lstStyle/>
          <a:p>
            <a:r>
              <a:rPr lang="en-US" sz="4800" b="1" dirty="0"/>
              <a:t>Course Code</a:t>
            </a:r>
            <a:r>
              <a:rPr lang="en-US" sz="4800" dirty="0"/>
              <a:t>: </a:t>
            </a:r>
            <a:r>
              <a:rPr lang="en-US" sz="4800" b="1" dirty="0">
                <a:solidFill>
                  <a:srgbClr val="FF0000"/>
                </a:solidFill>
              </a:rPr>
              <a:t>OBM4403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4800" b="1" dirty="0">
                <a:solidFill>
                  <a:srgbClr val="FF0000"/>
                </a:solidFill>
              </a:rPr>
              <a:t>marketing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2A5F8-B454-449C-A6DF-B8BB8D2B7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0401" y="4022698"/>
            <a:ext cx="8523198" cy="1449635"/>
          </a:xfrm>
        </p:spPr>
        <p:txBody>
          <a:bodyPr>
            <a:noAutofit/>
          </a:bodyPr>
          <a:lstStyle/>
          <a:p>
            <a:r>
              <a:rPr lang="en-US" sz="3600" dirty="0"/>
              <a:t>Third Meeting: 25th October 2023</a:t>
            </a:r>
          </a:p>
          <a:p>
            <a:r>
              <a:rPr lang="en-US" sz="3600" dirty="0"/>
              <a:t>By: Prof. Dr. Tang </a:t>
            </a:r>
            <a:r>
              <a:rPr lang="en-US" sz="3600" dirty="0" err="1"/>
              <a:t>Keow</a:t>
            </a:r>
            <a:r>
              <a:rPr lang="en-US" sz="3600" dirty="0"/>
              <a:t> </a:t>
            </a:r>
            <a:r>
              <a:rPr lang="en-US" sz="3600" dirty="0" err="1"/>
              <a:t>Ngang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74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6027-F527-7F8A-910B-451C11111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Inbound Logistics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0F325-ADED-5787-9564-6D2EDED45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includes tasks like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sourcing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warehousing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inventory management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impact the availability and quality of products.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Operations</a:t>
            </a:r>
          </a:p>
          <a:p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activities are related to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actual production or service delivery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marketing management, it includes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 development, manufacturing, or service processes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where the product is created or the service is provided.</a:t>
            </a:r>
          </a:p>
          <a:p>
            <a:endParaRPr lang="en-MY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9668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15E2A-DF41-5CEC-C5AA-9821E975B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Outbound Logistics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0540F-479D-B4DC-ED2A-A0DF36DB3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9478"/>
          </a:xfrm>
        </p:spPr>
        <p:txBody>
          <a:bodyPr>
            <a:normAutofit/>
          </a:bodyPr>
          <a:lstStyle/>
          <a:p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activities deal with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getting the finished product 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service to the customer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Distribution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logis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tics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crucial for ensuring that products are available when and where customers need them.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Marketing and Sales</a:t>
            </a:r>
          </a:p>
          <a:p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is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heart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marketing management.</a:t>
            </a:r>
          </a:p>
          <a:p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activities involve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research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 promotion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sales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advertising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creating strategies to attract and retain customers.</a:t>
            </a:r>
          </a:p>
        </p:txBody>
      </p:sp>
    </p:spTree>
    <p:extLst>
      <p:ext uri="{BB962C8B-B14F-4D97-AF65-F5344CB8AC3E}">
        <p14:creationId xmlns:p14="http://schemas.microsoft.com/office/powerpoint/2010/main" val="127651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B65FD-D025-5386-AE24-F03E11F2E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Service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7DBFD-5989-92F7-1E37-C4E17858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Post-sale service 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an essential part of maintaining customer satisfaction and loyalty.</a:t>
            </a:r>
          </a:p>
          <a:p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includes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 support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warranties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repairs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ongoing support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ensure customer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derive value from the product or service.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8516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2ABD-721E-4BB2-DC64-D8EFCE11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 Support Activities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48443-DA8C-9AF9-73FA-F98FCC16B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3704"/>
          </a:xfrm>
        </p:spPr>
        <p:txBody>
          <a:bodyPr>
            <a:normAutofit/>
          </a:bodyPr>
          <a:lstStyle/>
          <a:p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activities provide the necessary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infrastructure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resources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facilitate primary activities effectively.</a:t>
            </a:r>
          </a:p>
          <a:p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While they are not directly involved in the production or delivery of the product, they play a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crucial role in overall value creation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Infrastructure</a:t>
            </a:r>
          </a:p>
          <a:p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includes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general management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finance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planning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quality control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other activities that provide the foundation for the entire value chain.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MY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3825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D7496-8B56-E304-C020-120B3939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Human Resource Management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CFE53-D637-F035-3E50-04F97F79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 personnel management is essential for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recruiting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retaining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skilled workforce needed for marketing and delivering products or services.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Technology Development</a:t>
            </a:r>
          </a:p>
          <a:p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Technological support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crucial in modern marketing.</a:t>
            </a:r>
          </a:p>
          <a:p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includes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and development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product innovation, as well as the technology used in marketing and sales processes.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MY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9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FA215-8D78-0E29-ABC2-25856105C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Procurement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4D389-9CA6-5399-FA19-DD2D9CD2C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62400"/>
          </a:xfrm>
        </p:spPr>
        <p:txBody>
          <a:bodyPr>
            <a:normAutofit lnSpcReduction="10000"/>
          </a:bodyPr>
          <a:lstStyle/>
          <a:p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activity focuses on securing the resources and materials required for production, including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sourcing suppliers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negotiation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conclusion, the value chain concept is used to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opportunities for cost reduction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differentiation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competitive advantage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each stage of the process.</a:t>
            </a:r>
          </a:p>
          <a:p>
            <a:pPr marL="0" indent="0">
              <a:buNone/>
            </a:pPr>
            <a:endParaRPr lang="en-MY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management plays a central role in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creating value </a:t>
            </a:r>
            <a:r>
              <a:rPr lang="en-MY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through activities such as product development, promotion, pricing, and customer service.</a:t>
            </a:r>
          </a:p>
        </p:txBody>
      </p:sp>
    </p:spTree>
    <p:extLst>
      <p:ext uri="{BB962C8B-B14F-4D97-AF65-F5344CB8AC3E}">
        <p14:creationId xmlns:p14="http://schemas.microsoft.com/office/powerpoint/2010/main" val="324919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3DC5-2CB4-B0EE-DE05-9F0653C7D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Competencies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7B1A9-6670-887E-16D5-B87F90D93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157" y="2133600"/>
            <a:ext cx="9026455" cy="41002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Core competencies in marketing management are the essential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skills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knowledge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abilities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marketing professionals and teams need to be effective in their roles. </a:t>
            </a:r>
          </a:p>
          <a:p>
            <a:pPr marL="0" indent="0">
              <a:buNone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competencies are crucial for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implementing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successful marketing strategies and campaigns. </a:t>
            </a:r>
          </a:p>
          <a:p>
            <a:pPr marL="0" indent="0">
              <a:buNone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Here are some core competencies in marketing management: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Research and Analysis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ability to gather, interpret, and apply market research data to understand customer needs, trends, and competitive landscapes.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7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4E193-DBDB-12FC-A3DC-F3AC2B42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Strategic Planning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18112-CD2D-9802-63DC-9B8C22619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comprehensive marketing strategies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align with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business objectives and goals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Product and Service Knowledge</a:t>
            </a:r>
          </a:p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deep understanding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products or services being marketed, including their features, benefits, and competitive advantages.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Brand Management</a:t>
            </a: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Creating and maintaining a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strong brand identity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resonates with the target audience and differentiates the company from competitors.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79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D9CD-431A-43C2-5472-676013C5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Target Audience Segmentation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16346-96E5-9D14-3F51-4F74402EC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22304"/>
          </a:xfrm>
        </p:spPr>
        <p:txBody>
          <a:bodyPr>
            <a:normAutofit lnSpcReduction="10000"/>
          </a:bodyPr>
          <a:lstStyle/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Identifying and segmenting the target market into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 customer groups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based on demographics, psychographics, and behaviour.</a:t>
            </a: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Content Marketing</a:t>
            </a:r>
          </a:p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Creating and distributing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high-quality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relevant content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attract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engage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target audience.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Digital Marketing</a:t>
            </a:r>
          </a:p>
          <a:p>
            <a:r>
              <a:rPr lang="en-MY" sz="26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Proficiency in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various digital marketing channels</a:t>
            </a:r>
            <a:r>
              <a:rPr lang="en-MY" sz="26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including Search Engine Optimization (SEO), social media marketing, email marketing, content marketing, and paid advertising</a:t>
            </a:r>
            <a:r>
              <a:rPr lang="en-MY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7387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4AB8-8ED3-7810-9F21-D4FC34F38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Data Analytics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BC1F4-4E5F-1748-77C5-FBFCA2326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14191"/>
          </a:xfrm>
        </p:spPr>
        <p:txBody>
          <a:bodyPr>
            <a:normAutofit fontScale="92500" lnSpcReduction="10000"/>
          </a:bodyPr>
          <a:lstStyle/>
          <a:p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Analysing marketing data to </a:t>
            </a:r>
            <a:r>
              <a:rPr lang="en-MY" sz="26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measure campaign performance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make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data-driven decisions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6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continually optimize strategies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6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Marketing Automation</a:t>
            </a:r>
          </a:p>
          <a:p>
            <a:r>
              <a:rPr lang="en-MY" sz="26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Using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tools and software </a:t>
            </a:r>
            <a:r>
              <a:rPr lang="en-MY" sz="26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automate marketing processes, such as email marketing, lead nurturing, and customer relationship management.</a:t>
            </a:r>
          </a:p>
          <a:p>
            <a:pPr marL="0" indent="0">
              <a:buNone/>
            </a:pPr>
            <a:r>
              <a:rPr lang="en-MY" sz="26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 Customer Relationship Management (CRM)</a:t>
            </a:r>
          </a:p>
          <a:p>
            <a:r>
              <a:rPr lang="en-MY" sz="26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Managing and nurturing customer relationships to enhance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loyalty and drive repeat business.</a:t>
            </a:r>
            <a:endParaRPr lang="en-MY" sz="2600" b="1" kern="100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6231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3FFD-E3E7-E7D6-7CC5-7C6DA178B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and Customer Value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A0452-8C7E-6C98-AAC0-44A96DC4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1830855"/>
            <a:ext cx="9289774" cy="4328891"/>
          </a:xfrm>
        </p:spPr>
        <p:txBody>
          <a:bodyPr>
            <a:normAutofit/>
          </a:bodyPr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 and customer value are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fundamental concepts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marketing management.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Value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value is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perceived benefit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a customer receives from a product or service compared to the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and effort</a:t>
            </a:r>
            <a:r>
              <a:rPr lang="en-MY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to obtain it.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utility or satisfaction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a customer derives from their purchase.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customer value is critical for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and maintaining a loyal customer base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267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6FBB0-A9DE-B8CB-65BB-69F3E2E29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Marketing Metrics and KPIs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C9F9E-1376-ACA8-962C-DFB3D6E4E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52730"/>
          </a:xfrm>
        </p:spPr>
        <p:txBody>
          <a:bodyPr>
            <a:normAutofit/>
          </a:bodyPr>
          <a:lstStyle/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Knowing how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define and measure key performance indicators (KPIs)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assess the effectiveness of marketing efforts.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12. Creativity and Innovation</a:t>
            </a: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Generating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fresh and innovative ideas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marketing campaigns and strategies to stand out in a competitive market.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13. Communication Skills</a:t>
            </a:r>
          </a:p>
          <a:p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Effectively communicating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plans, ideas, and results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internal teams and external stakeholders.</a:t>
            </a:r>
            <a:endParaRPr lang="en-MY" sz="2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3339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6CA0C-61B5-EDD7-FF88-E3DABF647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 Budget Management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D0B80-C528-E77D-01B6-69D304443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80452"/>
          </a:xfrm>
        </p:spPr>
        <p:txBody>
          <a:bodyPr/>
          <a:lstStyle/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Managing marketing budgets efficiently and allocating resources to maximize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Return on Investment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(ROI).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 Project Management</a:t>
            </a:r>
          </a:p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Coordinating and executing marketing projects and campaigns on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 and within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budget.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16. Competitive Analysis</a:t>
            </a:r>
            <a:endParaRPr lang="en-MY" sz="24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Evaluating and monitoring competitors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opportunities and threats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market.</a:t>
            </a: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2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98E16-8DC6-F997-AE10-D258F8722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17. Legal and Ethical Considerations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D86FE-BE0F-9DBE-4926-3B1702D90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02157"/>
          </a:xfrm>
        </p:spPr>
        <p:txBody>
          <a:bodyPr>
            <a:normAutofit/>
          </a:bodyPr>
          <a:lstStyle/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and adhering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relevant laws and ethical guidelines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marketing and advertising.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18. Crisis Management</a:t>
            </a: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Being prepared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handle and mitigate crises or negative publicity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may affect the brand or company reputation.</a:t>
            </a: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19. Sales and Marketing Alignment</a:t>
            </a:r>
          </a:p>
          <a:p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Ensuring alignment between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sales and marketing t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eams to improve lead generation and conversion rates.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6636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D129-6453-29B1-439E-9E7269089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20. Global Marketing Knowledge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36CE-6743-D118-9EF0-903414E93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cultural and regional nuances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international marketing if working in a global context.</a:t>
            </a: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1118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DC13-75EC-3BFF-A53C-75FC8F3D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7C909-59A8-0E4C-1CB4-BF4D9ADE5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core competencies are essential for marketing professionals to effectively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plan, execute, and evaluate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strategies and campaigns, ultimately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contributing to the success of the business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managers and teams should continually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 and refine these skills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stay competitive in the ever-evolving field of marketing.</a:t>
            </a:r>
            <a:endParaRPr lang="en-MY" sz="24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39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025E2-E3A5-9204-2854-7CD5D4BE5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Value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D8A12-344D-564C-91D5-0740C232B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48" y="2133600"/>
            <a:ext cx="9380551" cy="4100290"/>
          </a:xfrm>
        </p:spPr>
        <p:txBody>
          <a:bodyPr/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concept of customer value extends beyond just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a product; it includes factors like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 quality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convenience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brand reputation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 service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the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experience a customer has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a company.</a:t>
            </a:r>
          </a:p>
          <a:p>
            <a:pPr marL="0" indent="0">
              <a:buNone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marketing management, the relationship between marketing an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 customer value is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integral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Here is how they intersect:</a:t>
            </a:r>
          </a:p>
          <a:p>
            <a:pPr marL="0" indent="0">
              <a:buNone/>
            </a:pP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 Proposition</a:t>
            </a:r>
          </a:p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 aims to create and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communicate a compelling value proposition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MY" sz="2400" dirty="0">
              <a:solidFill>
                <a:srgbClr val="37415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2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FBE7-25D6-874C-4D93-C8FFBE5D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Value Proposition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8A145-27DE-DA7D-5345-BC3BEAB1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882887"/>
          </a:xfrm>
        </p:spPr>
        <p:txBody>
          <a:bodyPr/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is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promise of the value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customer will receive from a product or service. </a:t>
            </a:r>
          </a:p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 marketing communicates how a product or service can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solve a customer's problem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meet their needs better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 alternatives.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Segmentation and Targeting</a:t>
            </a:r>
            <a:endParaRPr lang="en-MY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 management involves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segmenting the market to identify specific customer groups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distinct needs and preferences.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0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6131A-0C8B-D210-2487-FB3A8F926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Segmentation and Targeting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EF09C-36E1-785D-5238-9963EE8C7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/>
          </a:bodyPr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understanding these segments, marketers can tailor their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offerings to provide better value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each group.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Positioning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work on positioning their products or services in a way that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highlights their unique value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differentiates them from competitors.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 positioning </a:t>
            </a:r>
            <a:r>
              <a:rPr lang="en-MY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increase the perceived value of a product in the eyes of customers.</a:t>
            </a:r>
          </a:p>
          <a:p>
            <a:pPr marL="0" indent="0">
              <a:buNone/>
            </a:pP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6414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1C7E8-6C65-C550-ADBC-E04689794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Pricing Strategy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4FC4E-FA75-2B8B-0E5E-CDB5F7531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86470"/>
          </a:xfrm>
        </p:spPr>
        <p:txBody>
          <a:bodyPr>
            <a:normAutofit/>
          </a:bodyPr>
          <a:lstStyle/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Pricing</a:t>
            </a:r>
            <a:r>
              <a:rPr lang="en-MY" sz="2400" b="1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crucial element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creating customer value.</a:t>
            </a:r>
          </a:p>
          <a:p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need to find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right balance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between the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 of production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price customers 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willing to pay to ensure customers feel they are getting value for their money.</a:t>
            </a:r>
            <a:endParaRPr lang="en-MY" sz="2400" dirty="0">
              <a:solidFill>
                <a:srgbClr val="37415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Customer Relationship Management (CRM)</a:t>
            </a:r>
          </a:p>
          <a:p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maintaining strong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relationships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core aspect of marketing management.</a:t>
            </a:r>
          </a:p>
          <a:p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involves delivering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 value over time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which can lead to customer loyalty and repeat business.</a:t>
            </a:r>
          </a:p>
        </p:txBody>
      </p:sp>
    </p:spTree>
    <p:extLst>
      <p:ext uri="{BB962C8B-B14F-4D97-AF65-F5344CB8AC3E}">
        <p14:creationId xmlns:p14="http://schemas.microsoft.com/office/powerpoint/2010/main" val="99433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8F4C5-E0B8-781D-316F-889582772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Continuous Improvement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76C3B-EE26-4764-6D65-AA3B38FD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20210"/>
          </a:xfrm>
        </p:spPr>
        <p:txBody>
          <a:bodyPr>
            <a:normAutofit fontScale="92500" lnSpcReduction="20000"/>
          </a:bodyPr>
          <a:lstStyle/>
          <a:p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is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ongoing process</a:t>
            </a: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Businesses must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continuously monitor customer feedback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trends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competitive dynamics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adapt their strategies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 the value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provide to customers.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In summary, marketing management revolves around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and delivering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customer value.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The more effectively a company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meet and exceed customer expectations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the more successful it is likely to be in the marketplace.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Understanding customer needs, designing products and services to meet those needs, and effectively communicating the value of these offerings are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components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of marketing management.</a:t>
            </a:r>
          </a:p>
        </p:txBody>
      </p:sp>
    </p:spTree>
    <p:extLst>
      <p:ext uri="{BB962C8B-B14F-4D97-AF65-F5344CB8AC3E}">
        <p14:creationId xmlns:p14="http://schemas.microsoft.com/office/powerpoint/2010/main" val="114209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DDA9-F1FC-0B2A-63D6-7E606C2CF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Value Chain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F8644-6863-2C01-0540-788B9FA78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00291"/>
          </a:xfrm>
        </p:spPr>
        <p:txBody>
          <a:bodyPr>
            <a:normAutofit/>
          </a:bodyPr>
          <a:lstStyle/>
          <a:p>
            <a:r>
              <a:rPr lang="en-MY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value chain </a:t>
            </a:r>
            <a:r>
              <a:rPr lang="en-MY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marketing management is a concept developed by Michael Porter in his book “Competitive Advantage” (1985).</a:t>
            </a:r>
          </a:p>
          <a:p>
            <a:r>
              <a:rPr lang="en-MY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a framework that helps businesses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 and understand the various activities and processes i</a:t>
            </a:r>
            <a:r>
              <a:rPr lang="en-MY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nvolved in creating and delivering value to customers.</a:t>
            </a:r>
          </a:p>
          <a:p>
            <a:r>
              <a:rPr lang="en-MY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context of marketing management, the value chain can be divided into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primary</a:t>
            </a:r>
            <a:r>
              <a:rPr lang="en-MY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</a:t>
            </a:r>
            <a:r>
              <a:rPr lang="en-MY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activities.</a:t>
            </a:r>
          </a:p>
          <a:p>
            <a:endParaRPr lang="en-MY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38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93F3F-C4FD-8BBE-BE69-E306CF9DD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Primary Activities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BED04-B401-E024-3806-797CE0D3B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00940"/>
          </a:xfrm>
        </p:spPr>
        <p:txBody>
          <a:bodyPr>
            <a:normAutofit/>
          </a:bodyPr>
          <a:lstStyle/>
          <a:p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Primary activities are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core activities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directly related to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creating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promoting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delivering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product or service to customers.</a:t>
            </a:r>
          </a:p>
          <a:p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marketing context, primary activities are closely linked to the marketing mix, often referred to as the “4Ps” – Product, Price, Place, and Promotion.</a:t>
            </a:r>
          </a:p>
          <a:p>
            <a:pPr marL="457200" indent="-457200">
              <a:buAutoNum type="arabicPeriod"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Inbound Logistics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involves the management of the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components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necessary for producing a product or service.</a:t>
            </a:r>
          </a:p>
        </p:txBody>
      </p:sp>
    </p:spTree>
    <p:extLst>
      <p:ext uri="{BB962C8B-B14F-4D97-AF65-F5344CB8AC3E}">
        <p14:creationId xmlns:p14="http://schemas.microsoft.com/office/powerpoint/2010/main" val="70870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402</TotalTime>
  <Words>1569</Words>
  <Application>Microsoft Office PowerPoint</Application>
  <PresentationFormat>Widescreen</PresentationFormat>
  <Paragraphs>122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Course Code: OBM4403 marketing management</vt:lpstr>
      <vt:lpstr>Marketing and Customer Value</vt:lpstr>
      <vt:lpstr>Customer Value</vt:lpstr>
      <vt:lpstr>1. Value Proposition</vt:lpstr>
      <vt:lpstr>2. Segmentation and Targeting</vt:lpstr>
      <vt:lpstr>4. Pricing Strategy </vt:lpstr>
      <vt:lpstr>6. Continuous Improvement</vt:lpstr>
      <vt:lpstr>The Value Chain</vt:lpstr>
      <vt:lpstr>A. Primary Activities</vt:lpstr>
      <vt:lpstr>1. Inbound Logistics</vt:lpstr>
      <vt:lpstr>3. Outbound Logistics </vt:lpstr>
      <vt:lpstr>5. Service</vt:lpstr>
      <vt:lpstr>B. Support Activities</vt:lpstr>
      <vt:lpstr>2. Human Resource Management</vt:lpstr>
      <vt:lpstr>4. Procurement</vt:lpstr>
      <vt:lpstr>Core Competencies</vt:lpstr>
      <vt:lpstr>2. Strategic Planning</vt:lpstr>
      <vt:lpstr>5. Target Audience Segmentation</vt:lpstr>
      <vt:lpstr>8. Data Analytics</vt:lpstr>
      <vt:lpstr>11. Marketing Metrics and KPIs</vt:lpstr>
      <vt:lpstr>14. Budget Management</vt:lpstr>
      <vt:lpstr>17. Legal and Ethical Considerations</vt:lpstr>
      <vt:lpstr>20. Global Marketing Knowledge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Code: BM4403 marketing management</dc:title>
  <dc:creator>Professor Dr. Thang Keow Ngang</dc:creator>
  <cp:lastModifiedBy>Professor Dr. Thang Keow Ngang</cp:lastModifiedBy>
  <cp:revision>7</cp:revision>
  <dcterms:created xsi:type="dcterms:W3CDTF">2023-10-20T01:44:56Z</dcterms:created>
  <dcterms:modified xsi:type="dcterms:W3CDTF">2023-10-22T08:06:08Z</dcterms:modified>
</cp:coreProperties>
</file>