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gif" ContentType="image/gif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9"/>
  </p:handoutMasterIdLst>
  <p:sldIdLst>
    <p:sldId id="258" r:id="rId3"/>
    <p:sldId id="391" r:id="rId5"/>
    <p:sldId id="392" r:id="rId6"/>
    <p:sldId id="299" r:id="rId7"/>
    <p:sldId id="260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7" r:id="rId17"/>
    <p:sldId id="401" r:id="rId18"/>
    <p:sldId id="402" r:id="rId19"/>
    <p:sldId id="403" r:id="rId20"/>
    <p:sldId id="404" r:id="rId21"/>
    <p:sldId id="405" r:id="rId22"/>
    <p:sldId id="406" r:id="rId23"/>
    <p:sldId id="408" r:id="rId24"/>
    <p:sldId id="369" r:id="rId25"/>
    <p:sldId id="409" r:id="rId26"/>
    <p:sldId id="410" r:id="rId27"/>
    <p:sldId id="411" r:id="rId28"/>
    <p:sldId id="376" r:id="rId29"/>
    <p:sldId id="377" r:id="rId30"/>
    <p:sldId id="378" r:id="rId31"/>
    <p:sldId id="379" r:id="rId32"/>
    <p:sldId id="412" r:id="rId33"/>
    <p:sldId id="374" r:id="rId34"/>
    <p:sldId id="420" r:id="rId35"/>
    <p:sldId id="421" r:id="rId36"/>
    <p:sldId id="422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57" r:id="rId58"/>
  </p:sldIdLst>
  <p:sldSz cx="9144000" cy="6858000" type="screen4x3"/>
  <p:notesSz cx="6797675" cy="992632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handoutMaster" Target="handoutMasters/handoutMaster1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3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3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3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3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CD6D87D4-1087-48B4-9E59-C75958A8C8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3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3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888" tIns="45944" rIns="91888" bIns="45944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3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3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0F8882DC-6386-44F5-8527-3D08D1BBDF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82DC-6386-44F5-8527-3D08D1BBDF5D}" type="slidenum">
              <a:rPr lang="en-US" smtClean="0"/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1E2A7F3-AEC2-4AD6-91E8-B3A90FA75D73}" type="slidenum">
              <a:rPr lang="en-US" smtClean="0"/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82DC-6386-44F5-8527-3D08D1BBDF5D}" type="slidenum">
              <a:rPr lang="en-US" smtClean="0"/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524000"/>
            <a:ext cx="7010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C03C-3CCD-4ED1-8A3F-36F284F27DF7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  <p:pic>
        <p:nvPicPr>
          <p:cNvPr id="7" name="Picture 5" descr="C:\Users\ettacwy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A337-83C6-4821-866A-1167B30AF62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25B8-9D49-4437-8FD8-8586E63709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A337-83C6-4821-866A-1167B30AF623}" type="slidenum">
              <a:rPr lang="en-US" smtClean="0"/>
            </a:fld>
            <a:endParaRPr lang="en-US"/>
          </a:p>
        </p:txBody>
      </p:sp>
      <p:pic>
        <p:nvPicPr>
          <p:cNvPr id="7" name="Picture 5" descr="C:\Users\ettacwy\Desktop\Picture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1" Type="http://schemas.openxmlformats.org/officeDocument/2006/relationships/oleObject" Target="../embeddings/Document1.doc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1" Type="http://schemas.openxmlformats.org/officeDocument/2006/relationships/oleObject" Target="../embeddings/Document2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png"/><Relationship Id="rId2" Type="http://schemas.openxmlformats.org/officeDocument/2006/relationships/image" Target="../media/image4.GIF"/><Relationship Id="rId1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.GIF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.GIF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1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1" Type="http://schemas.openxmlformats.org/officeDocument/2006/relationships/image" Target="../media/image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1" Type="http://schemas.openxmlformats.org/officeDocument/2006/relationships/image" Target="../media/image4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1" Type="http://schemas.openxmlformats.org/officeDocument/2006/relationships/image" Target="../media/image4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1" Type="http://schemas.openxmlformats.org/officeDocument/2006/relationships/image" Target="../media/image4.GIF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" y="378460"/>
            <a:ext cx="8725571" cy="286131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 b="1" smtClean="0">
                <a:solidFill>
                  <a:srgbClr val="0070C0"/>
                </a:solidFill>
                <a:latin typeface="Myriad Pro" pitchFamily="34" charset="0"/>
              </a:rPr>
              <a:t>Lesson 2</a:t>
            </a:r>
            <a:endParaRPr lang="en-US" altLang="en-US" sz="60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en-US" altLang="en-US" sz="6000" b="1" dirty="0" smtClean="0">
                <a:solidFill>
                  <a:srgbClr val="0070C0"/>
                </a:solidFill>
                <a:latin typeface="Myriad Pro" pitchFamily="34" charset="0"/>
              </a:rPr>
              <a:t>Recording Process</a:t>
            </a:r>
            <a:endParaRPr lang="en-US" altLang="en-US" sz="60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en-US" altLang="en-US" sz="6000" b="1" dirty="0" smtClean="0">
                <a:solidFill>
                  <a:srgbClr val="0070C0"/>
                </a:solidFill>
                <a:latin typeface="Myriad Pro" pitchFamily="34" charset="0"/>
              </a:rPr>
              <a:t>(Part 1)</a:t>
            </a:r>
            <a:endParaRPr lang="en-US" altLang="en-US" sz="6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16771"/>
            <a:ext cx="4629150" cy="3471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3"/>
          <p:cNvGrpSpPr/>
          <p:nvPr/>
        </p:nvGrpSpPr>
        <p:grpSpPr bwMode="auto">
          <a:xfrm>
            <a:off x="1143000" y="1447800"/>
            <a:ext cx="6781800" cy="4419600"/>
            <a:chOff x="1143000" y="1905000"/>
            <a:chExt cx="6781800" cy="4419600"/>
          </a:xfrm>
        </p:grpSpPr>
        <p:sp>
          <p:nvSpPr>
            <p:cNvPr id="13317" name="Rectangle 12" descr="30%"/>
            <p:cNvSpPr>
              <a:spLocks noChangeArrowheads="1"/>
            </p:cNvSpPr>
            <p:nvPr/>
          </p:nvSpPr>
          <p:spPr bwMode="auto">
            <a:xfrm>
              <a:off x="1839913" y="1905000"/>
              <a:ext cx="5283200" cy="17208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004E47"/>
              </a:outerShdw>
            </a:effec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3318" name="Rectangle 13"/>
            <p:cNvSpPr>
              <a:spLocks noChangeArrowheads="1"/>
            </p:cNvSpPr>
            <p:nvPr/>
          </p:nvSpPr>
          <p:spPr bwMode="auto">
            <a:xfrm>
              <a:off x="3621525" y="1942768"/>
              <a:ext cx="1784588" cy="48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>
                  <a:latin typeface="Times New Roman" panose="02020603050405020304" pitchFamily="18" charset="0"/>
                </a:rPr>
                <a:t>Assets a/c</a:t>
              </a:r>
              <a:endParaRPr lang="en-US" altLang="zh-CN" sz="2600" b="1">
                <a:latin typeface="Times New Roman" panose="02020603050405020304" pitchFamily="18" charset="0"/>
              </a:endParaRPr>
            </a:p>
          </p:txBody>
        </p:sp>
        <p:sp>
          <p:nvSpPr>
            <p:cNvPr id="13319" name="Line 14"/>
            <p:cNvSpPr>
              <a:spLocks noChangeShapeType="1"/>
            </p:cNvSpPr>
            <p:nvPr/>
          </p:nvSpPr>
          <p:spPr bwMode="auto">
            <a:xfrm>
              <a:off x="1828800" y="2430469"/>
              <a:ext cx="53700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Rectangle 15"/>
            <p:cNvSpPr>
              <a:spLocks noChangeArrowheads="1"/>
            </p:cNvSpPr>
            <p:nvPr/>
          </p:nvSpPr>
          <p:spPr bwMode="auto">
            <a:xfrm>
              <a:off x="1834224" y="2491226"/>
              <a:ext cx="2888430" cy="93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Debit (Increase)</a:t>
              </a:r>
              <a:endParaRPr lang="en-US" altLang="zh-CN" sz="220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200" i="1">
                  <a:latin typeface="Times New Roman" panose="02020603050405020304" pitchFamily="18" charset="0"/>
                </a:rPr>
                <a:t>Normal Balance</a:t>
              </a:r>
              <a:endParaRPr lang="en-US" altLang="zh-CN" sz="2200" i="1">
                <a:latin typeface="Times New Roman" panose="02020603050405020304" pitchFamily="18" charset="0"/>
              </a:endParaRPr>
            </a:p>
          </p:txBody>
        </p:sp>
        <p:sp>
          <p:nvSpPr>
            <p:cNvPr id="13321" name="Line 16"/>
            <p:cNvSpPr>
              <a:spLocks noChangeShapeType="1"/>
            </p:cNvSpPr>
            <p:nvPr/>
          </p:nvSpPr>
          <p:spPr bwMode="auto">
            <a:xfrm>
              <a:off x="4497546" y="2450174"/>
              <a:ext cx="0" cy="12217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Rectangle 17"/>
            <p:cNvSpPr>
              <a:spLocks noChangeArrowheads="1"/>
            </p:cNvSpPr>
            <p:nvPr/>
          </p:nvSpPr>
          <p:spPr bwMode="auto">
            <a:xfrm>
              <a:off x="4502970" y="2491226"/>
              <a:ext cx="2888430" cy="42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Credit (Decrease)</a:t>
              </a:r>
              <a:endParaRPr lang="en-US" altLang="zh-CN" sz="2200">
                <a:latin typeface="Times New Roman" panose="02020603050405020304" pitchFamily="18" charset="0"/>
              </a:endParaRPr>
            </a:p>
          </p:txBody>
        </p:sp>
        <p:sp>
          <p:nvSpPr>
            <p:cNvPr id="13323" name="Rectangle 26" descr="25%"/>
            <p:cNvSpPr>
              <a:spLocks noChangeArrowheads="1"/>
            </p:cNvSpPr>
            <p:nvPr/>
          </p:nvSpPr>
          <p:spPr bwMode="auto">
            <a:xfrm>
              <a:off x="1839913" y="4556125"/>
              <a:ext cx="5283200" cy="17224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004E47"/>
              </a:outerShdw>
            </a:effec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3324" name="Rectangle 27"/>
            <p:cNvSpPr>
              <a:spLocks noChangeArrowheads="1"/>
            </p:cNvSpPr>
            <p:nvPr/>
          </p:nvSpPr>
          <p:spPr bwMode="auto">
            <a:xfrm>
              <a:off x="3328614" y="4593927"/>
              <a:ext cx="2337865" cy="48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>
                  <a:latin typeface="Times New Roman" panose="02020603050405020304" pitchFamily="18" charset="0"/>
                </a:rPr>
                <a:t>Liabilities a/c</a:t>
              </a:r>
              <a:endParaRPr lang="en-US" altLang="zh-CN" sz="2600" b="1">
                <a:latin typeface="Times New Roman" panose="02020603050405020304" pitchFamily="18" charset="0"/>
              </a:endParaRPr>
            </a:p>
          </p:txBody>
        </p:sp>
        <p:sp>
          <p:nvSpPr>
            <p:cNvPr id="13325" name="Line 28"/>
            <p:cNvSpPr>
              <a:spLocks noChangeShapeType="1"/>
            </p:cNvSpPr>
            <p:nvPr/>
          </p:nvSpPr>
          <p:spPr bwMode="auto">
            <a:xfrm>
              <a:off x="1828800" y="5082066"/>
              <a:ext cx="53700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Rectangle 29"/>
            <p:cNvSpPr>
              <a:spLocks noChangeArrowheads="1"/>
            </p:cNvSpPr>
            <p:nvPr/>
          </p:nvSpPr>
          <p:spPr bwMode="auto">
            <a:xfrm>
              <a:off x="4502970" y="5142877"/>
              <a:ext cx="2888430" cy="93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Credit (Increase)</a:t>
              </a:r>
              <a:endParaRPr lang="en-US" altLang="zh-CN" sz="220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200" i="1">
                  <a:latin typeface="Times New Roman" panose="02020603050405020304" pitchFamily="18" charset="0"/>
                </a:rPr>
                <a:t>Normal Balance</a:t>
              </a:r>
              <a:endParaRPr lang="en-US" altLang="zh-CN" sz="2200" i="1">
                <a:latin typeface="Times New Roman" panose="02020603050405020304" pitchFamily="18" charset="0"/>
              </a:endParaRPr>
            </a:p>
          </p:txBody>
        </p:sp>
        <p:sp>
          <p:nvSpPr>
            <p:cNvPr id="13327" name="Line 30"/>
            <p:cNvSpPr>
              <a:spLocks noChangeShapeType="1"/>
            </p:cNvSpPr>
            <p:nvPr/>
          </p:nvSpPr>
          <p:spPr bwMode="auto">
            <a:xfrm>
              <a:off x="4497546" y="5101788"/>
              <a:ext cx="0" cy="12228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31"/>
            <p:cNvSpPr>
              <a:spLocks noChangeArrowheads="1"/>
            </p:cNvSpPr>
            <p:nvPr/>
          </p:nvSpPr>
          <p:spPr bwMode="auto">
            <a:xfrm>
              <a:off x="1899316" y="5142877"/>
              <a:ext cx="2888430" cy="42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Debit (Decrease)</a:t>
              </a:r>
              <a:endParaRPr lang="en-US" altLang="zh-CN" sz="2200">
                <a:latin typeface="Times New Roman" panose="02020603050405020304" pitchFamily="18" charset="0"/>
              </a:endParaRPr>
            </a:p>
          </p:txBody>
        </p:sp>
        <p:sp>
          <p:nvSpPr>
            <p:cNvPr id="13329" name="AutoShape 41"/>
            <p:cNvSpPr>
              <a:spLocks noChangeArrowheads="1"/>
            </p:cNvSpPr>
            <p:nvPr/>
          </p:nvSpPr>
          <p:spPr bwMode="auto">
            <a:xfrm>
              <a:off x="7315200" y="2667000"/>
              <a:ext cx="609600" cy="838200"/>
            </a:xfrm>
            <a:prstGeom prst="down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30" name="AutoShape 42"/>
            <p:cNvSpPr>
              <a:spLocks noChangeArrowheads="1"/>
            </p:cNvSpPr>
            <p:nvPr/>
          </p:nvSpPr>
          <p:spPr bwMode="auto">
            <a:xfrm>
              <a:off x="1143000" y="2514600"/>
              <a:ext cx="609600" cy="838200"/>
            </a:xfrm>
            <a:prstGeom prst="up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31" name="Line 43"/>
            <p:cNvSpPr>
              <a:spLocks noChangeShapeType="1"/>
            </p:cNvSpPr>
            <p:nvPr/>
          </p:nvSpPr>
          <p:spPr bwMode="auto">
            <a:xfrm>
              <a:off x="1905000" y="2895600"/>
              <a:ext cx="510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AutoShape 44"/>
            <p:cNvSpPr>
              <a:spLocks noChangeArrowheads="1"/>
            </p:cNvSpPr>
            <p:nvPr/>
          </p:nvSpPr>
          <p:spPr bwMode="auto">
            <a:xfrm>
              <a:off x="7315200" y="5241925"/>
              <a:ext cx="609600" cy="838200"/>
            </a:xfrm>
            <a:prstGeom prst="up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33" name="AutoShape 45"/>
            <p:cNvSpPr>
              <a:spLocks noChangeArrowheads="1"/>
            </p:cNvSpPr>
            <p:nvPr/>
          </p:nvSpPr>
          <p:spPr bwMode="auto">
            <a:xfrm>
              <a:off x="1143000" y="5241925"/>
              <a:ext cx="609600" cy="838200"/>
            </a:xfrm>
            <a:prstGeom prst="down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34" name="Line 46"/>
            <p:cNvSpPr>
              <a:spLocks noChangeShapeType="1"/>
            </p:cNvSpPr>
            <p:nvPr/>
          </p:nvSpPr>
          <p:spPr bwMode="auto">
            <a:xfrm>
              <a:off x="1981200" y="5699125"/>
              <a:ext cx="510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TextBox 22"/>
          <p:cNvSpPr txBox="1">
            <a:spLocks noChangeArrowheads="1"/>
          </p:cNvSpPr>
          <p:nvPr/>
        </p:nvSpPr>
        <p:spPr bwMode="auto">
          <a:xfrm>
            <a:off x="152400" y="854075"/>
            <a:ext cx="8991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Assets</a:t>
            </a:r>
            <a:endParaRPr lang="en-US" altLang="en-US" sz="40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sz="40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sz="4000" dirty="0" smtClean="0">
              <a:latin typeface="Calibri" panose="020F0502020204030204" pitchFamily="34" charset="0"/>
            </a:endParaRPr>
          </a:p>
          <a:p>
            <a:pPr marL="0" indent="0" eaLnBrk="1" hangingPunct="1">
              <a:defRPr/>
            </a:pPr>
            <a:endParaRPr lang="en-US" altLang="en-US" sz="50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Liabilities</a:t>
            </a:r>
            <a:endParaRPr lang="en-US" altLang="en-US" sz="40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sz="40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RULES OF DOUBLE ENTRY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2400" y="933450"/>
            <a:ext cx="8991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</a:pPr>
            <a:r>
              <a:rPr lang="en-US" altLang="en-US" sz="4000" b="1" dirty="0">
                <a:solidFill>
                  <a:srgbClr val="0000FF"/>
                </a:solidFill>
                <a:latin typeface="Calibri" panose="020F0502020204030204" pitchFamily="34" charset="0"/>
              </a:rPr>
              <a:t>Owner’s equity</a:t>
            </a:r>
            <a:endParaRPr lang="en-US" altLang="en-US" sz="40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4000" dirty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4000" dirty="0">
              <a:latin typeface="Calibri" panose="020F0502020204030204" pitchFamily="34" charset="0"/>
            </a:endParaRPr>
          </a:p>
        </p:txBody>
      </p:sp>
      <p:grpSp>
        <p:nvGrpSpPr>
          <p:cNvPr id="14339" name="Group 25"/>
          <p:cNvGrpSpPr/>
          <p:nvPr/>
        </p:nvGrpSpPr>
        <p:grpSpPr bwMode="auto">
          <a:xfrm>
            <a:off x="1187450" y="1600200"/>
            <a:ext cx="7010400" cy="4038600"/>
            <a:chOff x="1219200" y="1981200"/>
            <a:chExt cx="7010400" cy="4038600"/>
          </a:xfrm>
        </p:grpSpPr>
        <p:sp>
          <p:nvSpPr>
            <p:cNvPr id="14341" name="AutoShape 33"/>
            <p:cNvSpPr>
              <a:spLocks noChangeArrowheads="1"/>
            </p:cNvSpPr>
            <p:nvPr/>
          </p:nvSpPr>
          <p:spPr bwMode="auto">
            <a:xfrm>
              <a:off x="1295400" y="5014912"/>
              <a:ext cx="609600" cy="838200"/>
            </a:xfrm>
            <a:prstGeom prst="up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4342" name="AutoShape 34"/>
            <p:cNvSpPr>
              <a:spLocks noChangeArrowheads="1"/>
            </p:cNvSpPr>
            <p:nvPr/>
          </p:nvSpPr>
          <p:spPr bwMode="auto">
            <a:xfrm>
              <a:off x="7543800" y="2590800"/>
              <a:ext cx="609600" cy="838200"/>
            </a:xfrm>
            <a:prstGeom prst="up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4343" name="AutoShape 35"/>
            <p:cNvSpPr>
              <a:spLocks noChangeArrowheads="1"/>
            </p:cNvSpPr>
            <p:nvPr/>
          </p:nvSpPr>
          <p:spPr bwMode="auto">
            <a:xfrm>
              <a:off x="1219200" y="2667000"/>
              <a:ext cx="609600" cy="838200"/>
            </a:xfrm>
            <a:prstGeom prst="down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4344" name="AutoShape 36"/>
            <p:cNvSpPr>
              <a:spLocks noChangeArrowheads="1"/>
            </p:cNvSpPr>
            <p:nvPr/>
          </p:nvSpPr>
          <p:spPr bwMode="auto">
            <a:xfrm>
              <a:off x="7620000" y="5014912"/>
              <a:ext cx="609600" cy="838200"/>
            </a:xfrm>
            <a:prstGeom prst="down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4345" name="Rectangle 5" descr="30%"/>
            <p:cNvSpPr>
              <a:spLocks noChangeArrowheads="1"/>
            </p:cNvSpPr>
            <p:nvPr/>
          </p:nvSpPr>
          <p:spPr bwMode="auto">
            <a:xfrm>
              <a:off x="2068513" y="4252912"/>
              <a:ext cx="5356225" cy="17208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004E47"/>
              </a:outerShdw>
            </a:effec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346" name="Rectangle 6"/>
            <p:cNvSpPr>
              <a:spLocks noChangeArrowheads="1"/>
            </p:cNvSpPr>
            <p:nvPr/>
          </p:nvSpPr>
          <p:spPr bwMode="auto">
            <a:xfrm>
              <a:off x="3733800" y="4291012"/>
              <a:ext cx="24384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Drawing a/c</a:t>
              </a:r>
              <a:endParaRPr lang="en-US" altLang="zh-CN" sz="2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>
              <a:off x="2057400" y="4778375"/>
              <a:ext cx="54435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Rectangle 8"/>
            <p:cNvSpPr>
              <a:spLocks noChangeArrowheads="1"/>
            </p:cNvSpPr>
            <p:nvPr/>
          </p:nvSpPr>
          <p:spPr bwMode="auto">
            <a:xfrm>
              <a:off x="2062163" y="4838700"/>
              <a:ext cx="2928938" cy="93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Debit (Increase)</a:t>
              </a:r>
              <a:endParaRPr lang="en-US" altLang="zh-CN" sz="220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200" i="1">
                  <a:latin typeface="Times New Roman" panose="02020603050405020304" pitchFamily="18" charset="0"/>
                </a:rPr>
                <a:t>Normal Balance</a:t>
              </a:r>
              <a:endParaRPr lang="en-US" altLang="zh-CN" sz="2200" i="1">
                <a:latin typeface="Times New Roman" panose="02020603050405020304" pitchFamily="18" charset="0"/>
              </a:endParaRPr>
            </a:p>
          </p:txBody>
        </p:sp>
        <p:sp>
          <p:nvSpPr>
            <p:cNvPr id="14349" name="Line 9"/>
            <p:cNvSpPr>
              <a:spLocks noChangeShapeType="1"/>
            </p:cNvSpPr>
            <p:nvPr/>
          </p:nvSpPr>
          <p:spPr bwMode="auto">
            <a:xfrm>
              <a:off x="4762500" y="4797425"/>
              <a:ext cx="0" cy="12223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Rectangle 10"/>
            <p:cNvSpPr>
              <a:spLocks noChangeArrowheads="1"/>
            </p:cNvSpPr>
            <p:nvPr/>
          </p:nvSpPr>
          <p:spPr bwMode="auto">
            <a:xfrm>
              <a:off x="4768850" y="4838700"/>
              <a:ext cx="2927350" cy="42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Credit (Decrease)</a:t>
              </a:r>
              <a:endParaRPr lang="en-US" altLang="zh-CN" sz="2200">
                <a:latin typeface="Times New Roman" panose="02020603050405020304" pitchFamily="18" charset="0"/>
              </a:endParaRPr>
            </a:p>
          </p:txBody>
        </p:sp>
        <p:sp>
          <p:nvSpPr>
            <p:cNvPr id="14351" name="Rectangle 18" descr="25%"/>
            <p:cNvSpPr>
              <a:spLocks noChangeArrowheads="1"/>
            </p:cNvSpPr>
            <p:nvPr/>
          </p:nvSpPr>
          <p:spPr bwMode="auto">
            <a:xfrm>
              <a:off x="1992313" y="1981200"/>
              <a:ext cx="5356225" cy="17224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004E47"/>
              </a:outerShdw>
            </a:effec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352" name="Rectangle 19"/>
            <p:cNvSpPr>
              <a:spLocks noChangeArrowheads="1"/>
            </p:cNvSpPr>
            <p:nvPr/>
          </p:nvSpPr>
          <p:spPr bwMode="auto">
            <a:xfrm>
              <a:off x="3501559" y="2019002"/>
              <a:ext cx="2369891" cy="48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>
                  <a:latin typeface="Times New Roman" panose="02020603050405020304" pitchFamily="18" charset="0"/>
                </a:rPr>
                <a:t>Capital a/c</a:t>
              </a:r>
              <a:endParaRPr lang="en-US" altLang="zh-CN" sz="2600" b="1">
                <a:latin typeface="Times New Roman" panose="02020603050405020304" pitchFamily="18" charset="0"/>
              </a:endParaRPr>
            </a:p>
          </p:txBody>
        </p:sp>
        <p:sp>
          <p:nvSpPr>
            <p:cNvPr id="14353" name="Line 20"/>
            <p:cNvSpPr>
              <a:spLocks noChangeShapeType="1"/>
            </p:cNvSpPr>
            <p:nvPr/>
          </p:nvSpPr>
          <p:spPr bwMode="auto">
            <a:xfrm>
              <a:off x="1981200" y="2507141"/>
              <a:ext cx="5443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Rectangle 21"/>
            <p:cNvSpPr>
              <a:spLocks noChangeArrowheads="1"/>
            </p:cNvSpPr>
            <p:nvPr/>
          </p:nvSpPr>
          <p:spPr bwMode="auto">
            <a:xfrm>
              <a:off x="4692003" y="2567952"/>
              <a:ext cx="2927997" cy="93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Credit (Increase)</a:t>
              </a:r>
              <a:endParaRPr lang="en-US" altLang="zh-CN" sz="220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200" i="1">
                  <a:latin typeface="Times New Roman" panose="02020603050405020304" pitchFamily="18" charset="0"/>
                </a:rPr>
                <a:t>Normal Balance</a:t>
              </a:r>
              <a:endParaRPr lang="en-US" altLang="zh-CN" sz="2200" i="1">
                <a:latin typeface="Times New Roman" panose="02020603050405020304" pitchFamily="18" charset="0"/>
              </a:endParaRPr>
            </a:p>
          </p:txBody>
        </p:sp>
        <p:sp>
          <p:nvSpPr>
            <p:cNvPr id="14355" name="Line 22"/>
            <p:cNvSpPr>
              <a:spLocks noChangeShapeType="1"/>
            </p:cNvSpPr>
            <p:nvPr/>
          </p:nvSpPr>
          <p:spPr bwMode="auto">
            <a:xfrm>
              <a:off x="4686504" y="2526863"/>
              <a:ext cx="0" cy="12228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Rectangle 23"/>
            <p:cNvSpPr>
              <a:spLocks noChangeArrowheads="1"/>
            </p:cNvSpPr>
            <p:nvPr/>
          </p:nvSpPr>
          <p:spPr bwMode="auto">
            <a:xfrm>
              <a:off x="2052682" y="2567952"/>
              <a:ext cx="2927997" cy="42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Debit (Decrease)</a:t>
              </a:r>
              <a:endParaRPr lang="en-US" altLang="zh-CN" sz="2200">
                <a:latin typeface="Times New Roman" panose="02020603050405020304" pitchFamily="18" charset="0"/>
              </a:endParaRPr>
            </a:p>
          </p:txBody>
        </p:sp>
        <p:sp>
          <p:nvSpPr>
            <p:cNvPr id="14357" name="Line 37"/>
            <p:cNvSpPr>
              <a:spLocks noChangeShapeType="1"/>
            </p:cNvSpPr>
            <p:nvPr/>
          </p:nvSpPr>
          <p:spPr bwMode="auto">
            <a:xfrm>
              <a:off x="2209800" y="3124200"/>
              <a:ext cx="495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38"/>
            <p:cNvSpPr>
              <a:spLocks noChangeShapeType="1"/>
            </p:cNvSpPr>
            <p:nvPr/>
          </p:nvSpPr>
          <p:spPr bwMode="auto">
            <a:xfrm flipV="1">
              <a:off x="2286000" y="5395912"/>
              <a:ext cx="502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RULES OF DOUBLE ENTRY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52400" y="933450"/>
            <a:ext cx="8991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</a:pPr>
            <a:r>
              <a:rPr lang="en-US" altLang="en-US" sz="4000" b="1" dirty="0">
                <a:solidFill>
                  <a:srgbClr val="0000FF"/>
                </a:solidFill>
                <a:latin typeface="Calibri" panose="020F0502020204030204" pitchFamily="34" charset="0"/>
              </a:rPr>
              <a:t>Owner’s equity</a:t>
            </a:r>
            <a:endParaRPr lang="en-US" altLang="en-US" sz="40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4000" dirty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4000" dirty="0">
              <a:latin typeface="Calibri" panose="020F0502020204030204" pitchFamily="34" charset="0"/>
            </a:endParaRPr>
          </a:p>
        </p:txBody>
      </p:sp>
      <p:grpSp>
        <p:nvGrpSpPr>
          <p:cNvPr id="15362" name="Group 23"/>
          <p:cNvGrpSpPr/>
          <p:nvPr/>
        </p:nvGrpSpPr>
        <p:grpSpPr bwMode="auto">
          <a:xfrm>
            <a:off x="1066800" y="1600200"/>
            <a:ext cx="7239000" cy="3962400"/>
            <a:chOff x="1295400" y="1905000"/>
            <a:chExt cx="7239000" cy="3962400"/>
          </a:xfrm>
        </p:grpSpPr>
        <p:sp>
          <p:nvSpPr>
            <p:cNvPr id="15365" name="Rectangle 12"/>
            <p:cNvSpPr>
              <a:spLocks noChangeArrowheads="1"/>
            </p:cNvSpPr>
            <p:nvPr/>
          </p:nvSpPr>
          <p:spPr bwMode="auto">
            <a:xfrm>
              <a:off x="2220913" y="4100512"/>
              <a:ext cx="5472112" cy="17208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004E47"/>
              </a:outerShdw>
            </a:effec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5366" name="Rectangle 13"/>
            <p:cNvSpPr>
              <a:spLocks noChangeArrowheads="1"/>
            </p:cNvSpPr>
            <p:nvPr/>
          </p:nvSpPr>
          <p:spPr bwMode="auto">
            <a:xfrm>
              <a:off x="3931958" y="4138280"/>
              <a:ext cx="2084570" cy="486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Expenses </a:t>
              </a:r>
              <a:endParaRPr lang="en-US" altLang="zh-CN" sz="2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5367" name="Line 14"/>
            <p:cNvSpPr>
              <a:spLocks noChangeShapeType="1"/>
            </p:cNvSpPr>
            <p:nvPr/>
          </p:nvSpPr>
          <p:spPr bwMode="auto">
            <a:xfrm>
              <a:off x="2209800" y="4625981"/>
              <a:ext cx="556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5"/>
            <p:cNvSpPr>
              <a:spLocks noChangeShapeType="1"/>
            </p:cNvSpPr>
            <p:nvPr/>
          </p:nvSpPr>
          <p:spPr bwMode="auto">
            <a:xfrm>
              <a:off x="4974244" y="4645686"/>
              <a:ext cx="0" cy="12217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Rectangle 16"/>
            <p:cNvSpPr>
              <a:spLocks noChangeArrowheads="1"/>
            </p:cNvSpPr>
            <p:nvPr/>
          </p:nvSpPr>
          <p:spPr bwMode="auto">
            <a:xfrm>
              <a:off x="2282844" y="4686738"/>
              <a:ext cx="2992005" cy="93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Debit (Increase)</a:t>
              </a:r>
              <a:endParaRPr lang="en-US" altLang="zh-CN" sz="220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200" i="1">
                  <a:latin typeface="Times New Roman" panose="02020603050405020304" pitchFamily="18" charset="0"/>
                </a:rPr>
                <a:t>Normal balance</a:t>
              </a:r>
              <a:endParaRPr lang="en-US" altLang="zh-CN" sz="2200" i="1">
                <a:latin typeface="Times New Roman" panose="02020603050405020304" pitchFamily="18" charset="0"/>
              </a:endParaRPr>
            </a:p>
          </p:txBody>
        </p:sp>
        <p:sp>
          <p:nvSpPr>
            <p:cNvPr id="15370" name="Rectangle 25"/>
            <p:cNvSpPr>
              <a:spLocks noChangeArrowheads="1"/>
            </p:cNvSpPr>
            <p:nvPr/>
          </p:nvSpPr>
          <p:spPr bwMode="auto">
            <a:xfrm>
              <a:off x="2220913" y="1905000"/>
              <a:ext cx="5397500" cy="17224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004E47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5371" name="Rectangle 26"/>
            <p:cNvSpPr>
              <a:spLocks noChangeArrowheads="1"/>
            </p:cNvSpPr>
            <p:nvPr/>
          </p:nvSpPr>
          <p:spPr bwMode="auto">
            <a:xfrm>
              <a:off x="3808615" y="1942802"/>
              <a:ext cx="2255520" cy="48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Revenues </a:t>
              </a:r>
              <a:endParaRPr lang="en-US" altLang="zh-CN" sz="2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5372" name="Line 27"/>
            <p:cNvSpPr>
              <a:spLocks noChangeShapeType="1"/>
            </p:cNvSpPr>
            <p:nvPr/>
          </p:nvSpPr>
          <p:spPr bwMode="auto">
            <a:xfrm>
              <a:off x="2209800" y="2430941"/>
              <a:ext cx="5486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Rectangle 28"/>
            <p:cNvSpPr>
              <a:spLocks noChangeArrowheads="1"/>
            </p:cNvSpPr>
            <p:nvPr/>
          </p:nvSpPr>
          <p:spPr bwMode="auto">
            <a:xfrm>
              <a:off x="4975167" y="2491752"/>
              <a:ext cx="2618509" cy="93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 dirty="0">
                  <a:latin typeface="Times New Roman" panose="02020603050405020304" pitchFamily="18" charset="0"/>
                </a:rPr>
                <a:t>Credit (Increase)</a:t>
              </a:r>
              <a:endParaRPr lang="en-US" altLang="zh-CN" sz="2200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200" i="1" dirty="0">
                  <a:latin typeface="Times New Roman" panose="02020603050405020304" pitchFamily="18" charset="0"/>
                </a:rPr>
                <a:t>Normal balance</a:t>
              </a:r>
              <a:endParaRPr lang="en-US" altLang="zh-CN" sz="22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374" name="Line 29"/>
            <p:cNvSpPr>
              <a:spLocks noChangeShapeType="1"/>
            </p:cNvSpPr>
            <p:nvPr/>
          </p:nvSpPr>
          <p:spPr bwMode="auto">
            <a:xfrm>
              <a:off x="4936375" y="2450663"/>
              <a:ext cx="0" cy="12228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AutoShape 51"/>
            <p:cNvSpPr>
              <a:spLocks noChangeArrowheads="1"/>
            </p:cNvSpPr>
            <p:nvPr/>
          </p:nvSpPr>
          <p:spPr bwMode="auto">
            <a:xfrm>
              <a:off x="1295400" y="4572000"/>
              <a:ext cx="609600" cy="838200"/>
            </a:xfrm>
            <a:prstGeom prst="up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5376" name="AutoShape 52"/>
            <p:cNvSpPr>
              <a:spLocks noChangeArrowheads="1"/>
            </p:cNvSpPr>
            <p:nvPr/>
          </p:nvSpPr>
          <p:spPr bwMode="auto">
            <a:xfrm>
              <a:off x="7848600" y="2514600"/>
              <a:ext cx="609600" cy="838200"/>
            </a:xfrm>
            <a:prstGeom prst="up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5377" name="Line 53"/>
            <p:cNvSpPr>
              <a:spLocks noChangeShapeType="1"/>
            </p:cNvSpPr>
            <p:nvPr/>
          </p:nvSpPr>
          <p:spPr bwMode="auto">
            <a:xfrm>
              <a:off x="2286000" y="3048000"/>
              <a:ext cx="533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54"/>
            <p:cNvSpPr>
              <a:spLocks noChangeShapeType="1"/>
            </p:cNvSpPr>
            <p:nvPr/>
          </p:nvSpPr>
          <p:spPr bwMode="auto">
            <a:xfrm>
              <a:off x="2209800" y="5243512"/>
              <a:ext cx="556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Rectangle 16"/>
            <p:cNvSpPr>
              <a:spLocks noChangeArrowheads="1"/>
            </p:cNvSpPr>
            <p:nvPr/>
          </p:nvSpPr>
          <p:spPr bwMode="auto">
            <a:xfrm>
              <a:off x="5085195" y="4710112"/>
              <a:ext cx="2992005" cy="42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Credit (Decrease)</a:t>
              </a:r>
              <a:endParaRPr lang="en-US" altLang="zh-CN" sz="2200">
                <a:latin typeface="Times New Roman" panose="02020603050405020304" pitchFamily="18" charset="0"/>
              </a:endParaRPr>
            </a:p>
          </p:txBody>
        </p:sp>
        <p:sp>
          <p:nvSpPr>
            <p:cNvPr id="15380" name="Rectangle 16"/>
            <p:cNvSpPr>
              <a:spLocks noChangeArrowheads="1"/>
            </p:cNvSpPr>
            <p:nvPr/>
          </p:nvSpPr>
          <p:spPr bwMode="auto">
            <a:xfrm>
              <a:off x="2341995" y="2514600"/>
              <a:ext cx="2382405" cy="93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5" tIns="44434" rIns="90455" bIns="4443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</a:rPr>
                <a:t>Debit (Decrease)</a:t>
              </a:r>
              <a:endParaRPr lang="en-US" altLang="zh-CN" sz="220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sz="2200" i="1">
                <a:latin typeface="Times New Roman" panose="02020603050405020304" pitchFamily="18" charset="0"/>
              </a:endParaRPr>
            </a:p>
          </p:txBody>
        </p:sp>
        <p:sp>
          <p:nvSpPr>
            <p:cNvPr id="15381" name="AutoShape 36"/>
            <p:cNvSpPr>
              <a:spLocks noChangeArrowheads="1"/>
            </p:cNvSpPr>
            <p:nvPr/>
          </p:nvSpPr>
          <p:spPr bwMode="auto">
            <a:xfrm>
              <a:off x="7924800" y="4572000"/>
              <a:ext cx="609600" cy="838200"/>
            </a:xfrm>
            <a:prstGeom prst="down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5382" name="AutoShape 36"/>
            <p:cNvSpPr>
              <a:spLocks noChangeArrowheads="1"/>
            </p:cNvSpPr>
            <p:nvPr/>
          </p:nvSpPr>
          <p:spPr bwMode="auto">
            <a:xfrm>
              <a:off x="1295400" y="2514600"/>
              <a:ext cx="609600" cy="838200"/>
            </a:xfrm>
            <a:prstGeom prst="downArrow">
              <a:avLst>
                <a:gd name="adj1" fmla="val 50000"/>
                <a:gd name="adj2" fmla="val 34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RULES OF DOUBLE ENTRY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16" y="3644530"/>
            <a:ext cx="3076398" cy="3076398"/>
          </a:xfrm>
          <a:prstGeom prst="rect">
            <a:avLst/>
          </a:prstGeom>
        </p:spPr>
      </p:pic>
      <p:grpSp>
        <p:nvGrpSpPr>
          <p:cNvPr id="3" name="Group 75"/>
          <p:cNvGrpSpPr/>
          <p:nvPr/>
        </p:nvGrpSpPr>
        <p:grpSpPr bwMode="auto">
          <a:xfrm>
            <a:off x="908050" y="990600"/>
            <a:ext cx="7473950" cy="4637087"/>
            <a:chOff x="564" y="1204"/>
            <a:chExt cx="4944" cy="3116"/>
          </a:xfrm>
        </p:grpSpPr>
        <p:grpSp>
          <p:nvGrpSpPr>
            <p:cNvPr id="4" name="Group 6"/>
            <p:cNvGrpSpPr/>
            <p:nvPr/>
          </p:nvGrpSpPr>
          <p:grpSpPr bwMode="auto">
            <a:xfrm>
              <a:off x="1861" y="1204"/>
              <a:ext cx="1042" cy="400"/>
              <a:chOff x="1861" y="1204"/>
              <a:chExt cx="1042" cy="400"/>
            </a:xfrm>
          </p:grpSpPr>
          <p:sp>
            <p:nvSpPr>
              <p:cNvPr id="73" name="Rectangle 4"/>
              <p:cNvSpPr>
                <a:spLocks noChangeArrowheads="1"/>
              </p:cNvSpPr>
              <p:nvPr/>
            </p:nvSpPr>
            <p:spPr bwMode="auto">
              <a:xfrm>
                <a:off x="1924" y="1204"/>
                <a:ext cx="976" cy="400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2700000" algn="ctr" rotWithShape="0">
                  <a:srgbClr val="714400"/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74" name="Rectangle 5"/>
              <p:cNvSpPr>
                <a:spLocks noChangeArrowheads="1"/>
              </p:cNvSpPr>
              <p:nvPr/>
            </p:nvSpPr>
            <p:spPr bwMode="auto">
              <a:xfrm>
                <a:off x="1861" y="1249"/>
                <a:ext cx="104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3" tIns="44438" rIns="90463" bIns="44438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b="1" dirty="0"/>
                  <a:t>Liabilities</a:t>
                </a:r>
                <a:endParaRPr lang="en-US" b="1" dirty="0"/>
              </a:p>
            </p:txBody>
          </p:sp>
        </p:grpSp>
        <p:grpSp>
          <p:nvGrpSpPr>
            <p:cNvPr id="5" name="Group 9"/>
            <p:cNvGrpSpPr/>
            <p:nvPr/>
          </p:nvGrpSpPr>
          <p:grpSpPr bwMode="auto">
            <a:xfrm>
              <a:off x="568" y="1204"/>
              <a:ext cx="976" cy="604"/>
              <a:chOff x="568" y="1204"/>
              <a:chExt cx="976" cy="604"/>
            </a:xfrm>
          </p:grpSpPr>
          <p:sp>
            <p:nvSpPr>
              <p:cNvPr id="71" name="Rectangle 7"/>
              <p:cNvSpPr>
                <a:spLocks noChangeArrowheads="1"/>
              </p:cNvSpPr>
              <p:nvPr/>
            </p:nvSpPr>
            <p:spPr bwMode="auto">
              <a:xfrm>
                <a:off x="568" y="1204"/>
                <a:ext cx="976" cy="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2700000" algn="ctr" rotWithShape="0">
                  <a:srgbClr val="004E47"/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72" name="Rectangle 8"/>
              <p:cNvSpPr>
                <a:spLocks noChangeArrowheads="1"/>
              </p:cNvSpPr>
              <p:nvPr/>
            </p:nvSpPr>
            <p:spPr bwMode="auto">
              <a:xfrm>
                <a:off x="757" y="1251"/>
                <a:ext cx="658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3" tIns="44438" rIns="90463" bIns="444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/>
                  <a:t>Assets</a:t>
                </a:r>
                <a:endParaRPr lang="en-US" b="1"/>
              </a:p>
            </p:txBody>
          </p:sp>
        </p:grpSp>
        <p:grpSp>
          <p:nvGrpSpPr>
            <p:cNvPr id="6" name="Group 12"/>
            <p:cNvGrpSpPr/>
            <p:nvPr/>
          </p:nvGrpSpPr>
          <p:grpSpPr bwMode="auto">
            <a:xfrm>
              <a:off x="3220" y="1204"/>
              <a:ext cx="2272" cy="388"/>
              <a:chOff x="3220" y="1204"/>
              <a:chExt cx="2272" cy="388"/>
            </a:xfrm>
          </p:grpSpPr>
          <p:sp>
            <p:nvSpPr>
              <p:cNvPr id="69" name="Rectangle 10"/>
              <p:cNvSpPr>
                <a:spLocks noChangeArrowheads="1"/>
              </p:cNvSpPr>
              <p:nvPr/>
            </p:nvSpPr>
            <p:spPr bwMode="auto">
              <a:xfrm>
                <a:off x="3220" y="1204"/>
                <a:ext cx="2272" cy="388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2700000" algn="ctr" rotWithShape="0">
                  <a:srgbClr val="00279F"/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70" name="Rectangle 11"/>
              <p:cNvSpPr>
                <a:spLocks noChangeArrowheads="1"/>
              </p:cNvSpPr>
              <p:nvPr/>
            </p:nvSpPr>
            <p:spPr bwMode="auto">
              <a:xfrm>
                <a:off x="3577" y="1261"/>
                <a:ext cx="158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3" tIns="44438" rIns="90463" bIns="44438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b="1"/>
                  <a:t>Owner’s Equity</a:t>
                </a:r>
                <a:endParaRPr lang="en-US" b="1"/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597" y="2041"/>
              <a:ext cx="28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1"/>
                <a:t>=</a:t>
              </a:r>
              <a:endParaRPr lang="en-US" b="1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2929" y="2041"/>
              <a:ext cx="28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1"/>
                <a:t>+</a:t>
              </a:r>
              <a:endParaRPr lang="en-US" b="1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225" y="2041"/>
              <a:ext cx="28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1"/>
                <a:t>-</a:t>
              </a:r>
              <a:endParaRPr lang="en-US" b="1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929" y="1273"/>
              <a:ext cx="28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1"/>
                <a:t>+</a:t>
              </a:r>
              <a:endParaRPr lang="en-US" b="1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597" y="1273"/>
              <a:ext cx="28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1"/>
                <a:t>=</a:t>
              </a:r>
              <a:endParaRPr lang="en-US" b="1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929" y="3385"/>
              <a:ext cx="28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1"/>
                <a:t>+</a:t>
              </a:r>
              <a:endParaRPr lang="en-US" b="1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4225" y="3385"/>
              <a:ext cx="28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1"/>
                <a:t>-</a:t>
              </a:r>
              <a:endParaRPr lang="en-US" b="1"/>
            </a:p>
          </p:txBody>
        </p:sp>
        <p:grpSp>
          <p:nvGrpSpPr>
            <p:cNvPr id="14" name="Group 28"/>
            <p:cNvGrpSpPr/>
            <p:nvPr/>
          </p:nvGrpSpPr>
          <p:grpSpPr bwMode="auto">
            <a:xfrm>
              <a:off x="564" y="1924"/>
              <a:ext cx="996" cy="1052"/>
              <a:chOff x="564" y="1924"/>
              <a:chExt cx="996" cy="1052"/>
            </a:xfrm>
          </p:grpSpPr>
          <p:grpSp>
            <p:nvGrpSpPr>
              <p:cNvPr id="61" name="Group 26"/>
              <p:cNvGrpSpPr/>
              <p:nvPr/>
            </p:nvGrpSpPr>
            <p:grpSpPr bwMode="auto">
              <a:xfrm>
                <a:off x="564" y="1924"/>
                <a:ext cx="996" cy="1052"/>
                <a:chOff x="564" y="1924"/>
                <a:chExt cx="996" cy="1052"/>
              </a:xfrm>
            </p:grpSpPr>
            <p:sp>
              <p:nvSpPr>
                <p:cNvPr id="63" name="Rectangle 20"/>
                <p:cNvSpPr>
                  <a:spLocks noChangeArrowheads="1"/>
                </p:cNvSpPr>
                <p:nvPr/>
              </p:nvSpPr>
              <p:spPr bwMode="auto">
                <a:xfrm>
                  <a:off x="568" y="1924"/>
                  <a:ext cx="976" cy="1048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004E47"/>
                  </a:outerShdw>
                </a:effectLst>
              </p:spPr>
              <p:txBody>
                <a:bodyPr wrap="none" anchor="ctr"/>
                <a:lstStyle/>
                <a:p>
                  <a:endParaRPr lang="en-MY"/>
                </a:p>
              </p:txBody>
            </p:sp>
            <p:sp>
              <p:nvSpPr>
                <p:cNvPr id="64" name="Rectangle 21"/>
                <p:cNvSpPr>
                  <a:spLocks noChangeArrowheads="1"/>
                </p:cNvSpPr>
                <p:nvPr/>
              </p:nvSpPr>
              <p:spPr bwMode="auto">
                <a:xfrm>
                  <a:off x="733" y="2043"/>
                  <a:ext cx="658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Assets</a:t>
                  </a:r>
                  <a:endParaRPr lang="en-US" sz="2100" b="1"/>
                </a:p>
              </p:txBody>
            </p:sp>
            <p:sp>
              <p:nvSpPr>
                <p:cNvPr id="65" name="Line 22"/>
                <p:cNvSpPr>
                  <a:spLocks noChangeShapeType="1"/>
                </p:cNvSpPr>
                <p:nvPr/>
              </p:nvSpPr>
              <p:spPr bwMode="auto">
                <a:xfrm>
                  <a:off x="564" y="2436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Rectangle 23"/>
                <p:cNvSpPr>
                  <a:spLocks noChangeArrowheads="1"/>
                </p:cNvSpPr>
                <p:nvPr/>
              </p:nvSpPr>
              <p:spPr bwMode="auto">
                <a:xfrm>
                  <a:off x="589" y="2473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Dr.</a:t>
                  </a:r>
                  <a:endParaRPr lang="en-US" sz="2100" b="1"/>
                </a:p>
              </p:txBody>
            </p:sp>
            <p:sp>
              <p:nvSpPr>
                <p:cNvPr id="67" name="Rectangle 24"/>
                <p:cNvSpPr>
                  <a:spLocks noChangeArrowheads="1"/>
                </p:cNvSpPr>
                <p:nvPr/>
              </p:nvSpPr>
              <p:spPr bwMode="auto">
                <a:xfrm>
                  <a:off x="1069" y="2473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Cr.</a:t>
                  </a:r>
                  <a:endParaRPr lang="en-US" sz="2100" b="1"/>
                </a:p>
              </p:txBody>
            </p:sp>
            <p:sp>
              <p:nvSpPr>
                <p:cNvPr id="68" name="Line 25"/>
                <p:cNvSpPr>
                  <a:spLocks noChangeShapeType="1"/>
                </p:cNvSpPr>
                <p:nvPr/>
              </p:nvSpPr>
              <p:spPr bwMode="auto">
                <a:xfrm>
                  <a:off x="1068" y="2436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709" y="2677"/>
                <a:ext cx="718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100" b="1"/>
                  <a:t>+         -</a:t>
                </a:r>
                <a:endParaRPr lang="en-US" sz="2100" b="1"/>
              </a:p>
            </p:txBody>
          </p:sp>
        </p:grpSp>
        <p:grpSp>
          <p:nvGrpSpPr>
            <p:cNvPr id="15" name="Group 37"/>
            <p:cNvGrpSpPr/>
            <p:nvPr/>
          </p:nvGrpSpPr>
          <p:grpSpPr bwMode="auto">
            <a:xfrm>
              <a:off x="1884" y="1924"/>
              <a:ext cx="996" cy="1052"/>
              <a:chOff x="1884" y="1924"/>
              <a:chExt cx="996" cy="1052"/>
            </a:xfrm>
          </p:grpSpPr>
          <p:grpSp>
            <p:nvGrpSpPr>
              <p:cNvPr id="53" name="Group 35"/>
              <p:cNvGrpSpPr/>
              <p:nvPr/>
            </p:nvGrpSpPr>
            <p:grpSpPr bwMode="auto">
              <a:xfrm>
                <a:off x="1884" y="1924"/>
                <a:ext cx="996" cy="1052"/>
                <a:chOff x="1884" y="1924"/>
                <a:chExt cx="996" cy="1052"/>
              </a:xfrm>
            </p:grpSpPr>
            <p:sp>
              <p:nvSpPr>
                <p:cNvPr id="55" name="Rectangle 29"/>
                <p:cNvSpPr>
                  <a:spLocks noChangeArrowheads="1"/>
                </p:cNvSpPr>
                <p:nvPr/>
              </p:nvSpPr>
              <p:spPr bwMode="auto">
                <a:xfrm>
                  <a:off x="1888" y="1924"/>
                  <a:ext cx="976" cy="1048"/>
                </a:xfrm>
                <a:prstGeom prst="rect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714400"/>
                  </a:outerShdw>
                </a:effectLst>
              </p:spPr>
              <p:txBody>
                <a:bodyPr wrap="none" anchor="ctr"/>
                <a:lstStyle/>
                <a:p>
                  <a:endParaRPr lang="en-MY"/>
                </a:p>
              </p:txBody>
            </p:sp>
            <p:sp>
              <p:nvSpPr>
                <p:cNvPr id="56" name="Rectangle 30"/>
                <p:cNvSpPr>
                  <a:spLocks noChangeArrowheads="1"/>
                </p:cNvSpPr>
                <p:nvPr/>
              </p:nvSpPr>
              <p:spPr bwMode="auto">
                <a:xfrm>
                  <a:off x="1909" y="2043"/>
                  <a:ext cx="958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Liabilities</a:t>
                  </a:r>
                  <a:endParaRPr lang="en-US" sz="2100" b="1"/>
                </a:p>
              </p:txBody>
            </p:sp>
            <p:sp>
              <p:nvSpPr>
                <p:cNvPr id="57" name="Line 31"/>
                <p:cNvSpPr>
                  <a:spLocks noChangeShapeType="1"/>
                </p:cNvSpPr>
                <p:nvPr/>
              </p:nvSpPr>
              <p:spPr bwMode="auto">
                <a:xfrm>
                  <a:off x="1884" y="2424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Rectangle 32"/>
                <p:cNvSpPr>
                  <a:spLocks noChangeArrowheads="1"/>
                </p:cNvSpPr>
                <p:nvPr/>
              </p:nvSpPr>
              <p:spPr bwMode="auto">
                <a:xfrm>
                  <a:off x="1909" y="2461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Dr.</a:t>
                  </a:r>
                  <a:endParaRPr lang="en-US" sz="2100" b="1"/>
                </a:p>
              </p:txBody>
            </p:sp>
            <p:sp>
              <p:nvSpPr>
                <p:cNvPr id="59" name="Rectangle 33"/>
                <p:cNvSpPr>
                  <a:spLocks noChangeArrowheads="1"/>
                </p:cNvSpPr>
                <p:nvPr/>
              </p:nvSpPr>
              <p:spPr bwMode="auto">
                <a:xfrm>
                  <a:off x="2389" y="2461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Cr.</a:t>
                  </a:r>
                  <a:endParaRPr lang="en-US" sz="2100" b="1"/>
                </a:p>
              </p:txBody>
            </p:sp>
            <p:sp>
              <p:nvSpPr>
                <p:cNvPr id="60" name="Line 34"/>
                <p:cNvSpPr>
                  <a:spLocks noChangeShapeType="1"/>
                </p:cNvSpPr>
                <p:nvPr/>
              </p:nvSpPr>
              <p:spPr bwMode="auto">
                <a:xfrm>
                  <a:off x="2376" y="2436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" name="Rectangle 36"/>
              <p:cNvSpPr>
                <a:spLocks noChangeArrowheads="1"/>
              </p:cNvSpPr>
              <p:nvPr/>
            </p:nvSpPr>
            <p:spPr bwMode="auto">
              <a:xfrm>
                <a:off x="2041" y="2677"/>
                <a:ext cx="718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100" b="1" dirty="0"/>
                  <a:t>-         +</a:t>
                </a:r>
                <a:endParaRPr lang="en-US" sz="2100" b="1" dirty="0"/>
              </a:p>
            </p:txBody>
          </p:sp>
        </p:grpSp>
        <p:grpSp>
          <p:nvGrpSpPr>
            <p:cNvPr id="16" name="Group 46"/>
            <p:cNvGrpSpPr/>
            <p:nvPr/>
          </p:nvGrpSpPr>
          <p:grpSpPr bwMode="auto">
            <a:xfrm>
              <a:off x="4512" y="1921"/>
              <a:ext cx="996" cy="1055"/>
              <a:chOff x="4512" y="1921"/>
              <a:chExt cx="996" cy="1055"/>
            </a:xfrm>
          </p:grpSpPr>
          <p:grpSp>
            <p:nvGrpSpPr>
              <p:cNvPr id="45" name="Group 44"/>
              <p:cNvGrpSpPr/>
              <p:nvPr/>
            </p:nvGrpSpPr>
            <p:grpSpPr bwMode="auto">
              <a:xfrm>
                <a:off x="4512" y="1921"/>
                <a:ext cx="996" cy="1055"/>
                <a:chOff x="4512" y="1921"/>
                <a:chExt cx="996" cy="1055"/>
              </a:xfrm>
            </p:grpSpPr>
            <p:sp>
              <p:nvSpPr>
                <p:cNvPr id="47" name="Rectangle 38"/>
                <p:cNvSpPr>
                  <a:spLocks noChangeArrowheads="1"/>
                </p:cNvSpPr>
                <p:nvPr/>
              </p:nvSpPr>
              <p:spPr bwMode="auto">
                <a:xfrm>
                  <a:off x="4516" y="1924"/>
                  <a:ext cx="976" cy="1048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00279F"/>
                  </a:outerShdw>
                </a:effectLst>
              </p:spPr>
              <p:txBody>
                <a:bodyPr wrap="none" anchor="ctr"/>
                <a:lstStyle/>
                <a:p>
                  <a:endParaRPr lang="en-MY"/>
                </a:p>
              </p:txBody>
            </p:sp>
            <p:sp>
              <p:nvSpPr>
                <p:cNvPr id="48" name="Line 39"/>
                <p:cNvSpPr>
                  <a:spLocks noChangeShapeType="1"/>
                </p:cNvSpPr>
                <p:nvPr/>
              </p:nvSpPr>
              <p:spPr bwMode="auto">
                <a:xfrm>
                  <a:off x="4512" y="2424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Rectangle 40"/>
                <p:cNvSpPr>
                  <a:spLocks noChangeArrowheads="1"/>
                </p:cNvSpPr>
                <p:nvPr/>
              </p:nvSpPr>
              <p:spPr bwMode="auto">
                <a:xfrm>
                  <a:off x="4537" y="2461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Dr.</a:t>
                  </a:r>
                  <a:endParaRPr lang="en-US" sz="2100" b="1"/>
                </a:p>
              </p:txBody>
            </p:sp>
            <p:sp>
              <p:nvSpPr>
                <p:cNvPr id="50" name="Rectangle 41"/>
                <p:cNvSpPr>
                  <a:spLocks noChangeArrowheads="1"/>
                </p:cNvSpPr>
                <p:nvPr/>
              </p:nvSpPr>
              <p:spPr bwMode="auto">
                <a:xfrm>
                  <a:off x="5017" y="2461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Cr.</a:t>
                  </a:r>
                  <a:endParaRPr lang="en-US" sz="2100" b="1"/>
                </a:p>
              </p:txBody>
            </p:sp>
            <p:sp>
              <p:nvSpPr>
                <p:cNvPr id="51" name="Rectangle 42"/>
                <p:cNvSpPr>
                  <a:spLocks noChangeArrowheads="1"/>
                </p:cNvSpPr>
                <p:nvPr/>
              </p:nvSpPr>
              <p:spPr bwMode="auto">
                <a:xfrm>
                  <a:off x="4597" y="1921"/>
                  <a:ext cx="814" cy="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Owner’s Drawing</a:t>
                  </a:r>
                  <a:endParaRPr lang="en-US" sz="2100" b="1"/>
                </a:p>
              </p:txBody>
            </p:sp>
            <p:sp>
              <p:nvSpPr>
                <p:cNvPr id="52" name="Line 43"/>
                <p:cNvSpPr>
                  <a:spLocks noChangeShapeType="1"/>
                </p:cNvSpPr>
                <p:nvPr/>
              </p:nvSpPr>
              <p:spPr bwMode="auto">
                <a:xfrm>
                  <a:off x="5004" y="2436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4657" y="2677"/>
                <a:ext cx="718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100" b="1"/>
                  <a:t>+         -</a:t>
                </a:r>
                <a:endParaRPr lang="en-US" sz="2100" b="1"/>
              </a:p>
            </p:txBody>
          </p:sp>
        </p:grpSp>
        <p:grpSp>
          <p:nvGrpSpPr>
            <p:cNvPr id="17" name="Group 55"/>
            <p:cNvGrpSpPr/>
            <p:nvPr/>
          </p:nvGrpSpPr>
          <p:grpSpPr bwMode="auto">
            <a:xfrm>
              <a:off x="3216" y="3268"/>
              <a:ext cx="996" cy="1052"/>
              <a:chOff x="3216" y="3268"/>
              <a:chExt cx="996" cy="1052"/>
            </a:xfrm>
          </p:grpSpPr>
          <p:grpSp>
            <p:nvGrpSpPr>
              <p:cNvPr id="37" name="Group 53"/>
              <p:cNvGrpSpPr/>
              <p:nvPr/>
            </p:nvGrpSpPr>
            <p:grpSpPr bwMode="auto">
              <a:xfrm>
                <a:off x="3216" y="3268"/>
                <a:ext cx="996" cy="1052"/>
                <a:chOff x="3216" y="3268"/>
                <a:chExt cx="996" cy="1052"/>
              </a:xfrm>
            </p:grpSpPr>
            <p:sp>
              <p:nvSpPr>
                <p:cNvPr id="39" name="Rectangle 47"/>
                <p:cNvSpPr>
                  <a:spLocks noChangeArrowheads="1"/>
                </p:cNvSpPr>
                <p:nvPr/>
              </p:nvSpPr>
              <p:spPr bwMode="auto">
                <a:xfrm>
                  <a:off x="3220" y="3268"/>
                  <a:ext cx="976" cy="1048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00279F"/>
                  </a:outerShdw>
                </a:effectLst>
              </p:spPr>
              <p:txBody>
                <a:bodyPr wrap="none" anchor="ctr"/>
                <a:lstStyle/>
                <a:p>
                  <a:endParaRPr lang="en-MY"/>
                </a:p>
              </p:txBody>
            </p:sp>
            <p:sp>
              <p:nvSpPr>
                <p:cNvPr id="40" name="Line 48"/>
                <p:cNvSpPr>
                  <a:spLocks noChangeShapeType="1"/>
                </p:cNvSpPr>
                <p:nvPr/>
              </p:nvSpPr>
              <p:spPr bwMode="auto">
                <a:xfrm>
                  <a:off x="3216" y="3768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Rectangle 49"/>
                <p:cNvSpPr>
                  <a:spLocks noChangeArrowheads="1"/>
                </p:cNvSpPr>
                <p:nvPr/>
              </p:nvSpPr>
              <p:spPr bwMode="auto">
                <a:xfrm>
                  <a:off x="3241" y="3805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Dr.</a:t>
                  </a:r>
                  <a:endParaRPr lang="en-US" sz="2100" b="1"/>
                </a:p>
              </p:txBody>
            </p:sp>
            <p:sp>
              <p:nvSpPr>
                <p:cNvPr id="42" name="Rectangle 50"/>
                <p:cNvSpPr>
                  <a:spLocks noChangeArrowheads="1"/>
                </p:cNvSpPr>
                <p:nvPr/>
              </p:nvSpPr>
              <p:spPr bwMode="auto">
                <a:xfrm>
                  <a:off x="3721" y="3805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Cr.</a:t>
                  </a:r>
                  <a:endParaRPr lang="en-US" sz="2100" b="1"/>
                </a:p>
              </p:txBody>
            </p:sp>
            <p:sp>
              <p:nvSpPr>
                <p:cNvPr id="43" name="Rectangle 51"/>
                <p:cNvSpPr>
                  <a:spLocks noChangeArrowheads="1"/>
                </p:cNvSpPr>
                <p:nvPr/>
              </p:nvSpPr>
              <p:spPr bwMode="auto">
                <a:xfrm>
                  <a:off x="3253" y="3385"/>
                  <a:ext cx="922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Revenues</a:t>
                  </a:r>
                  <a:endParaRPr lang="en-US" sz="2100" b="1"/>
                </a:p>
              </p:txBody>
            </p:sp>
            <p:sp>
              <p:nvSpPr>
                <p:cNvPr id="44" name="Line 52"/>
                <p:cNvSpPr>
                  <a:spLocks noChangeShapeType="1"/>
                </p:cNvSpPr>
                <p:nvPr/>
              </p:nvSpPr>
              <p:spPr bwMode="auto">
                <a:xfrm>
                  <a:off x="3708" y="3780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Rectangle 54"/>
              <p:cNvSpPr>
                <a:spLocks noChangeArrowheads="1"/>
              </p:cNvSpPr>
              <p:nvPr/>
            </p:nvSpPr>
            <p:spPr bwMode="auto">
              <a:xfrm>
                <a:off x="3373" y="4021"/>
                <a:ext cx="718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100" b="1"/>
                  <a:t>-         +</a:t>
                </a:r>
                <a:endParaRPr lang="en-US" sz="2100" b="1"/>
              </a:p>
            </p:txBody>
          </p:sp>
        </p:grpSp>
        <p:grpSp>
          <p:nvGrpSpPr>
            <p:cNvPr id="18" name="Group 64"/>
            <p:cNvGrpSpPr/>
            <p:nvPr/>
          </p:nvGrpSpPr>
          <p:grpSpPr bwMode="auto">
            <a:xfrm>
              <a:off x="4512" y="3268"/>
              <a:ext cx="996" cy="1052"/>
              <a:chOff x="4512" y="3268"/>
              <a:chExt cx="996" cy="1052"/>
            </a:xfrm>
          </p:grpSpPr>
          <p:grpSp>
            <p:nvGrpSpPr>
              <p:cNvPr id="29" name="Group 62"/>
              <p:cNvGrpSpPr/>
              <p:nvPr/>
            </p:nvGrpSpPr>
            <p:grpSpPr bwMode="auto">
              <a:xfrm>
                <a:off x="4512" y="3268"/>
                <a:ext cx="996" cy="1052"/>
                <a:chOff x="4512" y="3268"/>
                <a:chExt cx="996" cy="1052"/>
              </a:xfrm>
            </p:grpSpPr>
            <p:sp>
              <p:nvSpPr>
                <p:cNvPr id="31" name="Rectangle 56"/>
                <p:cNvSpPr>
                  <a:spLocks noChangeArrowheads="1"/>
                </p:cNvSpPr>
                <p:nvPr/>
              </p:nvSpPr>
              <p:spPr bwMode="auto">
                <a:xfrm>
                  <a:off x="4516" y="3268"/>
                  <a:ext cx="976" cy="1048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00279F"/>
                  </a:outerShdw>
                </a:effectLst>
              </p:spPr>
              <p:txBody>
                <a:bodyPr wrap="none" anchor="ctr"/>
                <a:lstStyle/>
                <a:p>
                  <a:endParaRPr lang="en-MY"/>
                </a:p>
              </p:txBody>
            </p:sp>
            <p:sp>
              <p:nvSpPr>
                <p:cNvPr id="32" name="Line 57"/>
                <p:cNvSpPr>
                  <a:spLocks noChangeShapeType="1"/>
                </p:cNvSpPr>
                <p:nvPr/>
              </p:nvSpPr>
              <p:spPr bwMode="auto">
                <a:xfrm>
                  <a:off x="4512" y="3768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Rectangle 58"/>
                <p:cNvSpPr>
                  <a:spLocks noChangeArrowheads="1"/>
                </p:cNvSpPr>
                <p:nvPr/>
              </p:nvSpPr>
              <p:spPr bwMode="auto">
                <a:xfrm>
                  <a:off x="4537" y="3805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Dr.</a:t>
                  </a:r>
                  <a:endParaRPr lang="en-US" sz="2100" b="1"/>
                </a:p>
              </p:txBody>
            </p:sp>
            <p:sp>
              <p:nvSpPr>
                <p:cNvPr id="34" name="Rectangle 59"/>
                <p:cNvSpPr>
                  <a:spLocks noChangeArrowheads="1"/>
                </p:cNvSpPr>
                <p:nvPr/>
              </p:nvSpPr>
              <p:spPr bwMode="auto">
                <a:xfrm>
                  <a:off x="5017" y="3805"/>
                  <a:ext cx="454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Cr.</a:t>
                  </a:r>
                  <a:endParaRPr lang="en-US" sz="2100" b="1"/>
                </a:p>
              </p:txBody>
            </p:sp>
            <p:sp>
              <p:nvSpPr>
                <p:cNvPr id="35" name="Rectangle 60"/>
                <p:cNvSpPr>
                  <a:spLocks noChangeArrowheads="1"/>
                </p:cNvSpPr>
                <p:nvPr/>
              </p:nvSpPr>
              <p:spPr bwMode="auto">
                <a:xfrm>
                  <a:off x="4597" y="3385"/>
                  <a:ext cx="814" cy="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100" b="1"/>
                    <a:t>Expenses</a:t>
                  </a:r>
                  <a:endParaRPr lang="en-US" sz="2100" b="1"/>
                </a:p>
              </p:txBody>
            </p:sp>
            <p:sp>
              <p:nvSpPr>
                <p:cNvPr id="36" name="Line 61"/>
                <p:cNvSpPr>
                  <a:spLocks noChangeShapeType="1"/>
                </p:cNvSpPr>
                <p:nvPr/>
              </p:nvSpPr>
              <p:spPr bwMode="auto">
                <a:xfrm>
                  <a:off x="5004" y="3780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Rectangle 63"/>
              <p:cNvSpPr>
                <a:spLocks noChangeArrowheads="1"/>
              </p:cNvSpPr>
              <p:nvPr/>
            </p:nvSpPr>
            <p:spPr bwMode="auto">
              <a:xfrm>
                <a:off x="4657" y="4021"/>
                <a:ext cx="718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100" b="1"/>
                  <a:t>+         -</a:t>
                </a:r>
                <a:endParaRPr lang="en-US" sz="2100" b="1"/>
              </a:p>
            </p:txBody>
          </p:sp>
        </p:grpSp>
        <p:grpSp>
          <p:nvGrpSpPr>
            <p:cNvPr id="19" name="Group 74"/>
            <p:cNvGrpSpPr/>
            <p:nvPr/>
          </p:nvGrpSpPr>
          <p:grpSpPr bwMode="auto">
            <a:xfrm>
              <a:off x="3216" y="1921"/>
              <a:ext cx="996" cy="1055"/>
              <a:chOff x="3216" y="1921"/>
              <a:chExt cx="996" cy="1055"/>
            </a:xfrm>
          </p:grpSpPr>
          <p:grpSp>
            <p:nvGrpSpPr>
              <p:cNvPr id="20" name="Group 72"/>
              <p:cNvGrpSpPr/>
              <p:nvPr/>
            </p:nvGrpSpPr>
            <p:grpSpPr bwMode="auto">
              <a:xfrm>
                <a:off x="3216" y="1921"/>
                <a:ext cx="996" cy="1051"/>
                <a:chOff x="3216" y="1921"/>
                <a:chExt cx="996" cy="1051"/>
              </a:xfrm>
            </p:grpSpPr>
            <p:grpSp>
              <p:nvGrpSpPr>
                <p:cNvPr id="22" name="Group 70"/>
                <p:cNvGrpSpPr/>
                <p:nvPr/>
              </p:nvGrpSpPr>
              <p:grpSpPr bwMode="auto">
                <a:xfrm>
                  <a:off x="3216" y="1921"/>
                  <a:ext cx="996" cy="1051"/>
                  <a:chOff x="3216" y="1921"/>
                  <a:chExt cx="996" cy="1051"/>
                </a:xfrm>
              </p:grpSpPr>
              <p:sp>
                <p:nvSpPr>
                  <p:cNvPr id="24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220" y="1924"/>
                    <a:ext cx="976" cy="1048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>
                    <a:outerShdw dist="107763" dir="2700000" algn="ctr" rotWithShape="0">
                      <a:srgbClr val="00279F"/>
                    </a:outerShdw>
                  </a:effectLst>
                </p:spPr>
                <p:txBody>
                  <a:bodyPr wrap="none" anchor="ctr"/>
                  <a:lstStyle/>
                  <a:p>
                    <a:endParaRPr lang="en-MY"/>
                  </a:p>
                </p:txBody>
              </p:sp>
              <p:sp>
                <p:nvSpPr>
                  <p:cNvPr id="25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424"/>
                    <a:ext cx="99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241" y="2461"/>
                    <a:ext cx="454" cy="2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63" tIns="44438" rIns="90463" bIns="44438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100" b="1"/>
                      <a:t>Dr.</a:t>
                    </a:r>
                    <a:endParaRPr lang="en-US" sz="2100" b="1"/>
                  </a:p>
                </p:txBody>
              </p:sp>
              <p:sp>
                <p:nvSpPr>
                  <p:cNvPr id="2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721" y="2461"/>
                    <a:ext cx="454" cy="2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63" tIns="44438" rIns="90463" bIns="44438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100" b="1"/>
                      <a:t>Cr.</a:t>
                    </a:r>
                    <a:endParaRPr lang="en-US" sz="2100" b="1"/>
                  </a:p>
                </p:txBody>
              </p:sp>
              <p:sp>
                <p:nvSpPr>
                  <p:cNvPr id="2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1921"/>
                    <a:ext cx="814" cy="49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63" tIns="44438" rIns="90463" bIns="44438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100" b="1"/>
                      <a:t>Owner’s Capital</a:t>
                    </a:r>
                    <a:endParaRPr lang="en-US" sz="2100" b="1"/>
                  </a:p>
                </p:txBody>
              </p:sp>
            </p:grpSp>
            <p:sp>
              <p:nvSpPr>
                <p:cNvPr id="23" name="Rectangle 71"/>
                <p:cNvSpPr>
                  <a:spLocks noChangeArrowheads="1"/>
                </p:cNvSpPr>
                <p:nvPr/>
              </p:nvSpPr>
              <p:spPr bwMode="auto">
                <a:xfrm>
                  <a:off x="3373" y="2677"/>
                  <a:ext cx="718" cy="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3" tIns="44438" rIns="90463" bIns="444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100" b="1" dirty="0"/>
                    <a:t>-         +</a:t>
                  </a:r>
                  <a:endParaRPr lang="en-US" sz="2100" b="1" dirty="0"/>
                </a:p>
              </p:txBody>
            </p:sp>
          </p:grpSp>
          <p:sp>
            <p:nvSpPr>
              <p:cNvPr id="21" name="Line 73"/>
              <p:cNvSpPr>
                <a:spLocks noChangeShapeType="1"/>
              </p:cNvSpPr>
              <p:nvPr/>
            </p:nvSpPr>
            <p:spPr bwMode="auto">
              <a:xfrm>
                <a:off x="3708" y="2436"/>
                <a:ext cx="0" cy="5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RULES OF DOUBLE ENTRY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uzaini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3230" cy="14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295400"/>
            <a:ext cx="8534400" cy="4495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Cash				5.       Accounts payable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Accounts receivable		6.       Services revenue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Supplies			7.       Wages expense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Furniture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			8.        Rent expense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defRPr/>
            </a:pP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For Leona’s Nail Salon, enter the number corresponding to the proper account for each debit and credit for the following transactions: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							   Debit	      Credit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ts val="600"/>
              </a:spcBef>
              <a:buFontTx/>
              <a:buAutoNum type="alphaLcPeriod"/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Made a rent payment for the current month		               _______   _______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ts val="600"/>
              </a:spcBef>
              <a:buFontTx/>
              <a:buAutoNum type="alphaLcPeriod"/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Received cash from customers for current services 		_______   ______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ts val="600"/>
              </a:spcBef>
              <a:buFontTx/>
              <a:buAutoNum type="alphaLcPeriod"/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Agreed to accept payment next month from 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	 a client for current services 			               _______   _______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d.	Purchased supplies on credit 			               _______   _______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e.	Purchased a new chair and table for cash 		               _______   _______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f.	Made a payment on accounts payable 		               _______   _______</a:t>
            </a:r>
            <a:endParaRPr 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819400" y="304800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The following accounts are applicable to Leona’s Salon, a company that provides manicures and pedicures:</a:t>
            </a:r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781800" y="990600"/>
            <a:ext cx="1981200" cy="1308279"/>
          </a:xfrm>
          <a:prstGeom prst="irregularSeal2">
            <a:avLst/>
          </a:pr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Comic Sans MS" panose="030F0702030302020204" pitchFamily="66" charset="0"/>
              </a:rPr>
              <a:t>STOP </a:t>
            </a:r>
            <a:endParaRPr lang="en-US" sz="14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Comic Sans MS" panose="030F0702030302020204" pitchFamily="66" charset="0"/>
              </a:rPr>
              <a:t>&amp; APPLY</a:t>
            </a:r>
            <a:endParaRPr lang="en-US" sz="14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BOOKS OF PRIME ENTRY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250" y="1143000"/>
            <a:ext cx="87630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latin typeface="Calibri" panose="020F0502020204030204" pitchFamily="34" charset="0"/>
              </a:rPr>
              <a:t>Known as “</a:t>
            </a:r>
            <a:r>
              <a:rPr lang="en-US" altLang="en-US" sz="35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Books of Original Entry</a:t>
            </a:r>
            <a:r>
              <a:rPr lang="en-US" altLang="en-US" sz="3500" dirty="0" smtClean="0">
                <a:latin typeface="Calibri" panose="020F0502020204030204" pitchFamily="34" charset="0"/>
              </a:rPr>
              <a:t>”</a:t>
            </a:r>
            <a:endParaRPr lang="en-US" altLang="en-US" sz="35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latin typeface="Calibri" panose="020F0502020204030204" pitchFamily="34" charset="0"/>
              </a:rPr>
              <a:t>All transactions are </a:t>
            </a:r>
            <a:r>
              <a:rPr lang="en-US" altLang="en-US" sz="35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initially recorded </a:t>
            </a:r>
            <a:endParaRPr lang="en-US" altLang="en-US" sz="3500" b="1" dirty="0" smtClean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latin typeface="Calibri" panose="020F0502020204030204" pitchFamily="34" charset="0"/>
              </a:rPr>
              <a:t>Similar nature &amp; chronological order</a:t>
            </a:r>
            <a:endParaRPr lang="en-US" altLang="en-US" sz="35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5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Purposes:</a:t>
            </a:r>
            <a:endParaRPr lang="en-US" altLang="en-US" sz="3500" b="1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3500" dirty="0">
                <a:latin typeface="Calibri" panose="020F0502020204030204" pitchFamily="34" charset="0"/>
              </a:rPr>
              <a:t> </a:t>
            </a:r>
            <a:r>
              <a:rPr lang="en-US" altLang="en-US" sz="3500" dirty="0" smtClean="0">
                <a:latin typeface="Calibri" panose="020F0502020204030204" pitchFamily="34" charset="0"/>
              </a:rPr>
              <a:t>Reduce or detect errors</a:t>
            </a:r>
            <a:endParaRPr lang="en-US" altLang="en-US" sz="3500" dirty="0" smtClean="0"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3500" dirty="0">
                <a:latin typeface="Calibri" panose="020F0502020204030204" pitchFamily="34" charset="0"/>
              </a:rPr>
              <a:t> </a:t>
            </a:r>
            <a:r>
              <a:rPr lang="en-US" altLang="en-US" sz="3500" dirty="0" smtClean="0">
                <a:latin typeface="Calibri" panose="020F0502020204030204" pitchFamily="34" charset="0"/>
              </a:rPr>
              <a:t>Facilitate posting to ledger </a:t>
            </a:r>
            <a:endParaRPr lang="en-US" altLang="en-US" sz="35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endParaRPr lang="en-US" altLang="en-US" sz="350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7" descr="http://clipart.coolclips.com/480/vectors/tf05307/CoolClips_vc0613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074298"/>
            <a:ext cx="31877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BOOKS OF PRIME ENTRY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250" y="1143000"/>
            <a:ext cx="87630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latin typeface="Calibri" panose="020F0502020204030204" pitchFamily="34" charset="0"/>
              </a:rPr>
              <a:t>Types of journals:</a:t>
            </a:r>
            <a:endParaRPr lang="en-US" altLang="en-US" sz="3500" dirty="0" smtClean="0">
              <a:latin typeface="Calibri" panose="020F0502020204030204" pitchFamily="34" charset="0"/>
            </a:endParaRP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35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Special journal </a:t>
            </a:r>
            <a:endParaRPr lang="en-US" altLang="en-US" sz="35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3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Purchase journal</a:t>
            </a:r>
            <a:endParaRPr lang="en-US" altLang="en-US" sz="3000" i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3000" i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Sales journal </a:t>
            </a:r>
            <a:endParaRPr lang="en-US" altLang="en-US" sz="3000" i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3000" i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Purchase return journal</a:t>
            </a:r>
            <a:endParaRPr lang="en-US" altLang="en-US" sz="3000" i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3000" i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Sales return journal</a:t>
            </a:r>
            <a:endParaRPr lang="en-US" altLang="en-US" sz="3000" i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3000" i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Cash book</a:t>
            </a:r>
            <a:endParaRPr lang="en-US" altLang="en-US" sz="3000" i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3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Petty cash book</a:t>
            </a:r>
            <a:r>
              <a:rPr lang="en-US" altLang="en-US" sz="3500" i="1" dirty="0">
                <a:solidFill>
                  <a:srgbClr val="00B05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3500" dirty="0" smtClean="0">
                <a:latin typeface="Calibri" panose="020F0502020204030204" pitchFamily="34" charset="0"/>
              </a:rPr>
              <a:t>	</a:t>
            </a:r>
            <a:endParaRPr lang="en-US" altLang="en-US" sz="3500" dirty="0" smtClean="0">
              <a:latin typeface="Calibri" panose="020F0502020204030204" pitchFamily="34" charset="0"/>
            </a:endParaRP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35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 General journal </a:t>
            </a:r>
            <a:endParaRPr lang="en-US" altLang="en-US" sz="3500" b="1" dirty="0" smtClean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endParaRPr lang="en-US" altLang="en-US" sz="3500" dirty="0" smtClean="0">
              <a:latin typeface="Calibri" panose="020F0502020204030204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1632"/>
            <a:ext cx="2667000" cy="35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GENERAL JOURNAL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474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4576" y="5257800"/>
            <a:ext cx="113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(Optional)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GENERAL JOURNAL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itle 6"/>
          <p:cNvSpPr txBox="1"/>
          <p:nvPr/>
        </p:nvSpPr>
        <p:spPr bwMode="auto">
          <a:xfrm>
            <a:off x="533400" y="1066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Myriad Pro" pitchFamily="34" charset="0"/>
              </a:rPr>
              <a:t>Simple Entry </a:t>
            </a:r>
            <a:endParaRPr lang="en-US" sz="3600" b="1" dirty="0">
              <a:solidFill>
                <a:srgbClr val="0000FF"/>
              </a:solidFill>
              <a:latin typeface="Myriad Pro" pitchFamily="34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/>
          <p:nvPr/>
        </p:nvGraphicFramePr>
        <p:xfrm>
          <a:off x="304800" y="1981200"/>
          <a:ext cx="8610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5" name="Document" r:id="rId1" imgW="5704205" imgH="2129790" progId="Word.Document.8">
                  <p:embed/>
                </p:oleObj>
              </mc:Choice>
              <mc:Fallback>
                <p:oleObj name="Document" r:id="rId1" imgW="5704205" imgH="212979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 r="19641" b="4863"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86106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GENERAL JOURNAL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itle 6"/>
          <p:cNvSpPr txBox="1"/>
          <p:nvPr/>
        </p:nvSpPr>
        <p:spPr bwMode="auto">
          <a:xfrm>
            <a:off x="533400" y="1066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Myriad Pro" pitchFamily="34" charset="0"/>
              </a:rPr>
              <a:t>Compounded Entry </a:t>
            </a:r>
            <a:endParaRPr lang="en-US" sz="3600" b="1" dirty="0">
              <a:solidFill>
                <a:srgbClr val="0000FF"/>
              </a:solidFill>
              <a:latin typeface="Myriad Pro" pitchFamily="34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/>
          <p:nvPr/>
        </p:nvGraphicFramePr>
        <p:xfrm>
          <a:off x="152400" y="1828800"/>
          <a:ext cx="8763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2" name="Document" r:id="rId1" imgW="5704205" imgH="2207895" progId="Word.Document.8">
                  <p:embed/>
                </p:oleObj>
              </mc:Choice>
              <mc:Fallback>
                <p:oleObj name="Document" r:id="rId1" imgW="5704205" imgH="2207895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 r="19641" b="4863"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8763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r="7946"/>
          <a:stretch>
            <a:fillRect/>
          </a:stretch>
        </p:blipFill>
        <p:spPr bwMode="auto">
          <a:xfrm>
            <a:off x="5715000" y="1229940"/>
            <a:ext cx="3352800" cy="20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686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+mj-lt"/>
              </a:rPr>
              <a:t>Accounting Cycle </a:t>
            </a:r>
            <a:endParaRPr lang="en-US" altLang="en-US" sz="4000" dirty="0" smtClean="0">
              <a:latin typeface="+mj-lt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+mj-lt"/>
              </a:rPr>
              <a:t>Definition of Account</a:t>
            </a:r>
            <a:endParaRPr lang="en-US" altLang="en-US" sz="4000" dirty="0" smtClean="0">
              <a:latin typeface="+mj-lt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+mj-lt"/>
              </a:rPr>
              <a:t>Debit and Credit </a:t>
            </a:r>
            <a:endParaRPr lang="en-US" altLang="en-US" sz="4000" dirty="0" smtClean="0">
              <a:latin typeface="+mj-lt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+mj-lt"/>
              </a:rPr>
              <a:t>Rules of Debit and Credit</a:t>
            </a:r>
            <a:endParaRPr lang="en-US" altLang="en-US" sz="4000" dirty="0" smtClean="0">
              <a:latin typeface="+mj-lt"/>
            </a:endParaRPr>
          </a:p>
          <a:p>
            <a:pPr eaLnBrk="1" hangingPunct="1">
              <a:buBlip>
                <a:blip r:embed="rId2"/>
              </a:buBlip>
              <a:defRPr/>
            </a:pPr>
            <a:r>
              <a:rPr lang="en-US" altLang="en-US" sz="4000" dirty="0">
                <a:latin typeface="+mj-lt"/>
              </a:rPr>
              <a:t>Books of Prime </a:t>
            </a:r>
            <a:r>
              <a:rPr lang="en-US" altLang="en-US" sz="4000" dirty="0" smtClean="0">
                <a:latin typeface="+mj-lt"/>
              </a:rPr>
              <a:t>Entry</a:t>
            </a:r>
            <a:endParaRPr lang="en-US" altLang="en-US" sz="40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27337"/>
            <a:ext cx="796775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STUDY OBJECTIVES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GENERAL LEDGER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250" y="1143000"/>
            <a:ext cx="87630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latin typeface="Calibri" panose="020F0502020204030204" pitchFamily="34" charset="0"/>
              </a:rPr>
              <a:t>A </a:t>
            </a:r>
            <a:r>
              <a:rPr lang="en-US" altLang="en-US" sz="35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group of T-accounts </a:t>
            </a:r>
            <a:r>
              <a:rPr lang="en-US" altLang="en-US" sz="3500" dirty="0" smtClean="0">
                <a:latin typeface="Calibri" panose="020F0502020204030204" pitchFamily="34" charset="0"/>
              </a:rPr>
              <a:t>maintained </a:t>
            </a:r>
            <a:endParaRPr lang="en-US" altLang="en-US" sz="35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latin typeface="Calibri" panose="020F0502020204030204" pitchFamily="34" charset="0"/>
              </a:rPr>
              <a:t>Contains all the </a:t>
            </a:r>
            <a:r>
              <a:rPr lang="en-US" altLang="en-US" sz="35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assets, liabilities and owner’s equity</a:t>
            </a:r>
            <a:r>
              <a:rPr lang="en-US" altLang="en-US" sz="3500" dirty="0" smtClean="0">
                <a:latin typeface="Calibri" panose="020F0502020204030204" pitchFamily="34" charset="0"/>
              </a:rPr>
              <a:t> accounts</a:t>
            </a:r>
            <a:endParaRPr lang="en-US" altLang="en-US" sz="35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endParaRPr lang="en-US" altLang="en-US" sz="35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endParaRPr lang="en-US" altLang="en-US" sz="35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0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0"/>
            <a:ext cx="1752600" cy="99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5150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TYPES OF ACCOUNTS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925"/>
            <a:ext cx="9144000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TYPES OF ACCOUNTS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998538"/>
            <a:ext cx="9144000" cy="5857875"/>
            <a:chOff x="0" y="998538"/>
            <a:chExt cx="9144000" cy="58578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8538"/>
              <a:ext cx="9144000" cy="585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620000" y="1822360"/>
              <a:ext cx="1524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1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Payables</a:t>
              </a:r>
              <a:endParaRPr lang="en-US" sz="21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35562" y="4343400"/>
              <a:ext cx="1492876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1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Payables</a:t>
              </a:r>
              <a:endParaRPr lang="en-US" sz="21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TYPES OF ACCOUNTS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5" y="1016000"/>
            <a:ext cx="9293225" cy="5862638"/>
            <a:chOff x="3175" y="1016000"/>
            <a:chExt cx="9293225" cy="586263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" y="1016000"/>
              <a:ext cx="9140825" cy="5862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000" y="1427408"/>
              <a:ext cx="16764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1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Receivables</a:t>
              </a:r>
              <a:endParaRPr lang="en-US" sz="21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00" y="3947319"/>
              <a:ext cx="16764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1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Receivables</a:t>
              </a:r>
              <a:endParaRPr lang="en-US" sz="21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TYPES OF ACCOUNTS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016000"/>
            <a:ext cx="9144000" cy="5846763"/>
            <a:chOff x="0" y="1016000"/>
            <a:chExt cx="9144000" cy="584676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016000"/>
              <a:ext cx="9144000" cy="5846763"/>
              <a:chOff x="0" y="1016000"/>
              <a:chExt cx="9144000" cy="5846763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16000"/>
                <a:ext cx="9144000" cy="5846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029200" y="1981200"/>
                <a:ext cx="2667000" cy="457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Trade Receivables</a:t>
                </a:r>
                <a:endParaRPr lang="en-US" sz="21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029200" y="3200400"/>
                <a:ext cx="2667000" cy="457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Trade Payables</a:t>
                </a:r>
                <a:endParaRPr lang="en-US" sz="21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029200" y="1600200"/>
              <a:ext cx="26670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1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Sales returns</a:t>
              </a:r>
              <a:endParaRPr lang="en-US" sz="21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33493" y="3581400"/>
              <a:ext cx="26670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1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Purchase returns</a:t>
              </a:r>
              <a:endParaRPr lang="en-US" sz="21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3800" y="1143000"/>
              <a:ext cx="29718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Comic Sans MS" panose="030F0702030302020204" pitchFamily="66" charset="0"/>
                </a:rPr>
                <a:t>Sales Returns:</a:t>
              </a:r>
              <a:endParaRPr lang="en-US" sz="28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3801" y="2743200"/>
              <a:ext cx="32766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Comic Sans MS" panose="030F0702030302020204" pitchFamily="66" charset="0"/>
                </a:rPr>
                <a:t>Purchase Returns:</a:t>
              </a:r>
              <a:endParaRPr lang="en-US" sz="28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TYPES OF ACCOUNTS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016000"/>
            <a:ext cx="9144000" cy="5842000"/>
            <a:chOff x="0" y="1016000"/>
            <a:chExt cx="9144000" cy="5842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6000"/>
              <a:ext cx="9144000" cy="584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400800" y="1905000"/>
              <a:ext cx="26670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1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Trade Receivables</a:t>
              </a:r>
              <a:endParaRPr lang="en-US" sz="21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00800" y="3200400"/>
              <a:ext cx="26670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1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Trade Payables</a:t>
              </a:r>
              <a:endParaRPr lang="en-US" sz="21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  <a:cs typeface="Miriam" pitchFamily="34" charset="-79"/>
              </a:rPr>
              <a:t>EXAMPLE:</a:t>
            </a:r>
            <a:endParaRPr lang="en-US" dirty="0" smtClean="0">
              <a:latin typeface="Comic Sans MS" panose="030F0702030302020204" pitchFamily="66" charset="0"/>
              <a:cs typeface="Miriam" pitchFamily="34" charset="-79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Purchased goods RM 500 on credit from </a:t>
            </a:r>
            <a:r>
              <a:rPr lang="en-US" sz="2400" dirty="0" err="1" smtClean="0">
                <a:latin typeface="Comic Sans MS" panose="030F0702030302020204" pitchFamily="66" charset="0"/>
              </a:rPr>
              <a:t>Shafiq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2. 	Purchased goods RM 500 on cash from </a:t>
            </a:r>
            <a:r>
              <a:rPr lang="en-US" sz="2400" dirty="0" err="1" smtClean="0">
                <a:latin typeface="Comic Sans MS" panose="030F0702030302020204" pitchFamily="66" charset="0"/>
              </a:rPr>
              <a:t>Shafiq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3.	Bought fixtures and fittings RM 1,500 paying by cash from </a:t>
            </a:r>
            <a:r>
              <a:rPr lang="en-US" sz="2400" dirty="0" err="1" smtClean="0">
                <a:latin typeface="Comic Sans MS" panose="030F0702030302020204" pitchFamily="66" charset="0"/>
              </a:rPr>
              <a:t>Jati</a:t>
            </a:r>
            <a:r>
              <a:rPr lang="en-US" sz="2400" dirty="0" smtClean="0">
                <a:latin typeface="Comic Sans MS" panose="030F0702030302020204" pitchFamily="66" charset="0"/>
              </a:rPr>
              <a:t> Enterprise.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4.	Bought fixtures and fittings RM 1,500 from </a:t>
            </a:r>
            <a:r>
              <a:rPr lang="en-US" sz="2400" dirty="0" err="1" smtClean="0">
                <a:latin typeface="Comic Sans MS" panose="030F0702030302020204" pitchFamily="66" charset="0"/>
              </a:rPr>
              <a:t>Jati</a:t>
            </a:r>
            <a:r>
              <a:rPr lang="en-US" sz="2400" dirty="0" smtClean="0">
                <a:latin typeface="Comic Sans MS" panose="030F0702030302020204" pitchFamily="66" charset="0"/>
              </a:rPr>
              <a:t> Enterprise on credit.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endParaRPr 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 descr="C:\Users\muzaini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7494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anose="030F0702030302020204" pitchFamily="66" charset="0"/>
                <a:cs typeface="Miriam" pitchFamily="34" charset="-79"/>
              </a:rPr>
              <a:t>EXAMPLE:</a:t>
            </a:r>
            <a:endParaRPr lang="en-US" smtClean="0">
              <a:latin typeface="Comic Sans MS" panose="030F0702030302020204" pitchFamily="66" charset="0"/>
              <a:cs typeface="Miria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343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Sold goods RM 300 on account to </a:t>
            </a:r>
            <a:r>
              <a:rPr lang="en-US" sz="2400" dirty="0" err="1" smtClean="0">
                <a:latin typeface="Comic Sans MS" panose="030F0702030302020204" pitchFamily="66" charset="0"/>
              </a:rPr>
              <a:t>Wafiy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Sold goods RM 300 on cheque to </a:t>
            </a:r>
            <a:r>
              <a:rPr lang="en-US" sz="2400" dirty="0" err="1" smtClean="0">
                <a:latin typeface="Comic Sans MS" panose="030F0702030302020204" pitchFamily="66" charset="0"/>
              </a:rPr>
              <a:t>Wafiy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Sold van RM 30,000 on credit to Lynn.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Sold van RM 30,000 on cash to Lynn.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C:\Users\muzaini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7494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uzaini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7494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  <a:cs typeface="Miriam" pitchFamily="34" charset="-79"/>
              </a:rPr>
              <a:t>EXAMPLE:</a:t>
            </a:r>
            <a:endParaRPr lang="en-US" dirty="0" smtClean="0">
              <a:latin typeface="Comic Sans MS" panose="030F0702030302020204" pitchFamily="66" charset="0"/>
              <a:cs typeface="Miria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949"/>
            <a:ext cx="8534400" cy="53340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9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The owner took cash for his personal use RM 150.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9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9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The owner withdrew RM 200 goods from the business for his personal purpose.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9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9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Invested business with RM 900 cash in hand.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9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9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Started in business with RM 10,000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cash at bank.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9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  <a:cs typeface="Miriam" pitchFamily="34" charset="-79"/>
              </a:rPr>
              <a:t>EXAMPLE:</a:t>
            </a:r>
            <a:endParaRPr lang="en-US" dirty="0" smtClean="0">
              <a:latin typeface="Comic Sans MS" panose="030F0702030302020204" pitchFamily="66" charset="0"/>
              <a:cs typeface="Miria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13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sz="2400" dirty="0">
                <a:latin typeface="Comic Sans MS" panose="030F0702030302020204" pitchFamily="66" charset="0"/>
              </a:rPr>
              <a:t>owner brought office equipment RM 3,500 in the business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3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3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Paid rent by cash RM 200.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3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3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Received insurance bill of RM 300.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3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3"/>
              <a:defRPr/>
            </a:pPr>
            <a:r>
              <a:rPr lang="en-US" sz="2400" dirty="0">
                <a:latin typeface="Comic Sans MS" panose="030F0702030302020204" pitchFamily="66" charset="0"/>
              </a:rPr>
              <a:t>We received commission from George RM 95 by cash.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3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3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3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C:\Users\muzaini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7494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"/>
          <a:stretch>
            <a:fillRect/>
          </a:stretch>
        </p:blipFill>
        <p:spPr bwMode="auto">
          <a:xfrm>
            <a:off x="3809943" y="2743021"/>
            <a:ext cx="4910978" cy="244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6868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+mj-lt"/>
              </a:rPr>
              <a:t>General Ledger</a:t>
            </a:r>
            <a:endParaRPr lang="en-US" altLang="en-US" sz="4000" dirty="0" smtClean="0">
              <a:latin typeface="+mj-lt"/>
            </a:endParaRPr>
          </a:p>
          <a:p>
            <a:pPr eaLnBrk="1" hangingPunct="1">
              <a:buBlip>
                <a:blip r:embed="rId2"/>
              </a:buBlip>
              <a:defRPr/>
            </a:pPr>
            <a:r>
              <a:rPr lang="en-US" altLang="en-US" sz="4000" dirty="0">
                <a:latin typeface="+mj-lt"/>
              </a:rPr>
              <a:t>Types of Accounts </a:t>
            </a:r>
            <a:endParaRPr lang="en-US" altLang="en-US" sz="4000" dirty="0" smtClean="0">
              <a:latin typeface="+mj-lt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+mj-lt"/>
              </a:rPr>
              <a:t>Trial Balance</a:t>
            </a:r>
            <a:endParaRPr lang="en-US" altLang="en-US" sz="4000" dirty="0" smtClean="0">
              <a:latin typeface="+mj-lt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n-US" altLang="en-US" sz="40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27337"/>
            <a:ext cx="796775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STUDY OBJECTIVES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  <a:cs typeface="Miriam" pitchFamily="34" charset="-79"/>
              </a:rPr>
              <a:t>EXAMPLE:</a:t>
            </a:r>
            <a:endParaRPr lang="en-US" dirty="0" smtClean="0">
              <a:latin typeface="Comic Sans MS" panose="030F0702030302020204" pitchFamily="66" charset="0"/>
              <a:cs typeface="Miriam" pitchFamily="34" charset="-79"/>
            </a:endParaRPr>
          </a:p>
        </p:txBody>
      </p:sp>
      <p:pic>
        <p:nvPicPr>
          <p:cNvPr id="5" name="Picture 4" descr="C:\Users\muzaini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7494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17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Paid Kristina RM 500 by </a:t>
            </a:r>
            <a:r>
              <a:rPr lang="en-US" sz="2400" dirty="0" err="1" smtClean="0">
                <a:latin typeface="Comic Sans MS" panose="030F0702030302020204" pitchFamily="66" charset="0"/>
              </a:rPr>
              <a:t>cheque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7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Received cash from Daniel RM 1,500.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7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Returned </a:t>
            </a:r>
            <a:r>
              <a:rPr lang="en-US" sz="2400" dirty="0">
                <a:latin typeface="Comic Sans MS" panose="030F0702030302020204" pitchFamily="66" charset="0"/>
              </a:rPr>
              <a:t>goods to Kristina RM 25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7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en-US" sz="2400" dirty="0">
                <a:latin typeface="Comic Sans MS" panose="030F0702030302020204" pitchFamily="66" charset="0"/>
              </a:rPr>
              <a:t>Daniel returned goods to us RM 70.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7"/>
              <a:defRPr/>
            </a:pP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 startAt="17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lassification"/>
          <p:cNvSpPr>
            <a:spLocks noChangeAspect="1" noChangeArrowheads="1"/>
          </p:cNvSpPr>
          <p:nvPr/>
        </p:nvSpPr>
        <p:spPr bwMode="auto">
          <a:xfrm>
            <a:off x="155575" y="-1881188"/>
            <a:ext cx="5334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2" descr="Image result for transactional"/>
          <p:cNvSpPr>
            <a:spLocks noChangeAspect="1" noChangeArrowheads="1"/>
          </p:cNvSpPr>
          <p:nvPr/>
        </p:nvSpPr>
        <p:spPr bwMode="auto">
          <a:xfrm>
            <a:off x="155575" y="-1042988"/>
            <a:ext cx="32861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4" descr="Image result for transactional"/>
          <p:cNvSpPr>
            <a:spLocks noChangeAspect="1" noChangeArrowheads="1"/>
          </p:cNvSpPr>
          <p:nvPr/>
        </p:nvSpPr>
        <p:spPr bwMode="auto">
          <a:xfrm>
            <a:off x="307975" y="-890588"/>
            <a:ext cx="32861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TRIAL BALANCE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7200" y="1034713"/>
            <a:ext cx="8610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List of accounts’ </a:t>
            </a:r>
            <a:r>
              <a:rPr lang="en-US" altLang="en-US" sz="3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closing balances </a:t>
            </a:r>
            <a:endParaRPr lang="en-US" altLang="en-US" sz="32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To check </a:t>
            </a:r>
            <a:r>
              <a:rPr lang="en-US" altLang="en-US" sz="32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equality</a:t>
            </a:r>
            <a:r>
              <a:rPr lang="en-US" altLang="en-US" sz="3200" dirty="0" smtClean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dirty="0" smtClean="0">
                <a:latin typeface="Calibri" panose="020F0502020204030204" pitchFamily="34" charset="0"/>
              </a:rPr>
              <a:t>of accounts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2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Characteristics:</a:t>
            </a:r>
            <a:endParaRPr lang="en-US" altLang="en-US" sz="3200" b="1" i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latin typeface="Calibri" panose="020F0502020204030204" pitchFamily="34" charset="0"/>
              </a:rPr>
              <a:t> </a:t>
            </a:r>
            <a:r>
              <a:rPr lang="en-US" altLang="en-US" sz="3200" dirty="0" smtClean="0">
                <a:latin typeface="Calibri" panose="020F0502020204030204" pitchFamily="34" charset="0"/>
              </a:rPr>
              <a:t>Business name written at top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latin typeface="Calibri" panose="020F0502020204030204" pitchFamily="34" charset="0"/>
              </a:rPr>
              <a:t> </a:t>
            </a:r>
            <a:r>
              <a:rPr lang="en-US" altLang="en-US" sz="3200" dirty="0" smtClean="0">
                <a:latin typeface="Calibri" panose="020F0502020204030204" pitchFamily="34" charset="0"/>
              </a:rPr>
              <a:t>Closing date after “Trial balance as at …”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 marL="1314450" lvl="3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latin typeface="Calibri" panose="020F0502020204030204" pitchFamily="34" charset="0"/>
              </a:rPr>
              <a:t> </a:t>
            </a:r>
            <a:r>
              <a:rPr lang="en-US" altLang="en-US" sz="3200" dirty="0" smtClean="0">
                <a:latin typeface="Calibri" panose="020F0502020204030204" pitchFamily="34" charset="0"/>
              </a:rPr>
              <a:t>Excluded zero balance </a:t>
            </a:r>
            <a:endParaRPr lang="en-US" altLang="en-US" sz="3200" dirty="0" smtClean="0">
              <a:latin typeface="Calibri" panose="020F0502020204030204" pitchFamily="34" charset="0"/>
            </a:endParaRPr>
          </a:p>
        </p:txBody>
      </p:sp>
      <p:pic>
        <p:nvPicPr>
          <p:cNvPr id="8" name="Picture 8" descr="http://www.clipartkid.com/images/298/balanced-scales-obs6Q9-clip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19887"/>
            <a:ext cx="2919412" cy="22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TRIAL BALANCE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034713"/>
            <a:ext cx="8610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Steps in preparing:</a:t>
            </a:r>
            <a:endParaRPr lang="en-US" altLang="en-US" sz="32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1371600" lvl="3" indent="-514350" eaLnBrk="1" hangingPunct="1">
              <a:buFont typeface="+mj-lt"/>
              <a:buAutoNum type="arabicParenR"/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List all the accounts &amp; its amount (zero balance omitted)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 marL="1371600" lvl="3" indent="-514350" eaLnBrk="1" hangingPunct="1">
              <a:buFont typeface="+mj-lt"/>
              <a:buAutoNum type="arabicParenR"/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Total up both debit and credit columns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 marL="1371600" lvl="3" indent="-514350" eaLnBrk="1" hangingPunct="1">
              <a:buFont typeface="+mj-lt"/>
              <a:buAutoNum type="arabicParenR"/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Ensure 2 columns are equal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 marL="1371600" lvl="3" indent="-514350" eaLnBrk="1" hangingPunct="1">
              <a:buFont typeface="+mj-lt"/>
              <a:buAutoNum type="arabicParenR"/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Check &amp; correct errors if unequal </a:t>
            </a:r>
            <a:endParaRPr lang="en-US" altLang="en-US" sz="3200" dirty="0" smtClean="0">
              <a:latin typeface="Calibri" panose="020F0502020204030204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81701"/>
            <a:ext cx="2088784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295400"/>
          <a:ext cx="6293384" cy="5229670"/>
        </p:xfrm>
        <a:graphic>
          <a:graphicData uri="http://schemas.openxmlformats.org/drawingml/2006/table">
            <a:tbl>
              <a:tblPr firstRow="1" firstCol="1" bandRow="1"/>
              <a:tblGrid>
                <a:gridCol w="856297"/>
                <a:gridCol w="1454735"/>
                <a:gridCol w="772160"/>
                <a:gridCol w="983297"/>
                <a:gridCol w="1454735"/>
                <a:gridCol w="772160"/>
              </a:tblGrid>
              <a:tr h="19050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Cash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2017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RM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2017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RM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May 1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Capital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8,000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May 10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Rent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1,200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Sales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1,500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Stationery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845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30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Wages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1,360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31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Drawings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710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Capital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2017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RM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May 1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Bank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9,000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Cash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1,000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omic Sans MS" panose="030F0702030302020204" pitchFamily="66" charset="0"/>
                <a:cs typeface="Miriam" pitchFamily="34" charset="-79"/>
              </a:rPr>
              <a:t>EXAMPLE:</a:t>
            </a:r>
            <a:endParaRPr lang="en-US" dirty="0" smtClean="0">
              <a:latin typeface="Comic Sans MS" panose="030F0702030302020204" pitchFamily="66" charset="0"/>
              <a:cs typeface="Miriam" pitchFamily="34" charset="-79"/>
            </a:endParaRPr>
          </a:p>
        </p:txBody>
      </p:sp>
      <p:pic>
        <p:nvPicPr>
          <p:cNvPr id="9" name="Picture 8" descr="C:\Users\muzaini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7494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143000"/>
          <a:ext cx="6751927" cy="4121850"/>
        </p:xfrm>
        <a:graphic>
          <a:graphicData uri="http://schemas.openxmlformats.org/drawingml/2006/table">
            <a:tbl>
              <a:tblPr firstRow="1" firstCol="1" bandRow="1"/>
              <a:tblGrid>
                <a:gridCol w="983297"/>
                <a:gridCol w="2038985"/>
                <a:gridCol w="716770"/>
                <a:gridCol w="841370"/>
                <a:gridCol w="1454735"/>
                <a:gridCol w="716770"/>
              </a:tblGrid>
              <a:tr h="19050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Purchases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2017</a:t>
                      </a: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RM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May 2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C. Vincent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3,290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R. Wilson 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1,325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C. Vincent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2017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RM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2017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RM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May 18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Purchase returns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1,839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May 2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Purchases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3,290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23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Bank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1,451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omic Sans MS" panose="030F0702030302020204" pitchFamily="66" charset="0"/>
                <a:cs typeface="Miriam" pitchFamily="34" charset="-79"/>
              </a:rPr>
              <a:t>EXAMPLE:</a:t>
            </a:r>
            <a:endParaRPr lang="en-US" dirty="0" smtClean="0">
              <a:latin typeface="Comic Sans MS" panose="030F0702030302020204" pitchFamily="66" charset="0"/>
              <a:cs typeface="Miriam" pitchFamily="34" charset="-79"/>
            </a:endParaRPr>
          </a:p>
        </p:txBody>
      </p:sp>
      <p:pic>
        <p:nvPicPr>
          <p:cNvPr id="5" name="Picture 4" descr="C:\Users\muzaini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7494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8135" y="5546501"/>
            <a:ext cx="809866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70000"/>
              </a:spcBef>
            </a:pPr>
            <a:r>
              <a:rPr lang="en-US" sz="22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Instruction:</a:t>
            </a:r>
            <a:r>
              <a:rPr lang="en-US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Closing ABC Ltd.'s accounts in above and prepare a trial balance for the month of May 2017.  </a:t>
            </a:r>
            <a:endParaRPr lang="en-US" sz="2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" y="457200"/>
            <a:ext cx="8725571" cy="286131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 b="1" dirty="0" smtClean="0">
                <a:solidFill>
                  <a:srgbClr val="0070C0"/>
                </a:solidFill>
                <a:latin typeface="Myriad Pro" pitchFamily="34" charset="0"/>
              </a:rPr>
              <a:t>Lesson 2</a:t>
            </a:r>
            <a:endParaRPr lang="en-US" altLang="en-US" sz="60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en-US" altLang="en-US" sz="6000" b="1" dirty="0" smtClean="0">
                <a:solidFill>
                  <a:srgbClr val="0070C0"/>
                </a:solidFill>
                <a:latin typeface="Myriad Pro" pitchFamily="34" charset="0"/>
              </a:rPr>
              <a:t>Financial Statement</a:t>
            </a:r>
            <a:endParaRPr lang="en-US" altLang="en-US" sz="60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en-US" altLang="en-US" sz="6000" b="1" dirty="0" smtClean="0">
                <a:solidFill>
                  <a:srgbClr val="0070C0"/>
                </a:solidFill>
                <a:latin typeface="Myriad Pro" pitchFamily="34" charset="0"/>
              </a:rPr>
              <a:t>(Part 2)</a:t>
            </a:r>
            <a:endParaRPr lang="en-US" altLang="en-US" sz="6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59702"/>
            <a:ext cx="5295364" cy="3530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2017"/>
            <a:ext cx="3048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127337"/>
            <a:ext cx="796775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STUDY OBJECTIVES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4800" y="1219200"/>
            <a:ext cx="86868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+mj-lt"/>
              </a:rPr>
              <a:t>Closing the Book</a:t>
            </a:r>
            <a:endParaRPr lang="en-US" altLang="en-US" sz="4000" dirty="0" smtClean="0">
              <a:latin typeface="+mj-lt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+mj-lt"/>
              </a:rPr>
              <a:t>Statement of Profit or Loss</a:t>
            </a:r>
            <a:endParaRPr lang="en-US" altLang="en-US" sz="4000" dirty="0" smtClean="0">
              <a:latin typeface="+mj-lt"/>
            </a:endParaRPr>
          </a:p>
          <a:p>
            <a:pPr marL="0" indent="0" eaLnBrk="1" hangingPunct="1">
              <a:defRPr/>
            </a:pPr>
            <a:r>
              <a:rPr lang="en-US" altLang="en-US" sz="3500" dirty="0">
                <a:latin typeface="+mj-lt"/>
              </a:rPr>
              <a:t>	</a:t>
            </a:r>
            <a:r>
              <a:rPr lang="en-US" altLang="en-US" sz="3500" dirty="0" smtClean="0">
                <a:latin typeface="+mj-lt"/>
              </a:rPr>
              <a:t>- Purpose &amp; Classification </a:t>
            </a:r>
            <a:endParaRPr lang="en-US" altLang="en-US" sz="3500" dirty="0" smtClean="0">
              <a:latin typeface="+mj-lt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+mj-lt"/>
              </a:rPr>
              <a:t>Statement of Financial Position </a:t>
            </a:r>
            <a:endParaRPr lang="en-US" altLang="en-US" sz="4000" dirty="0" smtClean="0">
              <a:latin typeface="+mj-lt"/>
            </a:endParaRPr>
          </a:p>
          <a:p>
            <a:pPr marL="0" indent="0" eaLnBrk="1" hangingPunct="1">
              <a:defRPr/>
            </a:pPr>
            <a:r>
              <a:rPr lang="en-US" altLang="en-US" sz="3500" dirty="0" smtClean="0">
                <a:latin typeface="+mj-lt"/>
              </a:rPr>
              <a:t>	- Purpose &amp; Classification </a:t>
            </a:r>
            <a:endParaRPr lang="en-US" altLang="en-US" sz="3500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CLOSING THE BOOK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7775"/>
            <a:ext cx="89725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CLOSING THE BOOK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008"/>
            <a:ext cx="9144000" cy="555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www.steveco.com.my/wp-content/uploads/2012/10/CalculatorTax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3600" y="3391378"/>
            <a:ext cx="3200400" cy="2399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STATEMENT OF PROFIT OR LOSS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016000"/>
            <a:ext cx="86868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Known as “</a:t>
            </a:r>
            <a:r>
              <a:rPr lang="en-US" altLang="en-US" sz="3800" b="1" dirty="0" smtClean="0">
                <a:solidFill>
                  <a:srgbClr val="0000FF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Income Statement</a:t>
            </a: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  <a:endParaRPr lang="en-US" altLang="en-US" sz="3800" dirty="0" smtClean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Summary results of </a:t>
            </a:r>
            <a:r>
              <a:rPr lang="en-US" altLang="en-US" sz="3800" b="1" dirty="0" smtClean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trading activities </a:t>
            </a:r>
            <a:endParaRPr lang="en-US" altLang="en-US" sz="3800" b="1" dirty="0" smtClean="0">
              <a:solidFill>
                <a:srgbClr val="FF0066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Profit or loss during a period </a:t>
            </a:r>
            <a:endParaRPr lang="en-US" altLang="en-US" sz="3800" dirty="0" smtClean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3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Purpose:</a:t>
            </a:r>
            <a:endParaRPr lang="en-US" altLang="en-US" sz="3800" b="1" i="1" dirty="0" smtClean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428750" lvl="3" indent="-571500" eaLnBrk="1" hangingPunct="1">
              <a:buFont typeface="Wingdings" panose="05000000000000000000" pitchFamily="2" charset="2"/>
              <a:buChar char="ü"/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Financial performance </a:t>
            </a:r>
            <a:endParaRPr lang="en-US" altLang="en-US" sz="3800" dirty="0" smtClean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428750" lvl="3" indent="-571500" eaLnBrk="1" hangingPunct="1">
              <a:buFont typeface="Wingdings" panose="05000000000000000000" pitchFamily="2" charset="2"/>
              <a:buChar char="ü"/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Tax computation </a:t>
            </a:r>
            <a:endParaRPr lang="en-US" altLang="en-US" sz="3800" dirty="0" smtClean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428750" lvl="3" indent="-571500" eaLnBrk="1" hangingPunct="1">
              <a:buFont typeface="Wingdings" panose="05000000000000000000" pitchFamily="2" charset="2"/>
              <a:buChar char="ü"/>
            </a:pPr>
            <a:endParaRPr lang="en-US" altLang="en-US" sz="3800" dirty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6" y="0"/>
            <a:ext cx="9149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314450" y="1066800"/>
            <a:ext cx="1997075" cy="4619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Gross Profit</a:t>
            </a:r>
            <a:endParaRPr lang="en-US" b="1" dirty="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596739" y="1066800"/>
            <a:ext cx="2755883" cy="461665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Net </a:t>
            </a:r>
            <a:r>
              <a:rPr lang="en-US" b="1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Profit/(Loss)</a:t>
            </a:r>
            <a:endParaRPr lang="en-US" b="1" dirty="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695450" y="16002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Sales </a:t>
            </a:r>
            <a:endParaRPr lang="en-US" b="1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857250" y="2814637"/>
            <a:ext cx="305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Cost of Goods Sold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1695450" y="2205037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MINUS</a:t>
            </a:r>
            <a:endParaRPr lang="en-US" b="1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5810250" y="1600200"/>
            <a:ext cx="199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Gross Profit</a:t>
            </a:r>
            <a:endParaRPr lang="en-US" b="1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6496050" y="2209800"/>
            <a:ext cx="95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PLUS</a:t>
            </a:r>
            <a:endParaRPr lang="en-US" b="1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5675312" y="2814637"/>
            <a:ext cx="226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Other Income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6119890" y="4392500"/>
            <a:ext cx="165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Expenses 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6292134" y="3579018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MINUS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MEASURING PROFIT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04" y="3618727"/>
            <a:ext cx="2561196" cy="2009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1447800" y="1600200"/>
            <a:ext cx="1485900" cy="604837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685800" y="2590800"/>
            <a:ext cx="3486150" cy="844549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5488780" y="1600199"/>
            <a:ext cx="2817019" cy="604837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5570469" y="2743200"/>
            <a:ext cx="2506731" cy="604837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844955" y="4321063"/>
            <a:ext cx="2104667" cy="604837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7"/>
          <a:stretch>
            <a:fillRect/>
          </a:stretch>
        </p:blipFill>
        <p:spPr bwMode="auto">
          <a:xfrm>
            <a:off x="6033824" y="1828800"/>
            <a:ext cx="3110176" cy="158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556" y="892552"/>
            <a:ext cx="3217548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Revenues</a:t>
            </a:r>
            <a:endParaRPr lang="en-US" sz="4500" b="1" kern="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81000" y="1677382"/>
            <a:ext cx="8763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2"/>
              </a:buBlip>
              <a:defRPr/>
            </a:pPr>
            <a:r>
              <a:rPr lang="en-US" altLang="en-US" sz="3500" b="1" dirty="0" smtClean="0">
                <a:solidFill>
                  <a:srgbClr val="FF0066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Money received 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by a business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Two sources: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altLang="en-US" sz="3500" b="1" dirty="0" smtClean="0">
                <a:solidFill>
                  <a:srgbClr val="0000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	(</a:t>
            </a:r>
            <a:r>
              <a:rPr lang="en-US" altLang="en-US" sz="3500" b="1" dirty="0" err="1" smtClean="0">
                <a:solidFill>
                  <a:srgbClr val="0000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3500" b="1" dirty="0" smtClean="0">
                <a:solidFill>
                  <a:srgbClr val="0000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) Sales </a:t>
            </a:r>
            <a:endParaRPr lang="en-US" altLang="en-US" sz="3500" b="1" dirty="0" smtClean="0">
              <a:solidFill>
                <a:srgbClr val="0000CC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		- Selling goods or services 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altLang="en-US" sz="3500" b="1" dirty="0" smtClean="0">
                <a:solidFill>
                  <a:srgbClr val="0000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	(ii) Other income</a:t>
            </a:r>
            <a:endParaRPr lang="en-US" altLang="en-US" sz="3500" b="1" dirty="0" smtClean="0">
              <a:solidFill>
                <a:srgbClr val="0000CC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		- Interest received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		- Discount received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		- Commission received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038599"/>
            <a:ext cx="1828801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03284"/>
            <a:ext cx="7465505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Cost of Goods Sold (COGS)</a:t>
            </a:r>
            <a:endParaRPr lang="en-US" sz="4500" b="1" kern="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58763" y="1712106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</a:pPr>
            <a:r>
              <a:rPr lang="en-US" altLang="en-US" sz="4000" dirty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Known as “</a:t>
            </a:r>
            <a:r>
              <a:rPr lang="en-US" altLang="en-US" sz="4000" b="1" dirty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Cost of Sales</a:t>
            </a:r>
            <a:r>
              <a:rPr lang="en-US" altLang="en-US" sz="4000" dirty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</a:t>
            </a:r>
            <a:endParaRPr lang="en-US" altLang="en-US" sz="4000" dirty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13" y="2420131"/>
            <a:ext cx="9144000" cy="2705100"/>
            <a:chOff x="7513" y="2420131"/>
            <a:chExt cx="9144000" cy="270510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" y="2420131"/>
              <a:ext cx="9144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239000" y="2874963"/>
              <a:ext cx="915988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500" b="1" dirty="0"/>
                <a:t>(Net)</a:t>
              </a:r>
              <a:endParaRPr lang="en-US" sz="2500" b="1" dirty="0"/>
            </a:p>
          </p:txBody>
        </p:sp>
      </p:grp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2353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03284"/>
            <a:ext cx="7465505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Cost of Goods Sold (COGS)</a:t>
            </a:r>
            <a:endParaRPr lang="en-US" sz="4500" b="1" kern="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824038"/>
            <a:ext cx="89154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1"/>
              </a:buBlip>
              <a:defRPr/>
            </a:pPr>
            <a:r>
              <a:rPr lang="en-US" altLang="en-US" sz="4000" b="1" dirty="0" smtClean="0">
                <a:solidFill>
                  <a:srgbClr val="00B0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Related expenses: </a:t>
            </a:r>
            <a:endParaRPr lang="en-US" altLang="en-US" sz="4000" b="1" dirty="0" smtClean="0">
              <a:solidFill>
                <a:srgbClr val="00B05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altLang="en-US" sz="40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Carriage inwards</a:t>
            </a:r>
            <a:endParaRPr lang="en-US" altLang="en-US" sz="40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altLang="en-US" sz="40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Import/ custom duties </a:t>
            </a:r>
            <a:endParaRPr lang="en-US" altLang="en-US" sz="40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altLang="en-US" sz="40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Insurance on purchases</a:t>
            </a:r>
            <a:endParaRPr lang="en-US" altLang="en-US" sz="40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altLang="en-US" sz="40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Costs of packaging </a:t>
            </a:r>
            <a:endParaRPr lang="en-US" altLang="en-US" sz="40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1" b="6250"/>
          <a:stretch>
            <a:fillRect/>
          </a:stretch>
        </p:blipFill>
        <p:spPr bwMode="auto">
          <a:xfrm>
            <a:off x="6480175" y="1958975"/>
            <a:ext cx="24796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r="9731"/>
          <a:stretch>
            <a:fillRect/>
          </a:stretch>
        </p:blipFill>
        <p:spPr bwMode="auto">
          <a:xfrm>
            <a:off x="5121275" y="4300538"/>
            <a:ext cx="271938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3" y="42672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92552"/>
            <a:ext cx="3185488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Expenses</a:t>
            </a:r>
            <a:endParaRPr lang="en-US" sz="4500" b="1" kern="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677382"/>
            <a:ext cx="87630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2"/>
              </a:buBlip>
              <a:defRPr/>
            </a:pPr>
            <a:r>
              <a:rPr lang="en-US" altLang="en-US" sz="3500" b="1" dirty="0" smtClean="0">
                <a:solidFill>
                  <a:srgbClr val="FF0066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Money spent 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by a business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Examples: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543050" lvl="4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2300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Salaries and wages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543050" lvl="4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500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Carriage outwards 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543050" lvl="4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500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Discount allowed</a:t>
            </a:r>
            <a:endParaRPr lang="en-US" altLang="en-US" sz="23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79" y="1321878"/>
            <a:ext cx="23860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599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0" y="914400"/>
            <a:ext cx="7620000" cy="5848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560888"/>
            <a:ext cx="2590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101263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FORMAT - NARRATIVE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STATEMENT OF FINANCIAL POSITION</a:t>
            </a:r>
            <a:endParaRPr lang="en-US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016000"/>
            <a:ext cx="86868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Known as “</a:t>
            </a:r>
            <a:r>
              <a:rPr lang="en-US" altLang="en-US" sz="3800" b="1" dirty="0" smtClean="0">
                <a:solidFill>
                  <a:srgbClr val="0000FF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Balance Sheet</a:t>
            </a: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  <a:endParaRPr lang="en-US" altLang="en-US" sz="3800" dirty="0" smtClean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1"/>
              </a:buBlip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List of </a:t>
            </a:r>
            <a:r>
              <a:rPr lang="en-US" altLang="en-US" sz="3800" b="1" dirty="0" smtClean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assets</a:t>
            </a: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smtClean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liabilities</a:t>
            </a:r>
            <a:r>
              <a:rPr lang="en-US" altLang="en-US" sz="3800" dirty="0" smtClean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sz="3800" b="1" dirty="0" smtClean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equity</a:t>
            </a:r>
            <a:endParaRPr lang="en-US" altLang="en-US" sz="3800" b="1" dirty="0" smtClean="0">
              <a:solidFill>
                <a:srgbClr val="FF0066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1"/>
              </a:buBlip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Resources &amp; debts at the end of period</a:t>
            </a:r>
            <a:endParaRPr lang="en-US" altLang="en-US" sz="3800" dirty="0" smtClean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1"/>
              </a:buBlip>
            </a:pPr>
            <a:r>
              <a:rPr lang="en-US" altLang="en-US" sz="3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Purpose:</a:t>
            </a:r>
            <a:endParaRPr lang="en-US" altLang="en-US" sz="3800" b="1" i="1" dirty="0" smtClean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428750" lvl="3" indent="-571500" eaLnBrk="1" hangingPunct="1">
              <a:buFont typeface="Wingdings" panose="05000000000000000000" pitchFamily="2" charset="2"/>
              <a:buChar char="ü"/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Financial liquidity &amp; stability </a:t>
            </a:r>
            <a:endParaRPr lang="en-US" altLang="en-US" sz="3800" dirty="0" smtClean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428750" lvl="3" indent="-571500" eaLnBrk="1" hangingPunct="1">
              <a:buFont typeface="Wingdings" panose="05000000000000000000" pitchFamily="2" charset="2"/>
              <a:buChar char="ü"/>
            </a:pPr>
            <a:r>
              <a:rPr lang="en-US" altLang="en-US" sz="3800" dirty="0" smtClean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Control balance of accounts</a:t>
            </a:r>
            <a:endParaRPr lang="en-US" altLang="en-US" sz="3800" dirty="0" smtClean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428750" lvl="3" indent="-571500" eaLnBrk="1" hangingPunct="1">
              <a:buFont typeface="Wingdings" panose="05000000000000000000" pitchFamily="2" charset="2"/>
              <a:buChar char="ü"/>
            </a:pPr>
            <a:endParaRPr lang="en-US" altLang="en-US" sz="3800" dirty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88994"/>
            <a:ext cx="2544718" cy="21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943787"/>
            <a:ext cx="3438525" cy="327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4343400"/>
            <a:ext cx="83058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7620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BASIC ACCOUNTING EQUATION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SvxqcBvlUFPEyW6IR3yx66R3kp3NXicNcCJ7UTi8G7ZguDc7zX0Q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15" y="1981201"/>
            <a:ext cx="3337353" cy="2098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600" y="878904"/>
            <a:ext cx="8818563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001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4000" dirty="0"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Contains:</a:t>
            </a:r>
            <a:endParaRPr lang="en-US" altLang="en-US" sz="4000" dirty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Assets</a:t>
            </a:r>
            <a:endParaRPr lang="en-US" altLang="en-US" sz="4000" b="1" dirty="0">
              <a:solidFill>
                <a:srgbClr val="0000CC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3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4000" i="1" dirty="0" smtClean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Non-current </a:t>
            </a:r>
            <a:r>
              <a:rPr lang="en-US" altLang="en-US" sz="4000" i="1" dirty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assets</a:t>
            </a:r>
            <a:endParaRPr lang="en-US" altLang="en-US" sz="4000" i="1" dirty="0">
              <a:solidFill>
                <a:srgbClr val="FF0066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3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4000" i="1" dirty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4000" i="1" dirty="0" smtClean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urrent </a:t>
            </a:r>
            <a:r>
              <a:rPr lang="en-US" altLang="en-US" sz="4000" i="1" dirty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assets</a:t>
            </a:r>
            <a:endParaRPr lang="en-US" altLang="en-US" sz="4000" i="1" dirty="0">
              <a:solidFill>
                <a:srgbClr val="FF0066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Liabilities</a:t>
            </a:r>
            <a:endParaRPr lang="en-US" altLang="en-US" sz="4000" b="1" dirty="0">
              <a:solidFill>
                <a:srgbClr val="0000CC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3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4000" i="1" dirty="0" smtClean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Non-current </a:t>
            </a:r>
            <a:r>
              <a:rPr lang="en-US" altLang="en-US" sz="4000" i="1" dirty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liabilities</a:t>
            </a:r>
            <a:endParaRPr lang="en-US" altLang="en-US" sz="4000" i="1" dirty="0">
              <a:solidFill>
                <a:srgbClr val="FF0066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3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4000" i="1" dirty="0" smtClean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Current </a:t>
            </a:r>
            <a:r>
              <a:rPr lang="en-US" altLang="en-US" sz="4000" i="1" dirty="0">
                <a:solidFill>
                  <a:srgbClr val="FF0066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liabilities</a:t>
            </a:r>
            <a:endParaRPr lang="en-US" altLang="en-US" sz="4000" i="1" dirty="0">
              <a:solidFill>
                <a:srgbClr val="FF0066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4000" b="1" dirty="0" smtClean="0">
                <a:solidFill>
                  <a:srgbClr val="0000CC"/>
                </a:solidFill>
                <a:latin typeface="Calibri" panose="020F05020202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Owner’s equity</a:t>
            </a:r>
            <a:endParaRPr lang="en-US" altLang="en-US" sz="4000" b="1" dirty="0">
              <a:solidFill>
                <a:srgbClr val="0000CC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3600" dirty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00845"/>
            <a:ext cx="5477782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kern="0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Non-current Assets</a:t>
            </a:r>
            <a:endParaRPr lang="en-US" sz="4500" b="1" kern="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793875"/>
            <a:ext cx="87630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b="1" dirty="0" smtClean="0">
                <a:solidFill>
                  <a:srgbClr val="FF0066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Not bought for resale </a:t>
            </a:r>
            <a:endParaRPr lang="en-US" altLang="en-US" sz="3500" b="1" dirty="0" smtClean="0">
              <a:solidFill>
                <a:srgbClr val="FF0066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Used in the business operation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Durable goods (</a:t>
            </a:r>
            <a:r>
              <a:rPr lang="en-US" altLang="en-US" sz="3500" b="1" dirty="0" smtClean="0">
                <a:solidFill>
                  <a:srgbClr val="0000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more than 1 years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E.g. Property, plant &amp; equipment, motor vehicles, furniture, fixtures &amp; fittings 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762000"/>
            <a:ext cx="26209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account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0" r="4790" b="4588"/>
          <a:stretch>
            <a:fillRect/>
          </a:stretch>
        </p:blipFill>
        <p:spPr bwMode="auto">
          <a:xfrm>
            <a:off x="5815909" y="3727579"/>
            <a:ext cx="3296341" cy="199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2170"/>
            <a:ext cx="9144000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DEFINITION OF ACCOUNT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250" y="1219200"/>
            <a:ext cx="8763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Calibri" panose="020F0502020204030204" pitchFamily="34" charset="0"/>
              </a:rPr>
              <a:t>Individual accounting record </a:t>
            </a:r>
            <a:endParaRPr lang="en-US" altLang="en-US" sz="40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↑ or ↓ </a:t>
            </a:r>
            <a:r>
              <a:rPr lang="en-US" altLang="en-US" sz="4000" dirty="0" smtClean="0">
                <a:latin typeface="Calibri" panose="020F0502020204030204" pitchFamily="34" charset="0"/>
              </a:rPr>
              <a:t>in a specific </a:t>
            </a:r>
            <a:r>
              <a:rPr lang="en-US" altLang="en-US" sz="40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asset, liability or owner’s equity </a:t>
            </a:r>
            <a:endParaRPr lang="en-US" altLang="en-US" sz="4000" b="1" dirty="0" smtClean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en-US" sz="4000" dirty="0" smtClean="0">
                <a:latin typeface="Calibri" panose="020F0502020204030204" pitchFamily="34" charset="0"/>
              </a:rPr>
              <a:t>E.g. Cash, accounts receivable, accounts payable, capital</a:t>
            </a:r>
            <a:endParaRPr lang="en-US" altLang="en-US" sz="40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n-US" altLang="en-US" sz="4000" b="1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n-US" altLang="en-US" sz="40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n-US" altLang="en-US" sz="40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687" y="1000845"/>
            <a:ext cx="4211409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</a:t>
            </a:r>
            <a:r>
              <a:rPr lang="en-US" sz="4500" b="1" kern="0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urrent Assets</a:t>
            </a:r>
            <a:endParaRPr lang="en-US" sz="4500" b="1" kern="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793875"/>
            <a:ext cx="87630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Known as “</a:t>
            </a:r>
            <a:r>
              <a:rPr lang="en-US" altLang="en-US" sz="3500" b="1" dirty="0" smtClean="0">
                <a:solidFill>
                  <a:srgbClr val="FF0066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Liquid assets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” 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Easy convert to cash 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Changes in short-term (</a:t>
            </a:r>
            <a:r>
              <a:rPr lang="en-US" altLang="en-US" sz="3500" b="1" dirty="0" smtClean="0">
                <a:solidFill>
                  <a:srgbClr val="0000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within 1 year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E.g. Cash, bank, inventory/stock, account receivable 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629145"/>
            <a:ext cx="2054387" cy="224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00845"/>
            <a:ext cx="6402715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kern="0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Non-current Liabilities</a:t>
            </a:r>
            <a:endParaRPr lang="en-US" sz="4500" b="1" kern="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793875"/>
            <a:ext cx="8763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b="1" dirty="0" smtClean="0">
                <a:solidFill>
                  <a:srgbClr val="FF0066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Long-term debts 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or obligations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Maturity period (</a:t>
            </a:r>
            <a:r>
              <a:rPr lang="en-US" altLang="en-US" sz="3500" b="1" dirty="0" smtClean="0">
                <a:solidFill>
                  <a:srgbClr val="0000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more than 1 years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E.g. Bank loans, mortgage, hire purchase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7" y="35814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258" y="1000845"/>
            <a:ext cx="5136342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</a:t>
            </a:r>
            <a:r>
              <a:rPr lang="en-US" sz="4500" b="1" kern="0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urrent Liabilities</a:t>
            </a:r>
            <a:endParaRPr lang="en-US" sz="4500" b="1" kern="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793875"/>
            <a:ext cx="8763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b="1" dirty="0" smtClean="0">
                <a:solidFill>
                  <a:srgbClr val="FF0066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Short-term debts 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or obligations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Maturity period (</a:t>
            </a:r>
            <a:r>
              <a:rPr lang="en-US" altLang="en-US" sz="3500" b="1" dirty="0" smtClean="0">
                <a:solidFill>
                  <a:srgbClr val="0000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within 1 year</a:t>
            </a: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1"/>
              </a:buBlip>
              <a:defRPr/>
            </a:pPr>
            <a:r>
              <a:rPr lang="en-US" altLang="en-US" sz="3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E.g. Account payable, bank overdraft, short-term loans  </a:t>
            </a:r>
            <a:endParaRPr lang="en-US" altLang="en-US" sz="35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71" y="3505200"/>
            <a:ext cx="3183340" cy="2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CLASSIFICATION</a:t>
            </a:r>
            <a:endParaRPr lang="en-US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00845"/>
            <a:ext cx="4373313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kern="0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Owner’s Equity</a:t>
            </a:r>
            <a:endParaRPr lang="en-US" sz="4500" b="1" kern="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793875"/>
            <a:ext cx="8763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1"/>
              </a:buBlip>
              <a:defRPr/>
            </a:pPr>
            <a:r>
              <a:rPr lang="en-US" altLang="en-US" sz="3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Amount of </a:t>
            </a:r>
            <a:r>
              <a:rPr lang="en-US" altLang="en-US" sz="3400" b="1" dirty="0" smtClean="0">
                <a:solidFill>
                  <a:srgbClr val="FF0066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money invested </a:t>
            </a:r>
            <a:r>
              <a:rPr lang="en-US" altLang="en-US" sz="3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by the owner(s)</a:t>
            </a:r>
            <a:endParaRPr lang="en-US" altLang="en-US" sz="34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8101" y="2590800"/>
          <a:ext cx="5745842" cy="249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5546"/>
                <a:gridCol w="1600296"/>
              </a:tblGrid>
              <a:tr h="624681">
                <a:tc>
                  <a:txBody>
                    <a:bodyPr/>
                    <a:lstStyle/>
                    <a:p>
                      <a:pPr algn="l"/>
                      <a:r>
                        <a:rPr lang="en-US" sz="3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Owner’s Capital</a:t>
                      </a:r>
                      <a:endParaRPr lang="en-US" sz="3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XX</a:t>
                      </a:r>
                      <a:endParaRPr lang="en-US" sz="3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81">
                <a:tc>
                  <a:txBody>
                    <a:bodyPr/>
                    <a:lstStyle/>
                    <a:p>
                      <a:pPr algn="l"/>
                      <a:r>
                        <a:rPr lang="en-US" sz="3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(-) Owner’s Drawings</a:t>
                      </a:r>
                      <a:endParaRPr lang="en-US" sz="3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(XX)</a:t>
                      </a:r>
                      <a:endParaRPr lang="en-US" sz="3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81">
                <a:tc>
                  <a:txBody>
                    <a:bodyPr/>
                    <a:lstStyle/>
                    <a:p>
                      <a:pPr algn="l"/>
                      <a:r>
                        <a:rPr lang="en-US" sz="3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(+) Net</a:t>
                      </a:r>
                      <a:r>
                        <a:rPr lang="en-US" sz="3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Profit/ (Loss)</a:t>
                      </a:r>
                      <a:endParaRPr lang="en-US" sz="3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XX</a:t>
                      </a:r>
                      <a:endParaRPr lang="en-US" sz="3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81">
                <a:tc>
                  <a:txBody>
                    <a:bodyPr/>
                    <a:lstStyle/>
                    <a:p>
                      <a:pPr algn="l"/>
                      <a:r>
                        <a:rPr lang="en-US" sz="3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Owner’s Equity </a:t>
                      </a:r>
                      <a:endParaRPr lang="en-US" sz="3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XXX</a:t>
                      </a:r>
                      <a:endParaRPr lang="en-US" sz="3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5" descr="http://www.rudebaguette.com/assets/editorial_24532_780x0_propor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68" y="2895600"/>
            <a:ext cx="283465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02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8734"/>
            <a:ext cx="19812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13360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101263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FORMAT - NARRATIVE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"/>
          <a:stretch>
            <a:fillRect/>
          </a:stretch>
        </p:blipFill>
        <p:spPr bwMode="auto">
          <a:xfrm>
            <a:off x="0" y="762000"/>
            <a:ext cx="6934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7"/>
          <p:cNvSpPr>
            <a:spLocks noChangeShapeType="1"/>
          </p:cNvSpPr>
          <p:nvPr/>
        </p:nvSpPr>
        <p:spPr bwMode="auto">
          <a:xfrm flipH="1" flipV="1">
            <a:off x="6858000" y="3657600"/>
            <a:ext cx="5334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 flipH="1" flipV="1">
            <a:off x="6858000" y="6705600"/>
            <a:ext cx="5334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7391400" y="3657600"/>
            <a:ext cx="0" cy="3048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 rot="-5400000">
            <a:off x="6258719" y="4942681"/>
            <a:ext cx="2895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>
                <a:solidFill>
                  <a:srgbClr val="FF0066"/>
                </a:solidFill>
              </a:rPr>
              <a:t>Must balance</a:t>
            </a:r>
            <a:endParaRPr lang="en-US" altLang="en-US" sz="2500" b="1">
              <a:solidFill>
                <a:srgbClr val="FF0066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73763" y="3543300"/>
            <a:ext cx="884237" cy="2667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73763" y="6629400"/>
            <a:ext cx="884237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5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67100"/>
            <a:ext cx="23574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70"/>
            <a:ext cx="9144000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DEFINITION OF ACCOUNT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5884" y="1242060"/>
          <a:ext cx="8090916" cy="34061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994410"/>
                <a:gridCol w="1531874"/>
                <a:gridCol w="1519174"/>
                <a:gridCol w="994410"/>
                <a:gridCol w="1531874"/>
                <a:gridCol w="1519174"/>
              </a:tblGrid>
              <a:tr h="8001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500" dirty="0" smtClean="0"/>
                        <a:t>Title of Account </a:t>
                      </a:r>
                      <a:endParaRPr lang="en-US" sz="35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00FF"/>
                          </a:solidFill>
                        </a:rPr>
                        <a:t>Date</a:t>
                      </a:r>
                      <a:endParaRPr lang="en-US" sz="3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00FF"/>
                          </a:solidFill>
                        </a:rPr>
                        <a:t>Account</a:t>
                      </a:r>
                      <a:endParaRPr lang="en-US" sz="3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00FF"/>
                          </a:solidFill>
                        </a:rPr>
                        <a:t>Amount (RM)</a:t>
                      </a:r>
                      <a:endParaRPr lang="en-US" sz="3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00FF"/>
                          </a:solidFill>
                        </a:rPr>
                        <a:t>Date</a:t>
                      </a:r>
                      <a:endParaRPr lang="en-US" sz="3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00FF"/>
                          </a:solidFill>
                        </a:rPr>
                        <a:t>Account</a:t>
                      </a:r>
                      <a:endParaRPr lang="en-US" sz="3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00FF"/>
                          </a:solidFill>
                        </a:rPr>
                        <a:t>Amount (RM)</a:t>
                      </a:r>
                      <a:endParaRPr lang="en-US" sz="3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00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i="1" dirty="0" smtClean="0">
                          <a:solidFill>
                            <a:srgbClr val="FF0066"/>
                          </a:solidFill>
                        </a:rPr>
                        <a:t>Debit side (Left)</a:t>
                      </a:r>
                      <a:endParaRPr lang="en-US" sz="3000" i="1" dirty="0" smtClean="0">
                        <a:solidFill>
                          <a:srgbClr val="FF0066"/>
                        </a:solidFill>
                      </a:endParaRPr>
                    </a:p>
                    <a:p>
                      <a:pPr algn="ctr"/>
                      <a:r>
                        <a:rPr lang="en-US" sz="3000" i="1" dirty="0" smtClean="0">
                          <a:solidFill>
                            <a:srgbClr val="FF0066"/>
                          </a:solidFill>
                        </a:rPr>
                        <a:t>Dr. </a:t>
                      </a:r>
                      <a:endParaRPr lang="en-US" sz="3000" i="1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/>
                </a:tc>
                <a:tc hMerge="1"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i="1" dirty="0" smtClean="0">
                          <a:solidFill>
                            <a:srgbClr val="FF0066"/>
                          </a:solidFill>
                        </a:rPr>
                        <a:t>Credit side (Right)</a:t>
                      </a:r>
                      <a:endParaRPr lang="en-US" sz="3000" i="1" dirty="0" smtClean="0">
                        <a:solidFill>
                          <a:srgbClr val="FF0066"/>
                        </a:solidFill>
                      </a:endParaRPr>
                    </a:p>
                    <a:p>
                      <a:pPr algn="ctr"/>
                      <a:r>
                        <a:rPr lang="en-US" sz="3000" i="1" dirty="0" smtClean="0">
                          <a:solidFill>
                            <a:srgbClr val="FF0066"/>
                          </a:solidFill>
                        </a:rPr>
                        <a:t>Cr. </a:t>
                      </a:r>
                      <a:endParaRPr lang="en-US" sz="3000" i="1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277405"/>
            <a:ext cx="2495550" cy="3562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46" y="4420405"/>
            <a:ext cx="2122116" cy="2419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170"/>
            <a:ext cx="9144000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DEBIT AND CREDIT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b="21127"/>
          <a:stretch>
            <a:fillRect/>
          </a:stretch>
        </p:blipFill>
        <p:spPr bwMode="auto">
          <a:xfrm>
            <a:off x="0" y="1376966"/>
            <a:ext cx="9144000" cy="401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8001000" cy="1143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752323" y="4572000"/>
            <a:ext cx="1676400" cy="990600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170"/>
            <a:ext cx="9144000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DEBIT AND CREDIT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99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1219200"/>
            <a:ext cx="8001000" cy="1143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626735" y="4495800"/>
            <a:ext cx="1676400" cy="990600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170"/>
            <a:ext cx="9144000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DEBIT AND CREDIT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459" y="1038166"/>
            <a:ext cx="5204438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Double-entry System</a:t>
            </a:r>
            <a:endParaRPr lang="en-US" sz="4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0217" y="1842046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4000" dirty="0" smtClean="0">
                <a:latin typeface="Calibri" panose="020F0502020204030204" pitchFamily="34" charset="0"/>
              </a:rPr>
              <a:t>Two-sided effect (</a:t>
            </a:r>
            <a:r>
              <a:rPr lang="en-US" altLang="en-US" sz="4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Duality</a:t>
            </a:r>
            <a:r>
              <a:rPr lang="en-US" altLang="en-US" sz="4000" dirty="0" smtClean="0">
                <a:latin typeface="Calibri" panose="020F0502020204030204" pitchFamily="34" charset="0"/>
              </a:rPr>
              <a:t>)</a:t>
            </a:r>
            <a:endParaRPr lang="en-US" altLang="en-US" sz="40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4000" dirty="0" smtClean="0">
                <a:latin typeface="Calibri" panose="020F0502020204030204" pitchFamily="34" charset="0"/>
              </a:rPr>
              <a:t>At least involved </a:t>
            </a:r>
            <a:r>
              <a:rPr lang="en-US" altLang="en-US" sz="40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TWO</a:t>
            </a:r>
            <a:r>
              <a:rPr lang="en-US" altLang="en-US" sz="4000" dirty="0" smtClean="0">
                <a:solidFill>
                  <a:srgbClr val="FF0066"/>
                </a:solidFill>
                <a:latin typeface="Calibri" panose="020F0502020204030204" pitchFamily="34" charset="0"/>
              </a:rPr>
              <a:t> accounts</a:t>
            </a:r>
            <a:endParaRPr lang="en-US" altLang="en-US" sz="4000" dirty="0" smtClean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1"/>
              </a:buBlip>
              <a:defRPr/>
            </a:pPr>
            <a:r>
              <a:rPr lang="en-US" altLang="en-US" sz="4000" dirty="0" smtClean="0">
                <a:latin typeface="Calibri" panose="020F0502020204030204" pitchFamily="34" charset="0"/>
              </a:rPr>
              <a:t>Total debits = Total credits </a:t>
            </a:r>
            <a:endParaRPr lang="en-US" alt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085" y="4052887"/>
            <a:ext cx="7912100" cy="1285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86478" tIns="43239" rIns="86478" bIns="43239" anchor="ctr"/>
          <a:lstStyle/>
          <a:p>
            <a:pPr algn="ctr" eaLnBrk="0" hangingPunct="0">
              <a:defRPr/>
            </a:pPr>
            <a:endParaRPr lang="en-US">
              <a:solidFill>
                <a:srgbClr val="80000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22" y="4238625"/>
            <a:ext cx="965200" cy="833437"/>
          </a:xfrm>
          <a:prstGeom prst="rect">
            <a:avLst/>
          </a:prstGeom>
          <a:solidFill>
            <a:srgbClr val="C0FE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35" y="4167187"/>
            <a:ext cx="942975" cy="873125"/>
          </a:xfrm>
          <a:prstGeom prst="rect">
            <a:avLst/>
          </a:prstGeom>
          <a:solidFill>
            <a:srgbClr val="C0FE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50197" y="4322762"/>
            <a:ext cx="1271588" cy="584200"/>
          </a:xfrm>
          <a:prstGeom prst="rect">
            <a:avLst/>
          </a:prstGeom>
          <a:solidFill>
            <a:srgbClr val="C0FE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574" tIns="45036" rIns="91574" bIns="45036">
            <a:spAutoFit/>
          </a:bodyPr>
          <a:lstStyle/>
          <a:p>
            <a:pPr algn="ctr" defTabSz="908050" eaLnBrk="0" hangingPunct="0"/>
            <a:r>
              <a:rPr lang="en-US" sz="3200" b="1"/>
              <a:t>Assets</a:t>
            </a:r>
            <a:endParaRPr lang="en-US" sz="3200" b="1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812460" y="4322762"/>
            <a:ext cx="1797050" cy="584200"/>
          </a:xfrm>
          <a:prstGeom prst="rect">
            <a:avLst/>
          </a:prstGeom>
          <a:solidFill>
            <a:srgbClr val="C0FE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574" tIns="45036" rIns="91574" bIns="45036">
            <a:spAutoFit/>
          </a:bodyPr>
          <a:lstStyle/>
          <a:p>
            <a:pPr algn="ctr" defTabSz="908050" eaLnBrk="0" hangingPunct="0"/>
            <a:r>
              <a:rPr lang="en-US" sz="3200" b="1"/>
              <a:t>Liabilities</a:t>
            </a:r>
            <a:endParaRPr lang="en-US" sz="3200" b="1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206535" y="4322762"/>
            <a:ext cx="1255712" cy="584200"/>
          </a:xfrm>
          <a:prstGeom prst="rect">
            <a:avLst/>
          </a:prstGeom>
          <a:solidFill>
            <a:srgbClr val="C0FE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574" tIns="45036" rIns="91574" bIns="45036">
            <a:spAutoFit/>
          </a:bodyPr>
          <a:lstStyle/>
          <a:p>
            <a:pPr algn="ctr" defTabSz="908050" eaLnBrk="0" hangingPunct="0"/>
            <a:r>
              <a:rPr lang="en-US" sz="3200" b="1"/>
              <a:t>Equity</a:t>
            </a:r>
            <a:endParaRPr lang="en-US" sz="3200" b="1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91" y="976751"/>
            <a:ext cx="2438400" cy="14710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1 - Introduction To Accoun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7385</Words>
  <Application>WPS Presentation</Application>
  <PresentationFormat>On-screen Show (4:3)</PresentationFormat>
  <Paragraphs>905</Paragraphs>
  <Slides>55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71" baseType="lpstr">
      <vt:lpstr>Arial</vt:lpstr>
      <vt:lpstr>SimSun</vt:lpstr>
      <vt:lpstr>Wingdings</vt:lpstr>
      <vt:lpstr>Calibri</vt:lpstr>
      <vt:lpstr>Myriad Pro</vt:lpstr>
      <vt:lpstr>Segoe Print</vt:lpstr>
      <vt:lpstr>Verdana</vt:lpstr>
      <vt:lpstr>Times New Roman</vt:lpstr>
      <vt:lpstr>Microsoft YaHei</vt:lpstr>
      <vt:lpstr>Arial Unicode MS</vt:lpstr>
      <vt:lpstr>Comic Sans MS</vt:lpstr>
      <vt:lpstr>Miriam</vt:lpstr>
      <vt:lpstr>Times New Roman</vt:lpstr>
      <vt:lpstr>L1 - Introduction To Accounting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EXAMPLE:</vt:lpstr>
      <vt:lpstr>EXAMPLE:</vt:lpstr>
      <vt:lpstr>EXAMPLE:</vt:lpstr>
      <vt:lpstr>EXAMPLE:</vt:lpstr>
      <vt:lpstr>EXAMPLE: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Muzaini bin Osman</dc:creator>
  <cp:lastModifiedBy>cclim</cp:lastModifiedBy>
  <cp:revision>205</cp:revision>
  <cp:lastPrinted>2018-10-09T01:57:00Z</cp:lastPrinted>
  <dcterms:created xsi:type="dcterms:W3CDTF">2017-05-04T01:03:00Z</dcterms:created>
  <dcterms:modified xsi:type="dcterms:W3CDTF">2023-05-30T01:02:09Z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9438DF257E86499CB5C8C417D63E3403</vt:lpwstr>
  </property>
  <property fmtid="{D5CDD505-2E9C-101B-9397-08002B2CF9AE}" pid="3" name="KSOProductBuildVer">
    <vt:lpwstr>1033-11.2.0.11417</vt:lpwstr>
  </property>
</Properties>
</file>