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2"/>
  </p:handoutMasterIdLst>
  <p:sldIdLst>
    <p:sldId id="258" r:id="rId3"/>
    <p:sldId id="286" r:id="rId5"/>
    <p:sldId id="260" r:id="rId6"/>
    <p:sldId id="289" r:id="rId7"/>
    <p:sldId id="261" r:id="rId8"/>
    <p:sldId id="287" r:id="rId9"/>
    <p:sldId id="288" r:id="rId10"/>
    <p:sldId id="264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74" r:id="rId21"/>
    <p:sldId id="263" r:id="rId22"/>
    <p:sldId id="299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</p:sldIdLst>
  <p:sldSz cx="9144000" cy="6858000" type="screen4x3"/>
  <p:notesSz cx="6797675" cy="992632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89680" autoAdjust="0"/>
  </p:normalViewPr>
  <p:slideViewPr>
    <p:cSldViewPr>
      <p:cViewPr varScale="1">
        <p:scale>
          <a:sx n="66" d="100"/>
          <a:sy n="66" d="100"/>
        </p:scale>
        <p:origin x="-17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00DD5-8B09-479E-9FE9-30F79ED1816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CD270C6-AAFF-4541-AABF-A7172505C189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Liabilities</a:t>
          </a:r>
          <a:endParaRPr lang="en-US" b="1" dirty="0">
            <a:solidFill>
              <a:srgbClr val="FF0000"/>
            </a:solidFill>
          </a:endParaRPr>
        </a:p>
      </dgm:t>
    </dgm:pt>
    <dgm:pt modelId="{A6A7BFE8-9490-4377-8BF3-3D2F03405918}" cxnId="{FFADC870-C6B2-4D18-B269-1A92663F2AEC}" type="parTrans">
      <dgm:prSet/>
      <dgm:spPr/>
      <dgm:t>
        <a:bodyPr/>
        <a:lstStyle/>
        <a:p>
          <a:endParaRPr lang="en-US"/>
        </a:p>
      </dgm:t>
    </dgm:pt>
    <dgm:pt modelId="{0608EB8A-908A-446E-8659-FFB7F78DD582}" cxnId="{FFADC870-C6B2-4D18-B269-1A92663F2AEC}" type="sibTrans">
      <dgm:prSet/>
      <dgm:spPr/>
      <dgm:t>
        <a:bodyPr/>
        <a:lstStyle/>
        <a:p>
          <a:endParaRPr lang="en-US"/>
        </a:p>
      </dgm:t>
    </dgm:pt>
    <dgm:pt modelId="{8D3E5F0A-86FE-4FB6-8261-DD3E016B44FD}">
      <dgm:prSet phldrT="[Text]"/>
      <dgm:spPr/>
      <dgm:t>
        <a:bodyPr/>
        <a:lstStyle/>
        <a:p>
          <a:r>
            <a:rPr lang="en-US" b="1" dirty="0" smtClean="0">
              <a:solidFill>
                <a:srgbClr val="FF0066"/>
              </a:solidFill>
            </a:rPr>
            <a:t>Current </a:t>
          </a:r>
          <a:endParaRPr lang="en-US" b="1" dirty="0">
            <a:solidFill>
              <a:srgbClr val="FF0066"/>
            </a:solidFill>
          </a:endParaRPr>
        </a:p>
      </dgm:t>
    </dgm:pt>
    <dgm:pt modelId="{04C81A62-0579-4189-8960-3D7D1E55CDEF}" cxnId="{1BDCE307-CDDE-47E8-9477-95B626DF632E}" type="parTrans">
      <dgm:prSet/>
      <dgm:spPr/>
      <dgm:t>
        <a:bodyPr/>
        <a:lstStyle/>
        <a:p>
          <a:endParaRPr lang="en-US"/>
        </a:p>
      </dgm:t>
    </dgm:pt>
    <dgm:pt modelId="{2D085C54-4D5E-41BB-A3F5-F5107DFE5AA3}" cxnId="{1BDCE307-CDDE-47E8-9477-95B626DF632E}" type="sibTrans">
      <dgm:prSet/>
      <dgm:spPr/>
      <dgm:t>
        <a:bodyPr/>
        <a:lstStyle/>
        <a:p>
          <a:endParaRPr lang="en-US"/>
        </a:p>
      </dgm:t>
    </dgm:pt>
    <dgm:pt modelId="{56D5C01B-AF80-4B8B-A69A-72AE3B48A658}">
      <dgm:prSet phldrT="[Text]"/>
      <dgm:spPr/>
      <dgm:t>
        <a:bodyPr/>
        <a:lstStyle/>
        <a:p>
          <a:r>
            <a:rPr lang="en-US" dirty="0" smtClean="0"/>
            <a:t>Bank overdraft</a:t>
          </a:r>
          <a:endParaRPr lang="en-US" dirty="0"/>
        </a:p>
      </dgm:t>
    </dgm:pt>
    <dgm:pt modelId="{3C848F10-26CE-4F7A-8564-4FECCEB196DA}" cxnId="{08A32958-ED34-4819-96CA-7EE18C3D7FFD}" type="parTrans">
      <dgm:prSet/>
      <dgm:spPr/>
      <dgm:t>
        <a:bodyPr/>
        <a:lstStyle/>
        <a:p>
          <a:endParaRPr lang="en-US"/>
        </a:p>
      </dgm:t>
    </dgm:pt>
    <dgm:pt modelId="{1310C405-4BC4-467B-980D-AAC9BEFA94EC}" cxnId="{08A32958-ED34-4819-96CA-7EE18C3D7FFD}" type="sibTrans">
      <dgm:prSet/>
      <dgm:spPr/>
      <dgm:t>
        <a:bodyPr/>
        <a:lstStyle/>
        <a:p>
          <a:endParaRPr lang="en-US"/>
        </a:p>
      </dgm:t>
    </dgm:pt>
    <dgm:pt modelId="{91A51FEB-73D0-4E94-8AF3-3BFA524EA862}">
      <dgm:prSet phldrT="[Text]"/>
      <dgm:spPr/>
      <dgm:t>
        <a:bodyPr/>
        <a:lstStyle/>
        <a:p>
          <a:r>
            <a:rPr lang="en-US" b="1" dirty="0" smtClean="0">
              <a:solidFill>
                <a:srgbClr val="FF0066"/>
              </a:solidFill>
            </a:rPr>
            <a:t>Non-current</a:t>
          </a:r>
          <a:endParaRPr lang="en-US" b="1" dirty="0">
            <a:solidFill>
              <a:srgbClr val="FF0066"/>
            </a:solidFill>
          </a:endParaRPr>
        </a:p>
      </dgm:t>
    </dgm:pt>
    <dgm:pt modelId="{CB715A0C-3A0E-4C80-8ACA-5886664A0C8A}" cxnId="{5AFDD935-65F4-4C22-8070-3B5ADD7AC0BA}" type="parTrans">
      <dgm:prSet/>
      <dgm:spPr/>
      <dgm:t>
        <a:bodyPr/>
        <a:lstStyle/>
        <a:p>
          <a:endParaRPr lang="en-US"/>
        </a:p>
      </dgm:t>
    </dgm:pt>
    <dgm:pt modelId="{C3E42EAB-AB7D-41DD-94EE-CCCA218FA73F}" cxnId="{5AFDD935-65F4-4C22-8070-3B5ADD7AC0BA}" type="sibTrans">
      <dgm:prSet/>
      <dgm:spPr/>
      <dgm:t>
        <a:bodyPr/>
        <a:lstStyle/>
        <a:p>
          <a:endParaRPr lang="en-US"/>
        </a:p>
      </dgm:t>
    </dgm:pt>
    <dgm:pt modelId="{792A4241-9810-44D9-ADE5-297D1BADC21B}">
      <dgm:prSet phldrT="[Text]"/>
      <dgm:spPr/>
      <dgm:t>
        <a:bodyPr/>
        <a:lstStyle/>
        <a:p>
          <a:r>
            <a:rPr lang="en-US" dirty="0" smtClean="0"/>
            <a:t>Mortgage </a:t>
          </a:r>
          <a:endParaRPr lang="en-US" dirty="0"/>
        </a:p>
      </dgm:t>
    </dgm:pt>
    <dgm:pt modelId="{38B3E6AE-8E4E-44C7-A2E7-A4EA2579A6A3}" cxnId="{D7DCAC9C-0334-40BD-9698-3677F40B7339}" type="parTrans">
      <dgm:prSet/>
      <dgm:spPr/>
      <dgm:t>
        <a:bodyPr/>
        <a:lstStyle/>
        <a:p>
          <a:endParaRPr lang="en-US"/>
        </a:p>
      </dgm:t>
    </dgm:pt>
    <dgm:pt modelId="{CFBDE06E-337A-4D2A-847E-A2C9F9A44CD4}" cxnId="{D7DCAC9C-0334-40BD-9698-3677F40B7339}" type="sibTrans">
      <dgm:prSet/>
      <dgm:spPr/>
      <dgm:t>
        <a:bodyPr/>
        <a:lstStyle/>
        <a:p>
          <a:endParaRPr lang="en-US"/>
        </a:p>
      </dgm:t>
    </dgm:pt>
    <dgm:pt modelId="{E12EF4EC-7AB3-470A-8D3D-CBF50FFABA12}">
      <dgm:prSet/>
      <dgm:spPr/>
      <dgm:t>
        <a:bodyPr/>
        <a:lstStyle/>
        <a:p>
          <a:r>
            <a:rPr lang="en-US" dirty="0" smtClean="0"/>
            <a:t>Accounts payable</a:t>
          </a:r>
          <a:endParaRPr lang="en-US" dirty="0"/>
        </a:p>
      </dgm:t>
    </dgm:pt>
    <dgm:pt modelId="{61C7CE3F-2689-4A1A-8059-104C8ECD344D}" cxnId="{063E5B95-CD82-4858-A882-20035529EEFD}" type="parTrans">
      <dgm:prSet/>
      <dgm:spPr/>
      <dgm:t>
        <a:bodyPr/>
        <a:lstStyle/>
        <a:p>
          <a:endParaRPr lang="en-US"/>
        </a:p>
      </dgm:t>
    </dgm:pt>
    <dgm:pt modelId="{0236F68F-D727-4F27-89B8-9AF53A23B7C8}" cxnId="{063E5B95-CD82-4858-A882-20035529EEFD}" type="sibTrans">
      <dgm:prSet/>
      <dgm:spPr/>
      <dgm:t>
        <a:bodyPr/>
        <a:lstStyle/>
        <a:p>
          <a:endParaRPr lang="en-US"/>
        </a:p>
      </dgm:t>
    </dgm:pt>
    <dgm:pt modelId="{C027091E-D673-469F-82BF-2DA533208AA8}">
      <dgm:prSet/>
      <dgm:spPr/>
      <dgm:t>
        <a:bodyPr/>
        <a:lstStyle/>
        <a:p>
          <a:r>
            <a:rPr lang="en-US" dirty="0" smtClean="0"/>
            <a:t>Hire purchase</a:t>
          </a:r>
          <a:endParaRPr lang="en-US" dirty="0"/>
        </a:p>
      </dgm:t>
    </dgm:pt>
    <dgm:pt modelId="{D0FD1676-5DD6-468A-A0D0-DFFE7409ED04}" cxnId="{DA77B449-601E-4DB3-8655-532A0988D4A4}" type="parTrans">
      <dgm:prSet/>
      <dgm:spPr/>
      <dgm:t>
        <a:bodyPr/>
        <a:lstStyle/>
        <a:p>
          <a:endParaRPr lang="en-US"/>
        </a:p>
      </dgm:t>
    </dgm:pt>
    <dgm:pt modelId="{5EA563F4-EAB6-4F08-BFF1-364F6A0D2A65}" cxnId="{DA77B449-601E-4DB3-8655-532A0988D4A4}" type="sibTrans">
      <dgm:prSet/>
      <dgm:spPr/>
      <dgm:t>
        <a:bodyPr/>
        <a:lstStyle/>
        <a:p>
          <a:endParaRPr lang="en-US"/>
        </a:p>
      </dgm:t>
    </dgm:pt>
    <dgm:pt modelId="{CDD35505-7212-4075-B1A5-7D9C60222009}" type="pres">
      <dgm:prSet presAssocID="{22600DD5-8B09-479E-9FE9-30F79ED181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E35D3D-AD32-4001-AD2A-DA631F3C605C}" type="pres">
      <dgm:prSet presAssocID="{ACD270C6-AAFF-4541-AABF-A7172505C189}" presName="hierRoot1" presStyleCnt="0"/>
      <dgm:spPr/>
    </dgm:pt>
    <dgm:pt modelId="{D8BD2F3E-790A-43A6-98E3-8F07C3736B44}" type="pres">
      <dgm:prSet presAssocID="{ACD270C6-AAFF-4541-AABF-A7172505C189}" presName="composite" presStyleCnt="0"/>
      <dgm:spPr/>
    </dgm:pt>
    <dgm:pt modelId="{7DAD0E86-FBE3-4E42-8801-2D3B7E3EC0A0}" type="pres">
      <dgm:prSet presAssocID="{ACD270C6-AAFF-4541-AABF-A7172505C189}" presName="background" presStyleLbl="node0" presStyleIdx="0" presStyleCnt="1"/>
      <dgm:spPr/>
    </dgm:pt>
    <dgm:pt modelId="{673472CC-6160-4668-B256-E0C0F9E65007}" type="pres">
      <dgm:prSet presAssocID="{ACD270C6-AAFF-4541-AABF-A7172505C18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AA0B70-0FB1-471E-888A-5F2D445FCE48}" type="pres">
      <dgm:prSet presAssocID="{ACD270C6-AAFF-4541-AABF-A7172505C189}" presName="hierChild2" presStyleCnt="0"/>
      <dgm:spPr/>
    </dgm:pt>
    <dgm:pt modelId="{E2D3CAA5-7C5F-4885-AF87-1EE8D347F8D1}" type="pres">
      <dgm:prSet presAssocID="{04C81A62-0579-4189-8960-3D7D1E55CDE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684A3BD-45B7-4F74-8644-36D5EBE22E44}" type="pres">
      <dgm:prSet presAssocID="{8D3E5F0A-86FE-4FB6-8261-DD3E016B44FD}" presName="hierRoot2" presStyleCnt="0"/>
      <dgm:spPr/>
    </dgm:pt>
    <dgm:pt modelId="{0D2222F8-082E-47FE-B493-25FC6A61B9C4}" type="pres">
      <dgm:prSet presAssocID="{8D3E5F0A-86FE-4FB6-8261-DD3E016B44FD}" presName="composite2" presStyleCnt="0"/>
      <dgm:spPr/>
    </dgm:pt>
    <dgm:pt modelId="{305326B9-DCC0-419B-B6A9-A2D4995CF2A4}" type="pres">
      <dgm:prSet presAssocID="{8D3E5F0A-86FE-4FB6-8261-DD3E016B44FD}" presName="background2" presStyleLbl="node2" presStyleIdx="0" presStyleCnt="2"/>
      <dgm:spPr/>
    </dgm:pt>
    <dgm:pt modelId="{604904BB-D21D-4382-BF1A-C041908DBB25}" type="pres">
      <dgm:prSet presAssocID="{8D3E5F0A-86FE-4FB6-8261-DD3E016B44F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E6883B-E0F2-4468-8607-3D2430B47D39}" type="pres">
      <dgm:prSet presAssocID="{8D3E5F0A-86FE-4FB6-8261-DD3E016B44FD}" presName="hierChild3" presStyleCnt="0"/>
      <dgm:spPr/>
    </dgm:pt>
    <dgm:pt modelId="{FF6FA172-2286-4CF8-84AB-966F0750EB37}" type="pres">
      <dgm:prSet presAssocID="{3C848F10-26CE-4F7A-8564-4FECCEB196D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6618A1B1-B69E-4592-8422-2101A1CC3BEA}" type="pres">
      <dgm:prSet presAssocID="{56D5C01B-AF80-4B8B-A69A-72AE3B48A658}" presName="hierRoot3" presStyleCnt="0"/>
      <dgm:spPr/>
    </dgm:pt>
    <dgm:pt modelId="{E5E77C5D-81F2-4913-B62A-98516476B0D6}" type="pres">
      <dgm:prSet presAssocID="{56D5C01B-AF80-4B8B-A69A-72AE3B48A658}" presName="composite3" presStyleCnt="0"/>
      <dgm:spPr/>
    </dgm:pt>
    <dgm:pt modelId="{4902AC64-C567-4DDB-B72D-F3D46433AD7E}" type="pres">
      <dgm:prSet presAssocID="{56D5C01B-AF80-4B8B-A69A-72AE3B48A658}" presName="background3" presStyleLbl="node3" presStyleIdx="0" presStyleCnt="4"/>
      <dgm:spPr/>
    </dgm:pt>
    <dgm:pt modelId="{4E8394FF-516B-4042-AD93-9C66F770E845}" type="pres">
      <dgm:prSet presAssocID="{56D5C01B-AF80-4B8B-A69A-72AE3B48A65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9E5993-1389-4818-ABB3-84BFD59204DD}" type="pres">
      <dgm:prSet presAssocID="{56D5C01B-AF80-4B8B-A69A-72AE3B48A658}" presName="hierChild4" presStyleCnt="0"/>
      <dgm:spPr/>
    </dgm:pt>
    <dgm:pt modelId="{AEAED744-6885-476C-87E0-8956DC55EBBC}" type="pres">
      <dgm:prSet presAssocID="{61C7CE3F-2689-4A1A-8059-104C8ECD344D}" presName="Name17" presStyleLbl="parChTrans1D3" presStyleIdx="1" presStyleCnt="4"/>
      <dgm:spPr/>
      <dgm:t>
        <a:bodyPr/>
        <a:lstStyle/>
        <a:p>
          <a:endParaRPr lang="en-US"/>
        </a:p>
      </dgm:t>
    </dgm:pt>
    <dgm:pt modelId="{3D7B7192-5F84-43DA-8D71-4CC1CC033D59}" type="pres">
      <dgm:prSet presAssocID="{E12EF4EC-7AB3-470A-8D3D-CBF50FFABA12}" presName="hierRoot3" presStyleCnt="0"/>
      <dgm:spPr/>
    </dgm:pt>
    <dgm:pt modelId="{ADEB0BDF-EAED-469F-9761-CAF5936D248A}" type="pres">
      <dgm:prSet presAssocID="{E12EF4EC-7AB3-470A-8D3D-CBF50FFABA12}" presName="composite3" presStyleCnt="0"/>
      <dgm:spPr/>
    </dgm:pt>
    <dgm:pt modelId="{1FFB06F1-0FF3-4A7D-B602-AE725598D962}" type="pres">
      <dgm:prSet presAssocID="{E12EF4EC-7AB3-470A-8D3D-CBF50FFABA12}" presName="background3" presStyleLbl="node3" presStyleIdx="1" presStyleCnt="4"/>
      <dgm:spPr/>
    </dgm:pt>
    <dgm:pt modelId="{B3ED2BCE-70D1-4F23-9106-C2CBEC197D25}" type="pres">
      <dgm:prSet presAssocID="{E12EF4EC-7AB3-470A-8D3D-CBF50FFABA12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EACA32-5AF3-48F5-8C79-466379719469}" type="pres">
      <dgm:prSet presAssocID="{E12EF4EC-7AB3-470A-8D3D-CBF50FFABA12}" presName="hierChild4" presStyleCnt="0"/>
      <dgm:spPr/>
    </dgm:pt>
    <dgm:pt modelId="{0A894631-8FEC-439F-B010-4A250C3F5317}" type="pres">
      <dgm:prSet presAssocID="{CB715A0C-3A0E-4C80-8ACA-5886664A0C8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CA9F3FA-8814-4A47-B77A-EE6B8A7D5611}" type="pres">
      <dgm:prSet presAssocID="{91A51FEB-73D0-4E94-8AF3-3BFA524EA862}" presName="hierRoot2" presStyleCnt="0"/>
      <dgm:spPr/>
    </dgm:pt>
    <dgm:pt modelId="{ACE8F25A-C983-4992-BDBD-21A26B70E126}" type="pres">
      <dgm:prSet presAssocID="{91A51FEB-73D0-4E94-8AF3-3BFA524EA862}" presName="composite2" presStyleCnt="0"/>
      <dgm:spPr/>
    </dgm:pt>
    <dgm:pt modelId="{D4EDCFB1-8E99-464E-B135-9025884BC5F1}" type="pres">
      <dgm:prSet presAssocID="{91A51FEB-73D0-4E94-8AF3-3BFA524EA862}" presName="background2" presStyleLbl="node2" presStyleIdx="1" presStyleCnt="2"/>
      <dgm:spPr/>
    </dgm:pt>
    <dgm:pt modelId="{32421296-7FE0-49DB-B79F-15D0477E45AD}" type="pres">
      <dgm:prSet presAssocID="{91A51FEB-73D0-4E94-8AF3-3BFA524EA862}" presName="text2" presStyleLbl="fgAcc2" presStyleIdx="1" presStyleCnt="2" custScaleX="111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6110C9-C699-4A1D-8C21-AA5871EB7AB7}" type="pres">
      <dgm:prSet presAssocID="{91A51FEB-73D0-4E94-8AF3-3BFA524EA862}" presName="hierChild3" presStyleCnt="0"/>
      <dgm:spPr/>
    </dgm:pt>
    <dgm:pt modelId="{977BD1A3-FA64-4FBE-AD73-F94E25DA6D05}" type="pres">
      <dgm:prSet presAssocID="{38B3E6AE-8E4E-44C7-A2E7-A4EA2579A6A3}" presName="Name17" presStyleLbl="parChTrans1D3" presStyleIdx="2" presStyleCnt="4"/>
      <dgm:spPr/>
      <dgm:t>
        <a:bodyPr/>
        <a:lstStyle/>
        <a:p>
          <a:endParaRPr lang="en-US"/>
        </a:p>
      </dgm:t>
    </dgm:pt>
    <dgm:pt modelId="{747CE8F6-220B-4862-9BDD-98A7CAD7D7B5}" type="pres">
      <dgm:prSet presAssocID="{792A4241-9810-44D9-ADE5-297D1BADC21B}" presName="hierRoot3" presStyleCnt="0"/>
      <dgm:spPr/>
    </dgm:pt>
    <dgm:pt modelId="{9195022B-34F7-4D1E-BB16-CA836AA1108A}" type="pres">
      <dgm:prSet presAssocID="{792A4241-9810-44D9-ADE5-297D1BADC21B}" presName="composite3" presStyleCnt="0"/>
      <dgm:spPr/>
    </dgm:pt>
    <dgm:pt modelId="{403AC5A4-4114-4F01-A04F-F1B7D1575708}" type="pres">
      <dgm:prSet presAssocID="{792A4241-9810-44D9-ADE5-297D1BADC21B}" presName="background3" presStyleLbl="node3" presStyleIdx="2" presStyleCnt="4"/>
      <dgm:spPr/>
    </dgm:pt>
    <dgm:pt modelId="{8FA57BA6-3CD8-46FF-ADEC-45E6BAEBE154}" type="pres">
      <dgm:prSet presAssocID="{792A4241-9810-44D9-ADE5-297D1BADC21B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ECD78F-8382-438E-B3E9-57A87E8B5F30}" type="pres">
      <dgm:prSet presAssocID="{792A4241-9810-44D9-ADE5-297D1BADC21B}" presName="hierChild4" presStyleCnt="0"/>
      <dgm:spPr/>
    </dgm:pt>
    <dgm:pt modelId="{C80FAE40-6C19-4ADD-B8C5-5A62A3676B8C}" type="pres">
      <dgm:prSet presAssocID="{D0FD1676-5DD6-468A-A0D0-DFFE7409ED04}" presName="Name17" presStyleLbl="parChTrans1D3" presStyleIdx="3" presStyleCnt="4"/>
      <dgm:spPr/>
      <dgm:t>
        <a:bodyPr/>
        <a:lstStyle/>
        <a:p>
          <a:endParaRPr lang="en-US"/>
        </a:p>
      </dgm:t>
    </dgm:pt>
    <dgm:pt modelId="{6015593C-2B8B-4264-A02E-7ED998090BC1}" type="pres">
      <dgm:prSet presAssocID="{C027091E-D673-469F-82BF-2DA533208AA8}" presName="hierRoot3" presStyleCnt="0"/>
      <dgm:spPr/>
    </dgm:pt>
    <dgm:pt modelId="{D825CEAF-92CD-4D2A-A9C1-1DD7C7304E06}" type="pres">
      <dgm:prSet presAssocID="{C027091E-D673-469F-82BF-2DA533208AA8}" presName="composite3" presStyleCnt="0"/>
      <dgm:spPr/>
    </dgm:pt>
    <dgm:pt modelId="{8048F0FE-4796-44AC-AE88-82B1602EDA9D}" type="pres">
      <dgm:prSet presAssocID="{C027091E-D673-469F-82BF-2DA533208AA8}" presName="background3" presStyleLbl="node3" presStyleIdx="3" presStyleCnt="4"/>
      <dgm:spPr/>
    </dgm:pt>
    <dgm:pt modelId="{3F852FC6-6EEB-48A6-A593-DA97D351C7EB}" type="pres">
      <dgm:prSet presAssocID="{C027091E-D673-469F-82BF-2DA533208AA8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653FE9-FFDF-435B-B676-6E2AF7B0F138}" type="pres">
      <dgm:prSet presAssocID="{C027091E-D673-469F-82BF-2DA533208AA8}" presName="hierChild4" presStyleCnt="0"/>
      <dgm:spPr/>
    </dgm:pt>
  </dgm:ptLst>
  <dgm:cxnLst>
    <dgm:cxn modelId="{E5C875BD-DBD9-484C-B761-0F2568C7C4B3}" type="presOf" srcId="{91A51FEB-73D0-4E94-8AF3-3BFA524EA862}" destId="{32421296-7FE0-49DB-B79F-15D0477E45AD}" srcOrd="0" destOrd="0" presId="urn:microsoft.com/office/officeart/2005/8/layout/hierarchy1"/>
    <dgm:cxn modelId="{F45798DA-7010-4164-995B-E4E8CFBF8352}" type="presOf" srcId="{38B3E6AE-8E4E-44C7-A2E7-A4EA2579A6A3}" destId="{977BD1A3-FA64-4FBE-AD73-F94E25DA6D05}" srcOrd="0" destOrd="0" presId="urn:microsoft.com/office/officeart/2005/8/layout/hierarchy1"/>
    <dgm:cxn modelId="{933EE228-9DEC-486E-8492-B9469295D06A}" type="presOf" srcId="{04C81A62-0579-4189-8960-3D7D1E55CDEF}" destId="{E2D3CAA5-7C5F-4885-AF87-1EE8D347F8D1}" srcOrd="0" destOrd="0" presId="urn:microsoft.com/office/officeart/2005/8/layout/hierarchy1"/>
    <dgm:cxn modelId="{DA77B449-601E-4DB3-8655-532A0988D4A4}" srcId="{91A51FEB-73D0-4E94-8AF3-3BFA524EA862}" destId="{C027091E-D673-469F-82BF-2DA533208AA8}" srcOrd="1" destOrd="0" parTransId="{D0FD1676-5DD6-468A-A0D0-DFFE7409ED04}" sibTransId="{5EA563F4-EAB6-4F08-BFF1-364F6A0D2A65}"/>
    <dgm:cxn modelId="{D7DCAC9C-0334-40BD-9698-3677F40B7339}" srcId="{91A51FEB-73D0-4E94-8AF3-3BFA524EA862}" destId="{792A4241-9810-44D9-ADE5-297D1BADC21B}" srcOrd="0" destOrd="0" parTransId="{38B3E6AE-8E4E-44C7-A2E7-A4EA2579A6A3}" sibTransId="{CFBDE06E-337A-4D2A-847E-A2C9F9A44CD4}"/>
    <dgm:cxn modelId="{FFADC870-C6B2-4D18-B269-1A92663F2AEC}" srcId="{22600DD5-8B09-479E-9FE9-30F79ED18167}" destId="{ACD270C6-AAFF-4541-AABF-A7172505C189}" srcOrd="0" destOrd="0" parTransId="{A6A7BFE8-9490-4377-8BF3-3D2F03405918}" sibTransId="{0608EB8A-908A-446E-8659-FFB7F78DD582}"/>
    <dgm:cxn modelId="{5AFDD935-65F4-4C22-8070-3B5ADD7AC0BA}" srcId="{ACD270C6-AAFF-4541-AABF-A7172505C189}" destId="{91A51FEB-73D0-4E94-8AF3-3BFA524EA862}" srcOrd="1" destOrd="0" parTransId="{CB715A0C-3A0E-4C80-8ACA-5886664A0C8A}" sibTransId="{C3E42EAB-AB7D-41DD-94EE-CCCA218FA73F}"/>
    <dgm:cxn modelId="{B37F2AAA-22E2-47F7-AADA-CB288B93E870}" type="presOf" srcId="{C027091E-D673-469F-82BF-2DA533208AA8}" destId="{3F852FC6-6EEB-48A6-A593-DA97D351C7EB}" srcOrd="0" destOrd="0" presId="urn:microsoft.com/office/officeart/2005/8/layout/hierarchy1"/>
    <dgm:cxn modelId="{CA8DBFC6-D163-4E56-82AE-B74F28ADC40C}" type="presOf" srcId="{61C7CE3F-2689-4A1A-8059-104C8ECD344D}" destId="{AEAED744-6885-476C-87E0-8956DC55EBBC}" srcOrd="0" destOrd="0" presId="urn:microsoft.com/office/officeart/2005/8/layout/hierarchy1"/>
    <dgm:cxn modelId="{08A32958-ED34-4819-96CA-7EE18C3D7FFD}" srcId="{8D3E5F0A-86FE-4FB6-8261-DD3E016B44FD}" destId="{56D5C01B-AF80-4B8B-A69A-72AE3B48A658}" srcOrd="0" destOrd="0" parTransId="{3C848F10-26CE-4F7A-8564-4FECCEB196DA}" sibTransId="{1310C405-4BC4-467B-980D-AAC9BEFA94EC}"/>
    <dgm:cxn modelId="{68A3F323-AA4B-425A-97AB-140FB52D6214}" type="presOf" srcId="{8D3E5F0A-86FE-4FB6-8261-DD3E016B44FD}" destId="{604904BB-D21D-4382-BF1A-C041908DBB25}" srcOrd="0" destOrd="0" presId="urn:microsoft.com/office/officeart/2005/8/layout/hierarchy1"/>
    <dgm:cxn modelId="{DACD63C7-F301-4515-9F07-C910D620581F}" type="presOf" srcId="{22600DD5-8B09-479E-9FE9-30F79ED18167}" destId="{CDD35505-7212-4075-B1A5-7D9C60222009}" srcOrd="0" destOrd="0" presId="urn:microsoft.com/office/officeart/2005/8/layout/hierarchy1"/>
    <dgm:cxn modelId="{46DFE6BA-8303-47F9-A481-A6B7F4EB7423}" type="presOf" srcId="{56D5C01B-AF80-4B8B-A69A-72AE3B48A658}" destId="{4E8394FF-516B-4042-AD93-9C66F770E845}" srcOrd="0" destOrd="0" presId="urn:microsoft.com/office/officeart/2005/8/layout/hierarchy1"/>
    <dgm:cxn modelId="{C89CBA8B-7DA3-4F48-BF83-63083999BDAF}" type="presOf" srcId="{E12EF4EC-7AB3-470A-8D3D-CBF50FFABA12}" destId="{B3ED2BCE-70D1-4F23-9106-C2CBEC197D25}" srcOrd="0" destOrd="0" presId="urn:microsoft.com/office/officeart/2005/8/layout/hierarchy1"/>
    <dgm:cxn modelId="{0D74F07B-96EF-483B-8195-4165881C0CD3}" type="presOf" srcId="{3C848F10-26CE-4F7A-8564-4FECCEB196DA}" destId="{FF6FA172-2286-4CF8-84AB-966F0750EB37}" srcOrd="0" destOrd="0" presId="urn:microsoft.com/office/officeart/2005/8/layout/hierarchy1"/>
    <dgm:cxn modelId="{063E5B95-CD82-4858-A882-20035529EEFD}" srcId="{8D3E5F0A-86FE-4FB6-8261-DD3E016B44FD}" destId="{E12EF4EC-7AB3-470A-8D3D-CBF50FFABA12}" srcOrd="1" destOrd="0" parTransId="{61C7CE3F-2689-4A1A-8059-104C8ECD344D}" sibTransId="{0236F68F-D727-4F27-89B8-9AF53A23B7C8}"/>
    <dgm:cxn modelId="{5F232A14-35BD-4984-82AC-CC5F1539F364}" type="presOf" srcId="{CB715A0C-3A0E-4C80-8ACA-5886664A0C8A}" destId="{0A894631-8FEC-439F-B010-4A250C3F5317}" srcOrd="0" destOrd="0" presId="urn:microsoft.com/office/officeart/2005/8/layout/hierarchy1"/>
    <dgm:cxn modelId="{8AD00D64-4A72-4BF8-B777-9B34BA707A18}" type="presOf" srcId="{792A4241-9810-44D9-ADE5-297D1BADC21B}" destId="{8FA57BA6-3CD8-46FF-ADEC-45E6BAEBE154}" srcOrd="0" destOrd="0" presId="urn:microsoft.com/office/officeart/2005/8/layout/hierarchy1"/>
    <dgm:cxn modelId="{7FD53BA6-FDAD-4AEA-84D2-38DD4EAB3280}" type="presOf" srcId="{ACD270C6-AAFF-4541-AABF-A7172505C189}" destId="{673472CC-6160-4668-B256-E0C0F9E65007}" srcOrd="0" destOrd="0" presId="urn:microsoft.com/office/officeart/2005/8/layout/hierarchy1"/>
    <dgm:cxn modelId="{6BD5FF48-DFA9-4332-9308-B55E75E55BB3}" type="presOf" srcId="{D0FD1676-5DD6-468A-A0D0-DFFE7409ED04}" destId="{C80FAE40-6C19-4ADD-B8C5-5A62A3676B8C}" srcOrd="0" destOrd="0" presId="urn:microsoft.com/office/officeart/2005/8/layout/hierarchy1"/>
    <dgm:cxn modelId="{1BDCE307-CDDE-47E8-9477-95B626DF632E}" srcId="{ACD270C6-AAFF-4541-AABF-A7172505C189}" destId="{8D3E5F0A-86FE-4FB6-8261-DD3E016B44FD}" srcOrd="0" destOrd="0" parTransId="{04C81A62-0579-4189-8960-3D7D1E55CDEF}" sibTransId="{2D085C54-4D5E-41BB-A3F5-F5107DFE5AA3}"/>
    <dgm:cxn modelId="{31CF4D90-1CEB-48C5-A617-51A2CC7DCC2F}" type="presParOf" srcId="{CDD35505-7212-4075-B1A5-7D9C60222009}" destId="{06E35D3D-AD32-4001-AD2A-DA631F3C605C}" srcOrd="0" destOrd="0" presId="urn:microsoft.com/office/officeart/2005/8/layout/hierarchy1"/>
    <dgm:cxn modelId="{51F0945B-46DF-490B-B7E6-CBBC0EC9051C}" type="presParOf" srcId="{06E35D3D-AD32-4001-AD2A-DA631F3C605C}" destId="{D8BD2F3E-790A-43A6-98E3-8F07C3736B44}" srcOrd="0" destOrd="0" presId="urn:microsoft.com/office/officeart/2005/8/layout/hierarchy1"/>
    <dgm:cxn modelId="{9CE94E44-5ABE-4B3C-88F6-B95F7FD32E93}" type="presParOf" srcId="{D8BD2F3E-790A-43A6-98E3-8F07C3736B44}" destId="{7DAD0E86-FBE3-4E42-8801-2D3B7E3EC0A0}" srcOrd="0" destOrd="0" presId="urn:microsoft.com/office/officeart/2005/8/layout/hierarchy1"/>
    <dgm:cxn modelId="{D0CCD7ED-28CB-428A-BEA8-2A420D7BEEFD}" type="presParOf" srcId="{D8BD2F3E-790A-43A6-98E3-8F07C3736B44}" destId="{673472CC-6160-4668-B256-E0C0F9E65007}" srcOrd="1" destOrd="0" presId="urn:microsoft.com/office/officeart/2005/8/layout/hierarchy1"/>
    <dgm:cxn modelId="{D390D08E-F1FA-47F1-A92D-B4F068F211DA}" type="presParOf" srcId="{06E35D3D-AD32-4001-AD2A-DA631F3C605C}" destId="{8DAA0B70-0FB1-471E-888A-5F2D445FCE48}" srcOrd="1" destOrd="0" presId="urn:microsoft.com/office/officeart/2005/8/layout/hierarchy1"/>
    <dgm:cxn modelId="{26A1C1AD-30E6-40AD-8AB3-71E36C013E0E}" type="presParOf" srcId="{8DAA0B70-0FB1-471E-888A-5F2D445FCE48}" destId="{E2D3CAA5-7C5F-4885-AF87-1EE8D347F8D1}" srcOrd="0" destOrd="0" presId="urn:microsoft.com/office/officeart/2005/8/layout/hierarchy1"/>
    <dgm:cxn modelId="{C7FC2BD0-AED0-4493-A035-32B4B5C2F4D4}" type="presParOf" srcId="{8DAA0B70-0FB1-471E-888A-5F2D445FCE48}" destId="{B684A3BD-45B7-4F74-8644-36D5EBE22E44}" srcOrd="1" destOrd="0" presId="urn:microsoft.com/office/officeart/2005/8/layout/hierarchy1"/>
    <dgm:cxn modelId="{613774AA-528F-48B0-B863-5C1CBD300E11}" type="presParOf" srcId="{B684A3BD-45B7-4F74-8644-36D5EBE22E44}" destId="{0D2222F8-082E-47FE-B493-25FC6A61B9C4}" srcOrd="0" destOrd="0" presId="urn:microsoft.com/office/officeart/2005/8/layout/hierarchy1"/>
    <dgm:cxn modelId="{02724528-CBF0-4705-8513-7E5BD47146CD}" type="presParOf" srcId="{0D2222F8-082E-47FE-B493-25FC6A61B9C4}" destId="{305326B9-DCC0-419B-B6A9-A2D4995CF2A4}" srcOrd="0" destOrd="0" presId="urn:microsoft.com/office/officeart/2005/8/layout/hierarchy1"/>
    <dgm:cxn modelId="{90DC562B-A239-4360-BF5A-15D370F35FF8}" type="presParOf" srcId="{0D2222F8-082E-47FE-B493-25FC6A61B9C4}" destId="{604904BB-D21D-4382-BF1A-C041908DBB25}" srcOrd="1" destOrd="0" presId="urn:microsoft.com/office/officeart/2005/8/layout/hierarchy1"/>
    <dgm:cxn modelId="{5D50D214-DA8B-424F-956E-C91EFBECCF22}" type="presParOf" srcId="{B684A3BD-45B7-4F74-8644-36D5EBE22E44}" destId="{64E6883B-E0F2-4468-8607-3D2430B47D39}" srcOrd="1" destOrd="0" presId="urn:microsoft.com/office/officeart/2005/8/layout/hierarchy1"/>
    <dgm:cxn modelId="{9CD3D25E-F968-4886-B498-471B4D8F3470}" type="presParOf" srcId="{64E6883B-E0F2-4468-8607-3D2430B47D39}" destId="{FF6FA172-2286-4CF8-84AB-966F0750EB37}" srcOrd="0" destOrd="0" presId="urn:microsoft.com/office/officeart/2005/8/layout/hierarchy1"/>
    <dgm:cxn modelId="{D2D400D1-13FB-4E86-955F-F93FA1DFC070}" type="presParOf" srcId="{64E6883B-E0F2-4468-8607-3D2430B47D39}" destId="{6618A1B1-B69E-4592-8422-2101A1CC3BEA}" srcOrd="1" destOrd="0" presId="urn:microsoft.com/office/officeart/2005/8/layout/hierarchy1"/>
    <dgm:cxn modelId="{D6A2C323-72E9-430A-89A6-B322E184A952}" type="presParOf" srcId="{6618A1B1-B69E-4592-8422-2101A1CC3BEA}" destId="{E5E77C5D-81F2-4913-B62A-98516476B0D6}" srcOrd="0" destOrd="0" presId="urn:microsoft.com/office/officeart/2005/8/layout/hierarchy1"/>
    <dgm:cxn modelId="{A5A70DA0-03A5-40D7-B2C0-91627893C2E6}" type="presParOf" srcId="{E5E77C5D-81F2-4913-B62A-98516476B0D6}" destId="{4902AC64-C567-4DDB-B72D-F3D46433AD7E}" srcOrd="0" destOrd="0" presId="urn:microsoft.com/office/officeart/2005/8/layout/hierarchy1"/>
    <dgm:cxn modelId="{45507F16-9FBA-42FB-BBD8-05A94F38406D}" type="presParOf" srcId="{E5E77C5D-81F2-4913-B62A-98516476B0D6}" destId="{4E8394FF-516B-4042-AD93-9C66F770E845}" srcOrd="1" destOrd="0" presId="urn:microsoft.com/office/officeart/2005/8/layout/hierarchy1"/>
    <dgm:cxn modelId="{A64EDBDE-4447-44DF-ABD3-7ED18572C5AD}" type="presParOf" srcId="{6618A1B1-B69E-4592-8422-2101A1CC3BEA}" destId="{E89E5993-1389-4818-ABB3-84BFD59204DD}" srcOrd="1" destOrd="0" presId="urn:microsoft.com/office/officeart/2005/8/layout/hierarchy1"/>
    <dgm:cxn modelId="{DD4FB10E-535A-4087-88DA-26A0FEFE8955}" type="presParOf" srcId="{64E6883B-E0F2-4468-8607-3D2430B47D39}" destId="{AEAED744-6885-476C-87E0-8956DC55EBBC}" srcOrd="2" destOrd="0" presId="urn:microsoft.com/office/officeart/2005/8/layout/hierarchy1"/>
    <dgm:cxn modelId="{F82E2FB4-3317-46DF-ACD7-FD01105F249B}" type="presParOf" srcId="{64E6883B-E0F2-4468-8607-3D2430B47D39}" destId="{3D7B7192-5F84-43DA-8D71-4CC1CC033D59}" srcOrd="3" destOrd="0" presId="urn:microsoft.com/office/officeart/2005/8/layout/hierarchy1"/>
    <dgm:cxn modelId="{A051BA4A-33D2-456E-BD2C-16602DD5B221}" type="presParOf" srcId="{3D7B7192-5F84-43DA-8D71-4CC1CC033D59}" destId="{ADEB0BDF-EAED-469F-9761-CAF5936D248A}" srcOrd="0" destOrd="0" presId="urn:microsoft.com/office/officeart/2005/8/layout/hierarchy1"/>
    <dgm:cxn modelId="{D41FAD71-89C0-4322-B93A-54AD41635AE6}" type="presParOf" srcId="{ADEB0BDF-EAED-469F-9761-CAF5936D248A}" destId="{1FFB06F1-0FF3-4A7D-B602-AE725598D962}" srcOrd="0" destOrd="0" presId="urn:microsoft.com/office/officeart/2005/8/layout/hierarchy1"/>
    <dgm:cxn modelId="{27DFB538-92C1-4DB9-884C-D469EDC1B33C}" type="presParOf" srcId="{ADEB0BDF-EAED-469F-9761-CAF5936D248A}" destId="{B3ED2BCE-70D1-4F23-9106-C2CBEC197D25}" srcOrd="1" destOrd="0" presId="urn:microsoft.com/office/officeart/2005/8/layout/hierarchy1"/>
    <dgm:cxn modelId="{3D092D5D-5D9F-4960-B854-2CE1545CBAC2}" type="presParOf" srcId="{3D7B7192-5F84-43DA-8D71-4CC1CC033D59}" destId="{72EACA32-5AF3-48F5-8C79-466379719469}" srcOrd="1" destOrd="0" presId="urn:microsoft.com/office/officeart/2005/8/layout/hierarchy1"/>
    <dgm:cxn modelId="{BD14B562-0999-4D10-A335-9A82A4991B2B}" type="presParOf" srcId="{8DAA0B70-0FB1-471E-888A-5F2D445FCE48}" destId="{0A894631-8FEC-439F-B010-4A250C3F5317}" srcOrd="2" destOrd="0" presId="urn:microsoft.com/office/officeart/2005/8/layout/hierarchy1"/>
    <dgm:cxn modelId="{539DCC11-9025-4D45-B8C7-263B25129FF4}" type="presParOf" srcId="{8DAA0B70-0FB1-471E-888A-5F2D445FCE48}" destId="{DCA9F3FA-8814-4A47-B77A-EE6B8A7D5611}" srcOrd="3" destOrd="0" presId="urn:microsoft.com/office/officeart/2005/8/layout/hierarchy1"/>
    <dgm:cxn modelId="{1A4F67AD-CCD4-4573-96CA-28104E36C5F7}" type="presParOf" srcId="{DCA9F3FA-8814-4A47-B77A-EE6B8A7D5611}" destId="{ACE8F25A-C983-4992-BDBD-21A26B70E126}" srcOrd="0" destOrd="0" presId="urn:microsoft.com/office/officeart/2005/8/layout/hierarchy1"/>
    <dgm:cxn modelId="{1A570B09-F1B1-404F-AB46-C0C2D898ECD1}" type="presParOf" srcId="{ACE8F25A-C983-4992-BDBD-21A26B70E126}" destId="{D4EDCFB1-8E99-464E-B135-9025884BC5F1}" srcOrd="0" destOrd="0" presId="urn:microsoft.com/office/officeart/2005/8/layout/hierarchy1"/>
    <dgm:cxn modelId="{C7F2D0E0-214C-427B-AEE8-B5F1513FC1F5}" type="presParOf" srcId="{ACE8F25A-C983-4992-BDBD-21A26B70E126}" destId="{32421296-7FE0-49DB-B79F-15D0477E45AD}" srcOrd="1" destOrd="0" presId="urn:microsoft.com/office/officeart/2005/8/layout/hierarchy1"/>
    <dgm:cxn modelId="{E5D74AE0-BF4A-42F7-8669-7A9968F3C89F}" type="presParOf" srcId="{DCA9F3FA-8814-4A47-B77A-EE6B8A7D5611}" destId="{8F6110C9-C699-4A1D-8C21-AA5871EB7AB7}" srcOrd="1" destOrd="0" presId="urn:microsoft.com/office/officeart/2005/8/layout/hierarchy1"/>
    <dgm:cxn modelId="{30D6CE43-56D4-4358-8D2B-9B4F9B08C097}" type="presParOf" srcId="{8F6110C9-C699-4A1D-8C21-AA5871EB7AB7}" destId="{977BD1A3-FA64-4FBE-AD73-F94E25DA6D05}" srcOrd="0" destOrd="0" presId="urn:microsoft.com/office/officeart/2005/8/layout/hierarchy1"/>
    <dgm:cxn modelId="{D26AB5AE-DD89-4990-83A4-2BA4CDD46AF0}" type="presParOf" srcId="{8F6110C9-C699-4A1D-8C21-AA5871EB7AB7}" destId="{747CE8F6-220B-4862-9BDD-98A7CAD7D7B5}" srcOrd="1" destOrd="0" presId="urn:microsoft.com/office/officeart/2005/8/layout/hierarchy1"/>
    <dgm:cxn modelId="{2E41DAF4-F6F9-4E3F-BAE9-5BC031CC2E96}" type="presParOf" srcId="{747CE8F6-220B-4862-9BDD-98A7CAD7D7B5}" destId="{9195022B-34F7-4D1E-BB16-CA836AA1108A}" srcOrd="0" destOrd="0" presId="urn:microsoft.com/office/officeart/2005/8/layout/hierarchy1"/>
    <dgm:cxn modelId="{1F3DC22C-DFC0-44DF-BB43-D5AD7CA8BCD9}" type="presParOf" srcId="{9195022B-34F7-4D1E-BB16-CA836AA1108A}" destId="{403AC5A4-4114-4F01-A04F-F1B7D1575708}" srcOrd="0" destOrd="0" presId="urn:microsoft.com/office/officeart/2005/8/layout/hierarchy1"/>
    <dgm:cxn modelId="{A504E769-6B15-49E1-8AA5-6ABB6B520EF3}" type="presParOf" srcId="{9195022B-34F7-4D1E-BB16-CA836AA1108A}" destId="{8FA57BA6-3CD8-46FF-ADEC-45E6BAEBE154}" srcOrd="1" destOrd="0" presId="urn:microsoft.com/office/officeart/2005/8/layout/hierarchy1"/>
    <dgm:cxn modelId="{4992D062-EEE4-48A3-81B0-4C22BE1FC39C}" type="presParOf" srcId="{747CE8F6-220B-4862-9BDD-98A7CAD7D7B5}" destId="{7EECD78F-8382-438E-B3E9-57A87E8B5F30}" srcOrd="1" destOrd="0" presId="urn:microsoft.com/office/officeart/2005/8/layout/hierarchy1"/>
    <dgm:cxn modelId="{9BE7F895-A8EA-49E1-BB78-3CCDD865314F}" type="presParOf" srcId="{8F6110C9-C699-4A1D-8C21-AA5871EB7AB7}" destId="{C80FAE40-6C19-4ADD-B8C5-5A62A3676B8C}" srcOrd="2" destOrd="0" presId="urn:microsoft.com/office/officeart/2005/8/layout/hierarchy1"/>
    <dgm:cxn modelId="{EBB643D6-A7C7-4F6B-B031-D0BE9DC166AD}" type="presParOf" srcId="{8F6110C9-C699-4A1D-8C21-AA5871EB7AB7}" destId="{6015593C-2B8B-4264-A02E-7ED998090BC1}" srcOrd="3" destOrd="0" presId="urn:microsoft.com/office/officeart/2005/8/layout/hierarchy1"/>
    <dgm:cxn modelId="{A12B8A00-B672-4679-909C-1C75D365DA89}" type="presParOf" srcId="{6015593C-2B8B-4264-A02E-7ED998090BC1}" destId="{D825CEAF-92CD-4D2A-A9C1-1DD7C7304E06}" srcOrd="0" destOrd="0" presId="urn:microsoft.com/office/officeart/2005/8/layout/hierarchy1"/>
    <dgm:cxn modelId="{F0879671-AF69-4B48-99A7-BA63587770ED}" type="presParOf" srcId="{D825CEAF-92CD-4D2A-A9C1-1DD7C7304E06}" destId="{8048F0FE-4796-44AC-AE88-82B1602EDA9D}" srcOrd="0" destOrd="0" presId="urn:microsoft.com/office/officeart/2005/8/layout/hierarchy1"/>
    <dgm:cxn modelId="{C13B8BE0-2FD8-423D-915F-5D33F557BE88}" type="presParOf" srcId="{D825CEAF-92CD-4D2A-A9C1-1DD7C7304E06}" destId="{3F852FC6-6EEB-48A6-A593-DA97D351C7EB}" srcOrd="1" destOrd="0" presId="urn:microsoft.com/office/officeart/2005/8/layout/hierarchy1"/>
    <dgm:cxn modelId="{056D9CF0-3939-4FD0-B808-90DBFA8AF8F7}" type="presParOf" srcId="{6015593C-2B8B-4264-A02E-7ED998090BC1}" destId="{54653FE9-FFDF-435B-B676-6E2AF7B0F1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067800" cy="4572000"/>
        <a:chOff x="0" y="0"/>
        <a:chExt cx="9067800" cy="4572000"/>
      </a:xfrm>
    </dsp:grpSpPr>
    <dsp:sp modelId="{E2D3CAA5-7C5F-4885-AF87-1EE8D347F8D1}">
      <dsp:nvSpPr>
        <dsp:cNvPr id="5" name="Freeform 4"/>
        <dsp:cNvSpPr/>
      </dsp:nvSpPr>
      <dsp:spPr bwMode="white">
        <a:xfrm>
          <a:off x="2281683" y="1119743"/>
          <a:ext cx="2206141" cy="513603"/>
        </a:xfrm>
        <a:custGeom>
          <a:avLst/>
          <a:gdLst/>
          <a:ahLst/>
          <a:cxnLst/>
          <a:pathLst>
            <a:path w="3474" h="809">
              <a:moveTo>
                <a:pt x="3474" y="0"/>
              </a:moveTo>
              <a:lnTo>
                <a:pt x="3474" y="655"/>
              </a:lnTo>
              <a:lnTo>
                <a:pt x="0" y="655"/>
              </a:lnTo>
              <a:lnTo>
                <a:pt x="0" y="809"/>
              </a:lnTo>
            </a:path>
          </a:pathLst>
        </a:custGeom>
      </dsp:spPr>
      <dsp:style>
        <a:lnRef idx="2">
          <a:schemeClr val="accent6"/>
        </a:lnRef>
        <a:fillRef idx="0">
          <a:schemeClr val="accent6">
            <a:tint val="90000"/>
          </a:schemeClr>
        </a:fillRef>
        <a:effectRef idx="0">
          <a:scrgbClr r="0" g="0" b="0"/>
        </a:effectRef>
        <a:fontRef idx="minor"/>
      </dsp:style>
      <dsp:txXfrm>
        <a:off x="2281683" y="1119743"/>
        <a:ext cx="2206141" cy="513603"/>
      </dsp:txXfrm>
    </dsp:sp>
    <dsp:sp modelId="{FF6FA172-2286-4CF8-84AB-966F0750EB37}">
      <dsp:nvSpPr>
        <dsp:cNvPr id="8" name="Freeform 7"/>
        <dsp:cNvSpPr/>
      </dsp:nvSpPr>
      <dsp:spPr bwMode="white">
        <a:xfrm>
          <a:off x="1204536" y="2752601"/>
          <a:ext cx="1077147" cy="513603"/>
        </a:xfrm>
        <a:custGeom>
          <a:avLst/>
          <a:gdLst/>
          <a:ahLst/>
          <a:cxnLst/>
          <a:pathLst>
            <a:path w="1696" h="809">
              <a:moveTo>
                <a:pt x="1696" y="0"/>
              </a:moveTo>
              <a:lnTo>
                <a:pt x="1696" y="655"/>
              </a:lnTo>
              <a:lnTo>
                <a:pt x="0" y="655"/>
              </a:lnTo>
              <a:lnTo>
                <a:pt x="0" y="809"/>
              </a:lnTo>
            </a:path>
          </a:pathLst>
        </a:custGeom>
      </dsp:spPr>
      <dsp:style>
        <a:lnRef idx="2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Xfrm>
        <a:off x="1204536" y="2752601"/>
        <a:ext cx="1077147" cy="513603"/>
      </dsp:txXfrm>
    </dsp:sp>
    <dsp:sp modelId="{AEAED744-6885-476C-87E0-8956DC55EBBC}">
      <dsp:nvSpPr>
        <dsp:cNvPr id="11" name="Freeform 10"/>
        <dsp:cNvSpPr/>
      </dsp:nvSpPr>
      <dsp:spPr bwMode="white">
        <a:xfrm>
          <a:off x="2281683" y="2752601"/>
          <a:ext cx="1077147" cy="513603"/>
        </a:xfrm>
        <a:custGeom>
          <a:avLst/>
          <a:gdLst/>
          <a:ahLst/>
          <a:cxnLst/>
          <a:pathLst>
            <a:path w="1696" h="809">
              <a:moveTo>
                <a:pt x="0" y="0"/>
              </a:moveTo>
              <a:lnTo>
                <a:pt x="0" y="655"/>
              </a:lnTo>
              <a:lnTo>
                <a:pt x="1696" y="655"/>
              </a:lnTo>
              <a:lnTo>
                <a:pt x="1696" y="809"/>
              </a:lnTo>
            </a:path>
          </a:pathLst>
        </a:custGeom>
      </dsp:spPr>
      <dsp:style>
        <a:lnRef idx="2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Xfrm>
        <a:off x="2281683" y="2752601"/>
        <a:ext cx="1077147" cy="513603"/>
      </dsp:txXfrm>
    </dsp:sp>
    <dsp:sp modelId="{0A894631-8FEC-439F-B010-4A250C3F5317}">
      <dsp:nvSpPr>
        <dsp:cNvPr id="14" name="Freeform 13"/>
        <dsp:cNvSpPr/>
      </dsp:nvSpPr>
      <dsp:spPr bwMode="white">
        <a:xfrm>
          <a:off x="4487825" y="1119743"/>
          <a:ext cx="2102447" cy="513114"/>
        </a:xfrm>
        <a:custGeom>
          <a:avLst/>
          <a:gdLst/>
          <a:ahLst/>
          <a:cxnLst/>
          <a:pathLst>
            <a:path w="3311" h="808">
              <a:moveTo>
                <a:pt x="0" y="0"/>
              </a:moveTo>
              <a:lnTo>
                <a:pt x="0" y="654"/>
              </a:lnTo>
              <a:lnTo>
                <a:pt x="3311" y="654"/>
              </a:lnTo>
              <a:lnTo>
                <a:pt x="3311" y="808"/>
              </a:lnTo>
            </a:path>
          </a:pathLst>
        </a:custGeom>
      </dsp:spPr>
      <dsp:style>
        <a:lnRef idx="2">
          <a:schemeClr val="accent6"/>
        </a:lnRef>
        <a:fillRef idx="0">
          <a:schemeClr val="accent6">
            <a:tint val="90000"/>
          </a:schemeClr>
        </a:fillRef>
        <a:effectRef idx="0">
          <a:scrgbClr r="0" g="0" b="0"/>
        </a:effectRef>
        <a:fontRef idx="minor"/>
      </dsp:style>
      <dsp:txXfrm>
        <a:off x="4487825" y="1119743"/>
        <a:ext cx="2102447" cy="513114"/>
      </dsp:txXfrm>
    </dsp:sp>
    <dsp:sp modelId="{977BD1A3-FA64-4FBE-AD73-F94E25DA6D05}">
      <dsp:nvSpPr>
        <dsp:cNvPr id="17" name="Freeform 16"/>
        <dsp:cNvSpPr/>
      </dsp:nvSpPr>
      <dsp:spPr bwMode="white">
        <a:xfrm>
          <a:off x="5513125" y="2752111"/>
          <a:ext cx="1077147" cy="513114"/>
        </a:xfrm>
        <a:custGeom>
          <a:avLst/>
          <a:gdLst/>
          <a:ahLst/>
          <a:cxnLst/>
          <a:pathLst>
            <a:path w="1696" h="808">
              <a:moveTo>
                <a:pt x="1696" y="0"/>
              </a:moveTo>
              <a:lnTo>
                <a:pt x="1696" y="654"/>
              </a:lnTo>
              <a:lnTo>
                <a:pt x="0" y="654"/>
              </a:lnTo>
              <a:lnTo>
                <a:pt x="0" y="808"/>
              </a:lnTo>
            </a:path>
          </a:pathLst>
        </a:custGeom>
      </dsp:spPr>
      <dsp:style>
        <a:lnRef idx="2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Xfrm>
        <a:off x="5513125" y="2752111"/>
        <a:ext cx="1077147" cy="513114"/>
      </dsp:txXfrm>
    </dsp:sp>
    <dsp:sp modelId="{C80FAE40-6C19-4ADD-B8C5-5A62A3676B8C}">
      <dsp:nvSpPr>
        <dsp:cNvPr id="20" name="Freeform 19"/>
        <dsp:cNvSpPr/>
      </dsp:nvSpPr>
      <dsp:spPr bwMode="white">
        <a:xfrm>
          <a:off x="6590272" y="2752111"/>
          <a:ext cx="1077147" cy="513114"/>
        </a:xfrm>
        <a:custGeom>
          <a:avLst/>
          <a:gdLst/>
          <a:ahLst/>
          <a:cxnLst/>
          <a:pathLst>
            <a:path w="1696" h="808">
              <a:moveTo>
                <a:pt x="0" y="0"/>
              </a:moveTo>
              <a:lnTo>
                <a:pt x="0" y="654"/>
              </a:lnTo>
              <a:lnTo>
                <a:pt x="1696" y="654"/>
              </a:lnTo>
              <a:lnTo>
                <a:pt x="1696" y="808"/>
              </a:lnTo>
            </a:path>
          </a:pathLst>
        </a:custGeom>
      </dsp:spPr>
      <dsp:style>
        <a:lnRef idx="2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Xfrm>
        <a:off x="6590272" y="2752111"/>
        <a:ext cx="1077147" cy="513114"/>
      </dsp:txXfrm>
    </dsp:sp>
    <dsp:sp modelId="{7DAD0E86-FBE3-4E42-8801-2D3B7E3EC0A0}">
      <dsp:nvSpPr>
        <dsp:cNvPr id="3" name="Rounded Rectangle 2"/>
        <dsp:cNvSpPr/>
      </dsp:nvSpPr>
      <dsp:spPr bwMode="white">
        <a:xfrm>
          <a:off x="3606522" y="490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Xfrm>
        <a:off x="3606522" y="490"/>
        <a:ext cx="1762604" cy="1119254"/>
      </dsp:txXfrm>
    </dsp:sp>
    <dsp:sp modelId="{673472CC-6160-4668-B256-E0C0F9E65007}">
      <dsp:nvSpPr>
        <dsp:cNvPr id="4" name="Rounded Rectangle 3"/>
        <dsp:cNvSpPr/>
      </dsp:nvSpPr>
      <dsp:spPr bwMode="white">
        <a:xfrm>
          <a:off x="3802367" y="186542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4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rgbClr val="FF0000"/>
              </a:solidFill>
            </a:rPr>
            <a:t>Liabilities</a:t>
          </a:r>
          <a:endParaRPr lang="en-US" b="1" dirty="0">
            <a:solidFill>
              <a:srgbClr val="FF0000"/>
            </a:solidFill>
          </a:endParaRPr>
        </a:p>
      </dsp:txBody>
      <dsp:txXfrm>
        <a:off x="3802367" y="186542"/>
        <a:ext cx="1762604" cy="1119254"/>
      </dsp:txXfrm>
    </dsp:sp>
    <dsp:sp modelId="{305326B9-DCC0-419B-B6A9-A2D4995CF2A4}">
      <dsp:nvSpPr>
        <dsp:cNvPr id="6" name="Rounded Rectangle 5"/>
        <dsp:cNvSpPr/>
      </dsp:nvSpPr>
      <dsp:spPr bwMode="white">
        <a:xfrm>
          <a:off x="1400381" y="1633347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6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1400381" y="1633347"/>
        <a:ext cx="1762604" cy="1119254"/>
      </dsp:txXfrm>
    </dsp:sp>
    <dsp:sp modelId="{604904BB-D21D-4382-BF1A-C041908DBB25}">
      <dsp:nvSpPr>
        <dsp:cNvPr id="7" name="Rounded Rectangle 6"/>
        <dsp:cNvSpPr/>
      </dsp:nvSpPr>
      <dsp:spPr bwMode="white">
        <a:xfrm>
          <a:off x="1596226" y="1819399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6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rgbClr val="FF0066"/>
              </a:solidFill>
            </a:rPr>
            <a:t>Current </a:t>
          </a:r>
          <a:endParaRPr lang="en-US" b="1" dirty="0">
            <a:solidFill>
              <a:srgbClr val="FF0066"/>
            </a:solidFill>
          </a:endParaRPr>
        </a:p>
      </dsp:txBody>
      <dsp:txXfrm>
        <a:off x="1596226" y="1819399"/>
        <a:ext cx="1762604" cy="1119254"/>
      </dsp:txXfrm>
    </dsp:sp>
    <dsp:sp modelId="{4902AC64-C567-4DDB-B72D-F3D46433AD7E}">
      <dsp:nvSpPr>
        <dsp:cNvPr id="9" name="Rounded Rectangle 8"/>
        <dsp:cNvSpPr/>
      </dsp:nvSpPr>
      <dsp:spPr bwMode="white">
        <a:xfrm>
          <a:off x="323234" y="3266204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323234" y="3266204"/>
        <a:ext cx="1762604" cy="1119254"/>
      </dsp:txXfrm>
    </dsp:sp>
    <dsp:sp modelId="{4E8394FF-516B-4042-AD93-9C66F770E845}">
      <dsp:nvSpPr>
        <dsp:cNvPr id="10" name="Rounded Rectangle 9"/>
        <dsp:cNvSpPr/>
      </dsp:nvSpPr>
      <dsp:spPr bwMode="white">
        <a:xfrm>
          <a:off x="519079" y="3452257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1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chemeClr val="dk1"/>
              </a:solidFill>
            </a:rPr>
            <a:t>Bank overdraft</a:t>
          </a:r>
          <a:endParaRPr lang="en-US" dirty="0">
            <a:solidFill>
              <a:schemeClr val="dk1"/>
            </a:solidFill>
          </a:endParaRPr>
        </a:p>
      </dsp:txBody>
      <dsp:txXfrm>
        <a:off x="519079" y="3452257"/>
        <a:ext cx="1762604" cy="1119254"/>
      </dsp:txXfrm>
    </dsp:sp>
    <dsp:sp modelId="{1FFB06F1-0FF3-4A7D-B602-AE725598D962}">
      <dsp:nvSpPr>
        <dsp:cNvPr id="12" name="Rounded Rectangle 11"/>
        <dsp:cNvSpPr/>
      </dsp:nvSpPr>
      <dsp:spPr bwMode="white">
        <a:xfrm>
          <a:off x="2477528" y="3266204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2477528" y="3266204"/>
        <a:ext cx="1762604" cy="1119254"/>
      </dsp:txXfrm>
    </dsp:sp>
    <dsp:sp modelId="{B3ED2BCE-70D1-4F23-9106-C2CBEC197D25}">
      <dsp:nvSpPr>
        <dsp:cNvPr id="13" name="Rounded Rectangle 12"/>
        <dsp:cNvSpPr/>
      </dsp:nvSpPr>
      <dsp:spPr bwMode="white">
        <a:xfrm>
          <a:off x="2673373" y="3452257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1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chemeClr val="dk1"/>
              </a:solidFill>
            </a:rPr>
            <a:t>Accounts payable</a:t>
          </a:r>
          <a:endParaRPr lang="en-US" dirty="0">
            <a:solidFill>
              <a:schemeClr val="dk1"/>
            </a:solidFill>
          </a:endParaRPr>
        </a:p>
      </dsp:txBody>
      <dsp:txXfrm>
        <a:off x="2673373" y="3452257"/>
        <a:ext cx="1762604" cy="1119254"/>
      </dsp:txXfrm>
    </dsp:sp>
    <dsp:sp modelId="{D4EDCFB1-8E99-464E-B135-9025884BC5F1}">
      <dsp:nvSpPr>
        <dsp:cNvPr id="15" name="Rounded Rectangle 14"/>
        <dsp:cNvSpPr/>
      </dsp:nvSpPr>
      <dsp:spPr bwMode="white">
        <a:xfrm>
          <a:off x="5605276" y="1632857"/>
          <a:ext cx="1969992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6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5605276" y="1632857"/>
        <a:ext cx="1969992" cy="1119254"/>
      </dsp:txXfrm>
    </dsp:sp>
    <dsp:sp modelId="{32421296-7FE0-49DB-B79F-15D0477E45AD}">
      <dsp:nvSpPr>
        <dsp:cNvPr id="16" name="Rounded Rectangle 15"/>
        <dsp:cNvSpPr/>
      </dsp:nvSpPr>
      <dsp:spPr bwMode="white">
        <a:xfrm>
          <a:off x="5801121" y="1818910"/>
          <a:ext cx="1969992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6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rgbClr val="FF0066"/>
              </a:solidFill>
            </a:rPr>
            <a:t>Non-current</a:t>
          </a:r>
          <a:endParaRPr lang="en-US" b="1" dirty="0">
            <a:solidFill>
              <a:srgbClr val="FF0066"/>
            </a:solidFill>
          </a:endParaRPr>
        </a:p>
      </dsp:txBody>
      <dsp:txXfrm>
        <a:off x="5801121" y="1818910"/>
        <a:ext cx="1969992" cy="1119254"/>
      </dsp:txXfrm>
    </dsp:sp>
    <dsp:sp modelId="{403AC5A4-4114-4F01-A04F-F1B7D1575708}">
      <dsp:nvSpPr>
        <dsp:cNvPr id="18" name="Rounded Rectangle 17"/>
        <dsp:cNvSpPr/>
      </dsp:nvSpPr>
      <dsp:spPr bwMode="white">
        <a:xfrm>
          <a:off x="4631822" y="3265225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4631822" y="3265225"/>
        <a:ext cx="1762604" cy="1119254"/>
      </dsp:txXfrm>
    </dsp:sp>
    <dsp:sp modelId="{8FA57BA6-3CD8-46FF-ADEC-45E6BAEBE154}">
      <dsp:nvSpPr>
        <dsp:cNvPr id="19" name="Rounded Rectangle 18"/>
        <dsp:cNvSpPr/>
      </dsp:nvSpPr>
      <dsp:spPr bwMode="white">
        <a:xfrm>
          <a:off x="4827667" y="3451277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1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chemeClr val="dk1"/>
              </a:solidFill>
            </a:rPr>
            <a:t>Mortgage </a:t>
          </a:r>
          <a:endParaRPr lang="en-US" dirty="0">
            <a:solidFill>
              <a:schemeClr val="dk1"/>
            </a:solidFill>
          </a:endParaRPr>
        </a:p>
      </dsp:txBody>
      <dsp:txXfrm>
        <a:off x="4827667" y="3451277"/>
        <a:ext cx="1762604" cy="1119254"/>
      </dsp:txXfrm>
    </dsp:sp>
    <dsp:sp modelId="{8048F0FE-4796-44AC-AE88-82B1602EDA9D}">
      <dsp:nvSpPr>
        <dsp:cNvPr id="21" name="Rounded Rectangle 20"/>
        <dsp:cNvSpPr/>
      </dsp:nvSpPr>
      <dsp:spPr bwMode="white">
        <a:xfrm>
          <a:off x="6786117" y="3265225"/>
          <a:ext cx="1762604" cy="1119254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Xfrm>
        <a:off x="6786117" y="3265225"/>
        <a:ext cx="1762604" cy="1119254"/>
      </dsp:txXfrm>
    </dsp:sp>
    <dsp:sp modelId="{3F852FC6-6EEB-48A6-A593-DA97D351C7EB}">
      <dsp:nvSpPr>
        <dsp:cNvPr id="22" name="Rounded Rectangle 21"/>
        <dsp:cNvSpPr/>
      </dsp:nvSpPr>
      <dsp:spPr bwMode="white">
        <a:xfrm>
          <a:off x="6981962" y="3451277"/>
          <a:ext cx="1762604" cy="1119254"/>
        </a:xfrm>
        <a:prstGeom prst="roundRect">
          <a:avLst>
            <a:gd name="adj" fmla="val 10000"/>
          </a:avLst>
        </a:prstGeom>
      </dsp:spPr>
      <dsp:style>
        <a:lnRef idx="1">
          <a:schemeClr val="accent1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>
              <a:solidFill>
                <a:schemeClr val="dk1"/>
              </a:solidFill>
            </a:rPr>
            <a:t>Hire purchase</a:t>
          </a:r>
          <a:endParaRPr lang="en-US" dirty="0">
            <a:solidFill>
              <a:schemeClr val="dk1"/>
            </a:solidFill>
          </a:endParaRPr>
        </a:p>
      </dsp:txBody>
      <dsp:txXfrm>
        <a:off x="6981962" y="3451277"/>
        <a:ext cx="1762604" cy="111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 anchor="b"/>
          <a:lstStyle>
            <a:lvl1pPr algn="r">
              <a:defRPr sz="1200"/>
            </a:lvl1pPr>
          </a:lstStyle>
          <a:p>
            <a:fld id="{931E1D14-FD5B-4B6F-B320-F1F5A88E7691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88" tIns="45944" rIns="91888" bIns="459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888" tIns="45944" rIns="91888" bIns="45944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3"/>
          </a:xfrm>
          <a:prstGeom prst="rect">
            <a:avLst/>
          </a:prstGeom>
        </p:spPr>
        <p:txBody>
          <a:bodyPr vert="horz" lIns="91888" tIns="45944" rIns="91888" bIns="45944" rtlCol="0" anchor="b"/>
          <a:lstStyle>
            <a:lvl1pPr algn="r">
              <a:defRPr sz="1200"/>
            </a:lvl1pPr>
          </a:lstStyle>
          <a:p>
            <a:fld id="{0F8882DC-6386-44F5-8527-3D08D1BBDF5D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882DC-6386-44F5-8527-3D08D1BBDF5D}" type="slidenum">
              <a:rPr lang="en-US" smtClean="0"/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Identification (e.g.</a:t>
            </a:r>
            <a:r>
              <a:rPr lang="en-US" baseline="0" dirty="0" smtClean="0"/>
              <a:t> Transactions) </a:t>
            </a:r>
            <a:r>
              <a:rPr lang="en-US" baseline="0" dirty="0" smtClean="0">
                <a:sym typeface="Wingdings" panose="05000000000000000000" pitchFamily="2" charset="2"/>
              </a:rPr>
              <a:t> Measurement (Quantification in monetary terms)  Recording (Classification and summarization)  Communication (Analysis and interpretation of accounting reports)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8882DC-6386-44F5-8527-3D08D1BBDF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6760" indent="-28702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8715" indent="-22987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7820" indent="-22987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67560" indent="-22987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26665" indent="-2298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86405" indent="-2298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45510" indent="-2298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05250" indent="-2298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B770880-0C62-4B21-9E8D-0D244E2E6470}" type="slidenum">
              <a:rPr lang="en-US" sz="1200">
                <a:cs typeface="Arial" panose="020B0604020202020204" pitchFamily="34" charset="0"/>
              </a:rPr>
            </a:fld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882DC-6386-44F5-8527-3D08D1BBDF5D}" type="slidenum">
              <a:rPr lang="en-US" smtClean="0"/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Anticipate no profit, but provide for all possible losses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8882DC-6386-44F5-8527-3D08D1BBDF5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  <p:pic>
        <p:nvPicPr>
          <p:cNvPr id="7" name="Picture 5" descr="C:\Users\ettacwy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A337-83C6-4821-866A-1167B30AF62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25B8-9D49-4437-8FD8-8586E63709A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2A337-83C6-4821-866A-1167B30AF623}" type="slidenum">
              <a:rPr lang="en-US" smtClean="0"/>
            </a:fld>
            <a:endParaRPr lang="en-US" dirty="0"/>
          </a:p>
        </p:txBody>
      </p:sp>
      <p:pic>
        <p:nvPicPr>
          <p:cNvPr id="7" name="Picture 5" descr="C:\Users\ettacwy\Desktop\Picture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GIF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png"/><Relationship Id="rId2" Type="http://schemas.openxmlformats.org/officeDocument/2006/relationships/image" Target="../media/image3.GIF"/><Relationship Id="rId1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jpeg"/><Relationship Id="rId2" Type="http://schemas.openxmlformats.org/officeDocument/2006/relationships/image" Target="../media/image3.GIF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3.GIF"/><Relationship Id="rId1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3.GIF"/><Relationship Id="rId1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3.GIF"/><Relationship Id="rId1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1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1" Type="http://schemas.openxmlformats.org/officeDocument/2006/relationships/image" Target="../media/image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59591"/>
            <a:ext cx="4953000" cy="247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4800" y="76200"/>
            <a:ext cx="87344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500" b="1" dirty="0">
                <a:solidFill>
                  <a:srgbClr val="0070C0"/>
                </a:solidFill>
                <a:latin typeface="Myriad Pro" pitchFamily="34" charset="0"/>
              </a:rPr>
              <a:t>Lesson 1</a:t>
            </a:r>
            <a:endParaRPr lang="en-US" altLang="en-US" sz="6500" b="1" dirty="0">
              <a:solidFill>
                <a:srgbClr val="0070C0"/>
              </a:solidFill>
              <a:latin typeface="Myriad Pro" pitchFamily="34" charset="0"/>
            </a:endParaRPr>
          </a:p>
          <a:p>
            <a:pPr eaLnBrk="1" hangingPunct="1"/>
            <a:r>
              <a:rPr lang="en-US" altLang="en-US" sz="6500" b="1" dirty="0">
                <a:solidFill>
                  <a:srgbClr val="0070C0"/>
                </a:solidFill>
                <a:latin typeface="Myriad Pro" pitchFamily="34" charset="0"/>
              </a:rPr>
              <a:t>Introduction </a:t>
            </a:r>
            <a:r>
              <a:rPr lang="en-US" altLang="en-US" sz="6500" b="1" dirty="0" smtClean="0">
                <a:solidFill>
                  <a:srgbClr val="0070C0"/>
                </a:solidFill>
                <a:latin typeface="Myriad Pro" pitchFamily="34" charset="0"/>
              </a:rPr>
              <a:t>to Financial </a:t>
            </a:r>
            <a:r>
              <a:rPr lang="en-US" altLang="en-US" sz="6500" b="1" dirty="0">
                <a:solidFill>
                  <a:srgbClr val="0070C0"/>
                </a:solidFill>
                <a:latin typeface="Myriad Pro" pitchFamily="34" charset="0"/>
              </a:rPr>
              <a:t>Accounting</a:t>
            </a:r>
            <a:endParaRPr lang="en-US" altLang="en-US" sz="6500" b="1" dirty="0">
              <a:solidFill>
                <a:srgbClr val="0070C0"/>
              </a:solidFill>
              <a:latin typeface="Myriad Pro" pitchFamily="34" charset="0"/>
            </a:endParaRPr>
          </a:p>
          <a:p>
            <a:pPr eaLnBrk="1" hangingPunct="1"/>
            <a:r>
              <a:rPr lang="en-US" altLang="en-US" sz="6500" b="1" dirty="0">
                <a:solidFill>
                  <a:srgbClr val="0070C0"/>
                </a:solidFill>
                <a:latin typeface="Myriad Pro" pitchFamily="34" charset="0"/>
              </a:rPr>
              <a:t>(Part 1)</a:t>
            </a:r>
            <a:endParaRPr lang="en-US" altLang="en-US" sz="6500" b="1" dirty="0">
              <a:solidFill>
                <a:srgbClr val="0070C0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Marketing Department</a:t>
            </a:r>
            <a:endParaRPr lang="en-US" sz="28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Financial information is used as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a guideline to determine the policies and the price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of the products to be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marketed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just" eaLnBrk="1" hangingPunct="1"/>
            <a:endParaRPr lang="en-US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50292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Employees</a:t>
            </a:r>
            <a:endParaRPr lang="en-US" sz="28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To assess the ability of the enterprise to provide </a:t>
            </a:r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remuneration, retirement benefits and employment opportunities</a:t>
            </a:r>
            <a:endParaRPr lang="en-US" sz="3000" dirty="0" smtClean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4229100" cy="244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Business Owners (Shareholders) </a:t>
            </a:r>
            <a:endParaRPr lang="en-US" sz="28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Business owners need to know the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expected rate of return</a:t>
            </a:r>
            <a:r>
              <a:rPr lang="en-U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obtained from investments, financial position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 growth rate of the business during a particular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period</a:t>
            </a:r>
            <a:endParaRPr lang="en-US" sz="2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Owners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use this financial information to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make decisions on whether to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maintain, increase or stop the </a:t>
            </a:r>
            <a:r>
              <a:rPr 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investments</a:t>
            </a:r>
            <a:endParaRPr lang="en-US" sz="24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50" b="90000" l="25444" r="70778">
                        <a14:foregroundMark x1="28444" y1="21042" x2="29667" y2="16250"/>
                        <a14:foregroundMark x1="37111" y1="9583" x2="39111" y2="11458"/>
                        <a14:foregroundMark x1="52667" y1="15000" x2="52222" y2="21667"/>
                        <a14:foregroundMark x1="60111" y1="20625" x2="61000" y2="21667"/>
                        <a14:foregroundMark x1="57333" y1="7292" x2="59000" y2="8750"/>
                        <a14:foregroundMark x1="68444" y1="40417" x2="69111" y2="43333"/>
                        <a14:foregroundMark x1="30556" y1="61042" x2="30000" y2="61042"/>
                        <a14:foregroundMark x1="32444" y1="78750" x2="35444" y2="81042"/>
                        <a14:foregroundMark x1="55778" y1="76042" x2="57111" y2="80000"/>
                        <a14:foregroundMark x1="68444" y1="74375" x2="65889" y2="79167"/>
                        <a14:foregroundMark x1="49667" y1="45417" x2="47444" y2="56667"/>
                        <a14:foregroundMark x1="48000" y1="36667" x2="53222" y2="38125"/>
                        <a14:foregroundMark x1="44778" y1="57917" x2="48778" y2="62917"/>
                        <a14:foregroundMark x1="44222" y1="67917" x2="48111" y2="69375"/>
                        <a14:foregroundMark x1="45444" y1="66667" x2="49333" y2="66667"/>
                        <a14:foregroundMark x1="40556" y1="21250" x2="42889" y2="23542"/>
                        <a14:foregroundMark x1="35111" y1="24167" x2="36444" y2="30625"/>
                        <a14:foregroundMark x1="36444" y1="23333" x2="36667" y2="31250"/>
                        <a14:foregroundMark x1="33222" y1="26667" x2="39333" y2="28333"/>
                        <a14:foregroundMark x1="35556" y1="22292" x2="37111" y2="27292"/>
                        <a14:foregroundMark x1="36111" y1="22292" x2="38667" y2="27708"/>
                        <a14:foregroundMark x1="61556" y1="30208" x2="69000" y2="36667"/>
                        <a14:foregroundMark x1="63222" y1="26458" x2="68444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4334" r="29067" b="11999"/>
          <a:stretch>
            <a:fillRect/>
          </a:stretch>
        </p:blipFill>
        <p:spPr bwMode="auto">
          <a:xfrm>
            <a:off x="4800600" y="4191000"/>
            <a:ext cx="3014749" cy="181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Banks</a:t>
            </a:r>
            <a:endParaRPr lang="en-US" sz="2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Banks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need to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know the ability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of a company or business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to repay loans or 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debts</a:t>
            </a:r>
            <a:endParaRPr lang="en-U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Image result for ban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3276600" cy="245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Suppliers (Creditors)</a:t>
            </a:r>
            <a:endParaRPr lang="en-US" sz="2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They need to be convinced that the company is able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to pay its debt upon 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maturity</a:t>
            </a:r>
            <a:endParaRPr lang="en-US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14" y="2971800"/>
            <a:ext cx="4038600" cy="231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Trade or Labor Union </a:t>
            </a:r>
            <a:endParaRPr lang="en-US" sz="2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Their concern is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to seek a fair wage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for their members. Knowing what a company is making will give the employees an insight of what to motivate for as fair 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wage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Image result for trade un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7" y="3505200"/>
            <a:ext cx="619453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Potential Investors</a:t>
            </a:r>
            <a:endParaRPr lang="en-US" sz="2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Need financial information about the business’s liquidity position and finance, the business’s prospects and ability to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generate profit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and the ability of the management to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handle the 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business</a:t>
            </a:r>
            <a:endParaRPr lang="en-US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4"/>
          <a:stretch>
            <a:fillRect/>
          </a:stretch>
        </p:blipFill>
        <p:spPr bwMode="auto">
          <a:xfrm>
            <a:off x="2952750" y="3501253"/>
            <a:ext cx="3981450" cy="2366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Government or Tax Authority </a:t>
            </a:r>
            <a:endParaRPr lang="en-US" sz="2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Inland Revenue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Board refers to accounting statements and financial reports in order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to determine the amount of tax to be paid</a:t>
            </a:r>
            <a:endParaRPr lang="en-U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Image result for inland revenue boar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22171"/>
            <a:ext cx="2971800" cy="22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uzaini\Desktop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666998" cy="15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381000" y="2286000"/>
            <a:ext cx="8458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914400" lvl="1" indent="-457200" algn="just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>
                <a:latin typeface="Comic Sans MS" panose="030F0702030302020204" pitchFamily="66" charset="0"/>
              </a:rPr>
              <a:t>Customers 			</a:t>
            </a:r>
            <a:r>
              <a:rPr lang="en-US" sz="2400" dirty="0" smtClean="0">
                <a:latin typeface="Comic Sans MS" panose="030F0702030302020204" pitchFamily="66" charset="0"/>
              </a:rPr>
              <a:t>	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Labor </a:t>
            </a:r>
            <a:r>
              <a:rPr lang="en-US" sz="2400" dirty="0">
                <a:latin typeface="Comic Sans MS" panose="030F0702030302020204" pitchFamily="66" charset="0"/>
              </a:rPr>
              <a:t>unions 			</a:t>
            </a:r>
            <a:r>
              <a:rPr lang="en-US" sz="2400" dirty="0" smtClean="0">
                <a:latin typeface="Comic Sans MS" panose="030F0702030302020204" pitchFamily="66" charset="0"/>
              </a:rPr>
              <a:t>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Warehouse manager </a:t>
            </a:r>
            <a:r>
              <a:rPr lang="en-US" sz="2400" dirty="0">
                <a:latin typeface="Comic Sans MS" panose="030F0702030302020204" pitchFamily="66" charset="0"/>
              </a:rPr>
              <a:t>		</a:t>
            </a:r>
            <a:r>
              <a:rPr lang="en-US" sz="2400" dirty="0" smtClean="0">
                <a:latin typeface="Comic Sans MS" panose="030F0702030302020204" pitchFamily="66" charset="0"/>
              </a:rPr>
              <a:t>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>
                <a:latin typeface="Comic Sans MS" panose="030F0702030302020204" pitchFamily="66" charset="0"/>
              </a:rPr>
              <a:t>Production supervisor 		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Potential investors</a:t>
            </a:r>
            <a:r>
              <a:rPr lang="en-US" sz="2400" dirty="0">
                <a:latin typeface="Comic Sans MS" panose="030F0702030302020204" pitchFamily="66" charset="0"/>
              </a:rPr>
              <a:t>			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>
                <a:latin typeface="Comic Sans MS" panose="030F0702030302020204" pitchFamily="66" charset="0"/>
              </a:rPr>
              <a:t>Suppliers		 	</a:t>
            </a:r>
            <a:r>
              <a:rPr lang="en-US" sz="2400" dirty="0" smtClean="0">
                <a:latin typeface="Comic Sans MS" panose="030F0702030302020204" pitchFamily="66" charset="0"/>
              </a:rPr>
              <a:t>	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Financial institutions </a:t>
            </a:r>
            <a:r>
              <a:rPr lang="en-US" sz="2400" dirty="0">
                <a:latin typeface="Comic Sans MS" panose="030F0702030302020204" pitchFamily="66" charset="0"/>
              </a:rPr>
              <a:t>		</a:t>
            </a:r>
            <a:r>
              <a:rPr lang="en-US" sz="2400" dirty="0" smtClean="0">
                <a:latin typeface="Comic Sans MS" panose="030F0702030302020204" pitchFamily="66" charset="0"/>
              </a:rPr>
              <a:t>_________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>
                <a:latin typeface="Comic Sans MS" panose="030F0702030302020204" pitchFamily="66" charset="0"/>
              </a:rPr>
              <a:t>Shareholders 			</a:t>
            </a:r>
            <a:r>
              <a:rPr lang="en-US" sz="2400" dirty="0" smtClean="0">
                <a:latin typeface="Comic Sans MS" panose="030F0702030302020204" pitchFamily="66" charset="0"/>
              </a:rPr>
              <a:t>_________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marL="914400" lvl="1" indent="-457200" algn="just" eaLnBrk="0" hangingPunct="0">
              <a:buFont typeface="Times New Roman" panose="02020603050405020304" pitchFamily="18" charset="0"/>
              <a:buAutoNum type="alphaLcPeriod"/>
              <a:tabLst>
                <a:tab pos="5715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Auditors				_________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381000" y="129540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US" sz="2400" dirty="0">
                <a:latin typeface="Comic Sans MS" panose="030F0702030302020204" pitchFamily="66" charset="0"/>
              </a:rPr>
              <a:t>Identify the users as being either external users (E) or internal users (I)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5"/>
          <p:cNvSpPr>
            <a:spLocks noGrp="1"/>
          </p:cNvSpPr>
          <p:nvPr>
            <p:ph sz="half" idx="2"/>
          </p:nvPr>
        </p:nvSpPr>
        <p:spPr bwMode="auto">
          <a:xfrm>
            <a:off x="646906" y="2140910"/>
            <a:ext cx="8497094" cy="41836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r>
              <a:rPr lang="en-AU" dirty="0" smtClean="0">
                <a:latin typeface="Comic Sans MS" panose="030F0702030302020204" pitchFamily="66" charset="0"/>
              </a:rPr>
              <a:t>How much profit?		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>
                <a:latin typeface="Comic Sans MS" panose="030F0702030302020204" pitchFamily="66" charset="0"/>
              </a:rPr>
              <a:t>Should I invest</a:t>
            </a:r>
            <a:r>
              <a:rPr lang="en-AU" dirty="0" smtClean="0">
                <a:latin typeface="Comic Sans MS" panose="030F0702030302020204" pitchFamily="66" charset="0"/>
              </a:rPr>
              <a:t>?			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 smtClean="0">
                <a:latin typeface="Comic Sans MS" panose="030F0702030302020204" pitchFamily="66" charset="0"/>
              </a:rPr>
              <a:t>What should be produced?	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>
                <a:latin typeface="Comic Sans MS" panose="030F0702030302020204" pitchFamily="66" charset="0"/>
              </a:rPr>
              <a:t>Do business have enough cash</a:t>
            </a:r>
            <a:r>
              <a:rPr lang="en-AU" dirty="0" smtClean="0">
                <a:latin typeface="Comic Sans MS" panose="030F0702030302020204" pitchFamily="66" charset="0"/>
              </a:rPr>
              <a:t>?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 smtClean="0">
                <a:latin typeface="Comic Sans MS" panose="030F0702030302020204" pitchFamily="66" charset="0"/>
              </a:rPr>
              <a:t>What resources are available?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>
                <a:latin typeface="Comic Sans MS" panose="030F0702030302020204" pitchFamily="66" charset="0"/>
              </a:rPr>
              <a:t>Are they acting ethically</a:t>
            </a:r>
            <a:r>
              <a:rPr lang="en-AU" dirty="0" smtClean="0">
                <a:latin typeface="Comic Sans MS" panose="030F0702030302020204" pitchFamily="66" charset="0"/>
              </a:rPr>
              <a:t>?	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 smtClean="0">
                <a:latin typeface="Comic Sans MS" panose="030F0702030302020204" pitchFamily="66" charset="0"/>
              </a:rPr>
              <a:t>How much does it cost?		__________</a:t>
            </a:r>
            <a:endParaRPr lang="en-AU" dirty="0" smtClean="0">
              <a:latin typeface="Comic Sans MS" panose="030F0702030302020204" pitchFamily="66" charset="0"/>
            </a:endParaRPr>
          </a:p>
          <a:p>
            <a:r>
              <a:rPr lang="en-AU" dirty="0">
                <a:latin typeface="Comic Sans MS" panose="030F0702030302020204" pitchFamily="66" charset="0"/>
              </a:rPr>
              <a:t>Is the business </a:t>
            </a:r>
            <a:r>
              <a:rPr lang="en-AU" dirty="0" smtClean="0">
                <a:latin typeface="Comic Sans MS" panose="030F0702030302020204" pitchFamily="66" charset="0"/>
              </a:rPr>
              <a:t>socially and              __________        environmentally </a:t>
            </a:r>
            <a:r>
              <a:rPr lang="en-AU" dirty="0">
                <a:latin typeface="Comic Sans MS" panose="030F0702030302020204" pitchFamily="66" charset="0"/>
              </a:rPr>
              <a:t>friendly</a:t>
            </a:r>
            <a:r>
              <a:rPr lang="en-AU" dirty="0" smtClean="0">
                <a:latin typeface="Comic Sans MS" panose="030F0702030302020204" pitchFamily="66" charset="0"/>
              </a:rPr>
              <a:t>?</a:t>
            </a:r>
            <a:endParaRPr lang="en-AU" dirty="0">
              <a:latin typeface="Comic Sans MS" panose="030F0702030302020204" pitchFamily="66" charset="0"/>
            </a:endParaRPr>
          </a:p>
          <a:p>
            <a:endParaRPr lang="en-AU" dirty="0" smtClean="0">
              <a:latin typeface="Comic Sans MS" panose="030F0702030302020204" pitchFamily="66" charset="0"/>
            </a:endParaRPr>
          </a:p>
        </p:txBody>
      </p:sp>
      <p:pic>
        <p:nvPicPr>
          <p:cNvPr id="11" name="Picture 3" descr="C:\Users\muzaini\Desktop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666998" cy="15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81000" y="129540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US" sz="2400" dirty="0" smtClean="0">
                <a:latin typeface="Comic Sans MS" panose="030F0702030302020204" pitchFamily="66" charset="0"/>
              </a:rPr>
              <a:t>Match the questions to either </a:t>
            </a:r>
            <a:r>
              <a:rPr lang="en-US" sz="2400" dirty="0">
                <a:latin typeface="Comic Sans MS" panose="030F0702030302020204" pitchFamily="66" charset="0"/>
              </a:rPr>
              <a:t>external users (E) or internal users (I)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76238" y="1143000"/>
            <a:ext cx="8686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1"/>
              </a:buBlip>
              <a:defRPr/>
            </a:pPr>
            <a:r>
              <a:rPr lang="en-US" altLang="en-US" sz="40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Definition of Accounting </a:t>
            </a: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r>
              <a:rPr lang="en-US" altLang="en-US" sz="40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The Accounting Process </a:t>
            </a: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r>
              <a:rPr lang="en-US" altLang="en-US" sz="40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Role of Accounting Today </a:t>
            </a: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r>
              <a:rPr lang="en-US" altLang="en-US" sz="40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Users of Accounting Information</a:t>
            </a: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r>
              <a:rPr lang="en-US" altLang="en-US" sz="40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Management &amp; Financial Accounting </a:t>
            </a: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1"/>
              </a:buBlip>
              <a:defRPr/>
            </a:pP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05012"/>
            <a:ext cx="854473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 OBJECTIVES</a:t>
            </a:r>
            <a:endParaRPr lang="en-US" sz="60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b="11697"/>
          <a:stretch>
            <a:fillRect/>
          </a:stretch>
        </p:blipFill>
        <p:spPr bwMode="auto">
          <a:xfrm>
            <a:off x="4225344" y="4202806"/>
            <a:ext cx="3219450" cy="2640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MANAGEMENT AND FINANCIAL ACCOUNTING</a:t>
            </a:r>
            <a:endParaRPr lang="en-US" sz="50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23269"/>
          <a:ext cx="8229600" cy="409173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52399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>
                          <a:latin typeface="Comic Sans MS" panose="030F0702030302020204" pitchFamily="66" charset="0"/>
                        </a:rPr>
                        <a:t>MANAGEMENT ACCOUNTING</a:t>
                      </a:r>
                      <a:endParaRPr lang="en-AU" sz="2400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>
                          <a:latin typeface="Comic Sans MS" panose="030F0702030302020204" pitchFamily="66" charset="0"/>
                        </a:rPr>
                        <a:t>FINANCIAL ACCOUNTING</a:t>
                      </a:r>
                      <a:endParaRPr lang="en-AU" sz="2400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33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Internal</a:t>
                      </a:r>
                      <a:r>
                        <a:rPr lang="en-AU" sz="2400" b="1" baseline="0" dirty="0" smtClean="0">
                          <a:latin typeface="Comic Sans MS" panose="030F0702030302020204" pitchFamily="66" charset="0"/>
                        </a:rPr>
                        <a:t> Focus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External Focus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12192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	- Planning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Reporting Information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137171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	- Controlling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	- Performance</a:t>
                      </a:r>
                      <a:endParaRPr lang="en-AU" sz="2400" b="1" dirty="0" smtClean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22861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	- Decision-making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	- Position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Cost Behaviour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Financing</a:t>
                      </a:r>
                      <a:r>
                        <a:rPr lang="en-AU" sz="2400" b="1" baseline="0" dirty="0" smtClean="0">
                          <a:latin typeface="Comic Sans MS" panose="030F0702030302020204" pitchFamily="66" charset="0"/>
                        </a:rPr>
                        <a:t> and Investing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5255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Budgeting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Compliance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Strategy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2400" b="1" dirty="0" smtClean="0">
                          <a:latin typeface="Comic Sans MS" panose="030F0702030302020204" pitchFamily="66" charset="0"/>
                        </a:rPr>
                        <a:t>Highly Regulated</a:t>
                      </a:r>
                      <a:endParaRPr lang="en-AU" sz="2400" b="1" dirty="0">
                        <a:latin typeface="Comic Sans MS" panose="030F0702030302020204" pitchFamily="66" charset="0"/>
                      </a:endParaRPr>
                    </a:p>
                  </a:txBody>
                  <a:tcPr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4800" y="76200"/>
            <a:ext cx="8734425" cy="404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500" b="1" dirty="0">
                <a:solidFill>
                  <a:srgbClr val="0070C0"/>
                </a:solidFill>
                <a:latin typeface="Myriad Pro" pitchFamily="34" charset="0"/>
              </a:rPr>
              <a:t>Lesson 1</a:t>
            </a:r>
            <a:endParaRPr lang="en-US" altLang="en-US" sz="6500" b="1" dirty="0">
              <a:solidFill>
                <a:srgbClr val="0070C0"/>
              </a:solidFill>
              <a:latin typeface="Myriad Pro" pitchFamily="34" charset="0"/>
            </a:endParaRPr>
          </a:p>
          <a:p>
            <a:pPr eaLnBrk="1" hangingPunct="1"/>
            <a:r>
              <a:rPr lang="en-US" altLang="en-US" sz="4800" b="1" dirty="0" smtClean="0">
                <a:solidFill>
                  <a:srgbClr val="0070C0"/>
                </a:solidFill>
                <a:latin typeface="Myriad Pro" pitchFamily="34" charset="0"/>
              </a:rPr>
              <a:t>Recognition, Valuation, Presentation &amp; the Accounting Equation</a:t>
            </a:r>
            <a:endParaRPr lang="en-US" altLang="en-US" sz="4800" b="1" dirty="0" smtClean="0">
              <a:solidFill>
                <a:srgbClr val="0070C0"/>
              </a:solidFill>
              <a:latin typeface="Myriad Pro" pitchFamily="34" charset="0"/>
            </a:endParaRPr>
          </a:p>
          <a:p>
            <a:pPr eaLnBrk="1" hangingPunct="1"/>
            <a:r>
              <a:rPr lang="en-US" altLang="en-US" sz="4800" b="1" dirty="0">
                <a:solidFill>
                  <a:srgbClr val="0070C0"/>
                </a:solidFill>
                <a:latin typeface="Myriad Pro" pitchFamily="34" charset="0"/>
              </a:rPr>
              <a:t>(Part 2)</a:t>
            </a:r>
            <a:endParaRPr lang="en-US" alt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23" y="3383629"/>
            <a:ext cx="4686300" cy="3124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30854"/>
            <a:ext cx="26955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76238" y="1143000"/>
            <a:ext cx="8686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sz="38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Accounting Elements &amp; Characteristics</a:t>
            </a:r>
            <a:endParaRPr lang="en-US" altLang="en-US" sz="38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428750" lvl="3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38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Assets</a:t>
            </a:r>
            <a:endParaRPr lang="en-US" altLang="en-US" sz="38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428750" lvl="3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38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Liabilities </a:t>
            </a:r>
            <a:endParaRPr lang="en-US" altLang="en-US" sz="38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428750" lvl="3" indent="-5715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38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Owner’s equity  </a:t>
            </a:r>
            <a:endParaRPr lang="en-US" altLang="en-US" sz="38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en-US" altLang="en-US" sz="3800" dirty="0" smtClean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Accounting Concepts &amp; Principles </a:t>
            </a:r>
            <a:endParaRPr lang="en-US" altLang="en-US" sz="38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Blip>
                <a:blip r:embed="rId2"/>
              </a:buBlip>
              <a:defRPr/>
            </a:pPr>
            <a:endParaRPr lang="en-US" altLang="en-US" sz="4000" dirty="0" smtClean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05012"/>
            <a:ext cx="854473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 OBJECTIVES</a:t>
            </a:r>
            <a:endParaRPr lang="en-US" sz="60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82" y="4179396"/>
            <a:ext cx="3539810" cy="176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3"/>
            <a:ext cx="9128974" cy="685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9" cy="98488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ACCOUNTING ELEMENTS </a:t>
            </a:r>
            <a:endParaRPr lang="en-US" sz="58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7"/>
          <a:stretch>
            <a:fillRect/>
          </a:stretch>
        </p:blipFill>
        <p:spPr bwMode="auto">
          <a:xfrm>
            <a:off x="123824" y="3245476"/>
            <a:ext cx="8867775" cy="171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1" y="1149976"/>
            <a:ext cx="2095500" cy="209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sset"/>
          <p:cNvSpPr>
            <a:spLocks noChangeAspect="1" noChangeArrowheads="1"/>
          </p:cNvSpPr>
          <p:nvPr/>
        </p:nvSpPr>
        <p:spPr bwMode="auto">
          <a:xfrm>
            <a:off x="155575" y="-1881188"/>
            <a:ext cx="59055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3551"/>
            <a:ext cx="2515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Assets</a:t>
            </a:r>
            <a:endParaRPr lang="en-US" sz="50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04800" y="1905000"/>
            <a:ext cx="87455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Resource controlled </a:t>
            </a:r>
            <a:endParaRPr lang="en-US" altLang="en-US" sz="3500" b="1" dirty="0" smtClean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As a result of past events</a:t>
            </a:r>
            <a:endParaRPr lang="en-US" altLang="en-US" sz="35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Future economic benefits </a:t>
            </a: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are expected to flow to the entity</a:t>
            </a:r>
            <a:endParaRPr lang="en-US" altLang="en-US" sz="35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Something valuable </a:t>
            </a:r>
            <a:r>
              <a:rPr lang="en-US" altLang="zh-CN" sz="35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owns or can use </a:t>
            </a:r>
            <a:endParaRPr lang="en-US" altLang="zh-CN" sz="35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24651" r="56268" b="37674"/>
          <a:stretch>
            <a:fillRect/>
          </a:stretch>
        </p:blipFill>
        <p:spPr bwMode="auto">
          <a:xfrm>
            <a:off x="5684714" y="1354093"/>
            <a:ext cx="3365624" cy="193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8800" l="3000" r="9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1981200"/>
            <a:ext cx="1769235" cy="176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7" y="2389030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4" r="100000">
                        <a14:foregroundMark x1="51120" y1="6408" x2="51935" y2="14916"/>
                        <a14:foregroundMark x1="58961" y1="7668" x2="58248" y2="15546"/>
                        <a14:foregroundMark x1="66701" y1="11239" x2="67617" y2="16597"/>
                        <a14:foregroundMark x1="73320" y1="32038" x2="75764" y2="38866"/>
                        <a14:foregroundMark x1="82485" y1="25840" x2="87067" y2="31408"/>
                        <a14:foregroundMark x1="66395" y1="30357" x2="80754" y2="21324"/>
                        <a14:foregroundMark x1="65173" y1="50420" x2="95418" y2="34034"/>
                        <a14:foregroundMark x1="85132" y1="59454" x2="91039" y2="61029"/>
                        <a14:foregroundMark x1="80855" y1="68172" x2="87169" y2="71113"/>
                        <a14:foregroundMark x1="76069" y1="75210" x2="81670" y2="77626"/>
                        <a14:foregroundMark x1="85540" y1="15861" x2="93788" y2="29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31" y="2494779"/>
            <a:ext cx="1477851" cy="143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sset"/>
          <p:cNvSpPr>
            <a:spLocks noChangeAspect="1" noChangeArrowheads="1"/>
          </p:cNvSpPr>
          <p:nvPr/>
        </p:nvSpPr>
        <p:spPr bwMode="auto">
          <a:xfrm>
            <a:off x="155575" y="-1881188"/>
            <a:ext cx="59055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033551"/>
            <a:ext cx="3126177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kern="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Liabilities</a:t>
            </a:r>
            <a:endParaRPr lang="en-US" sz="50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2089150"/>
            <a:ext cx="8839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Present obligation </a:t>
            </a:r>
            <a:endParaRPr lang="en-US" altLang="en-US" sz="3500" b="1" dirty="0" smtClean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Arising from past events</a:t>
            </a:r>
            <a:endParaRPr lang="en-US" altLang="en-US" sz="35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Settlement through </a:t>
            </a:r>
            <a:r>
              <a:rPr lang="en-US" altLang="en-US" sz="35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transfer of assets</a:t>
            </a: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 are </a:t>
            </a:r>
            <a:r>
              <a:rPr lang="en-US" altLang="en-US" sz="3500" smtClean="0">
                <a:latin typeface="+mj-lt"/>
                <a:cs typeface="Times New Roman" panose="02020603050405020304" pitchFamily="18" charset="0"/>
              </a:rPr>
              <a:t>expected an outflow </a:t>
            </a:r>
            <a:r>
              <a:rPr lang="en-US" altLang="en-US" sz="3500" dirty="0" smtClean="0">
                <a:latin typeface="+mj-lt"/>
                <a:cs typeface="Times New Roman" panose="02020603050405020304" pitchFamily="18" charset="0"/>
              </a:rPr>
              <a:t>of resources </a:t>
            </a:r>
            <a:endParaRPr lang="en-US" altLang="en-US" sz="35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Something which is </a:t>
            </a:r>
            <a:r>
              <a:rPr lang="en-US" altLang="zh-CN" sz="35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owed to someone </a:t>
            </a:r>
            <a:endParaRPr lang="en-US" altLang="zh-CN" sz="35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15806"/>
          <a:stretch>
            <a:fillRect/>
          </a:stretch>
        </p:blipFill>
        <p:spPr bwMode="auto">
          <a:xfrm>
            <a:off x="5486400" y="914400"/>
            <a:ext cx="2971800" cy="2648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0" y="1066800"/>
          <a:ext cx="9067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24538" b="25273"/>
          <a:stretch>
            <a:fillRect/>
          </a:stretch>
        </p:blipFill>
        <p:spPr bwMode="auto">
          <a:xfrm>
            <a:off x="6489404" y="862885"/>
            <a:ext cx="2596640" cy="171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25" b="98370" l="2167" r="95667">
                        <a14:foregroundMark x1="15333" y1="52174" x2="41000" y2="89130"/>
                        <a14:foregroundMark x1="9000" y1="68841" x2="48000" y2="70290"/>
                        <a14:foregroundMark x1="13500" y1="79348" x2="45000" y2="75906"/>
                        <a14:foregroundMark x1="30000" y1="37862" x2="28667" y2="41304"/>
                        <a14:foregroundMark x1="26500" y1="46739" x2="27667" y2="46739"/>
                        <a14:foregroundMark x1="13000" y1="73007" x2="12833" y2="77536"/>
                        <a14:foregroundMark x1="28667" y1="87681" x2="25500" y2="92572"/>
                        <a14:foregroundMark x1="41667" y1="90761" x2="42500" y2="97283"/>
                        <a14:foregroundMark x1="40333" y1="83333" x2="45500" y2="89674"/>
                        <a14:foregroundMark x1="44333" y1="84420" x2="44667" y2="90580"/>
                        <a14:foregroundMark x1="45667" y1="90580" x2="47500" y2="90036"/>
                        <a14:foregroundMark x1="46667" y1="73732" x2="49500" y2="75362"/>
                        <a14:foregroundMark x1="48500" y1="76087" x2="50167" y2="79348"/>
                        <a14:foregroundMark x1="49833" y1="71558" x2="50167" y2="75906"/>
                        <a14:foregroundMark x1="50000" y1="80072" x2="51833" y2="79348"/>
                      </a14:backgroundRemoval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6467998" cy="556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033551"/>
            <a:ext cx="478047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kern="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Owner’s Equity</a:t>
            </a:r>
            <a:endParaRPr lang="en-US" sz="50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04800" y="1905000"/>
            <a:ext cx="874553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3"/>
              </a:buBlip>
              <a:defRPr/>
            </a:pPr>
            <a:r>
              <a:rPr lang="en-US" altLang="zh-CN" sz="35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Residual interest</a:t>
            </a:r>
            <a:endParaRPr lang="en-US" altLang="zh-CN" sz="35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3"/>
              </a:buBlip>
              <a:defRPr/>
            </a:pPr>
            <a:r>
              <a:rPr lang="en-US" altLang="zh-CN" sz="35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Owner’s claim </a:t>
            </a: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on the business </a:t>
            </a:r>
            <a:endParaRPr lang="en-US" altLang="zh-CN" sz="35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Blip>
                <a:blip r:embed="rId3"/>
              </a:buBlip>
              <a:defRPr/>
            </a:pP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E.g. </a:t>
            </a:r>
            <a:r>
              <a:rPr lang="en-US" altLang="zh-CN" sz="35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Capital, drawings, net profit or loss</a:t>
            </a:r>
            <a:endParaRPr lang="en-US" altLang="zh-CN" sz="35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051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799" y="1066800"/>
            <a:ext cx="868680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0" indent="0" algn="just" eaLnBrk="1" hangingPunct="1">
              <a:buFontTx/>
              <a:buNone/>
            </a:pPr>
            <a:r>
              <a:rPr lang="en-US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Accounting</a:t>
            </a:r>
            <a:r>
              <a:rPr lang="en-US" sz="3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 smtClean="0">
                <a:latin typeface="+mj-lt"/>
              </a:rPr>
              <a:t>is the process of </a:t>
            </a:r>
            <a:r>
              <a:rPr lang="en-US" sz="3800" b="1" dirty="0" smtClean="0">
                <a:solidFill>
                  <a:srgbClr val="FF0066"/>
                </a:solidFill>
                <a:latin typeface="+mj-lt"/>
              </a:rPr>
              <a:t>classifying</a:t>
            </a:r>
            <a:r>
              <a:rPr lang="en-US" sz="3800" dirty="0" smtClean="0">
                <a:latin typeface="+mj-lt"/>
              </a:rPr>
              <a:t>, </a:t>
            </a:r>
            <a:r>
              <a:rPr lang="en-US" sz="3800" b="1" dirty="0" smtClean="0">
                <a:solidFill>
                  <a:srgbClr val="FF0066"/>
                </a:solidFill>
                <a:latin typeface="+mj-lt"/>
              </a:rPr>
              <a:t>recording</a:t>
            </a:r>
            <a:r>
              <a:rPr lang="en-US" sz="3800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3800" dirty="0" smtClean="0">
                <a:latin typeface="+mj-lt"/>
              </a:rPr>
              <a:t>and </a:t>
            </a:r>
            <a:r>
              <a:rPr lang="en-US" sz="3800" b="1" dirty="0" smtClean="0">
                <a:solidFill>
                  <a:srgbClr val="FF0066"/>
                </a:solidFill>
                <a:latin typeface="+mj-lt"/>
              </a:rPr>
              <a:t>summarizing</a:t>
            </a:r>
            <a:r>
              <a:rPr lang="en-US" sz="3800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3800" dirty="0" smtClean="0">
                <a:latin typeface="+mj-lt"/>
              </a:rPr>
              <a:t>business transactions into monetary units and </a:t>
            </a:r>
            <a:r>
              <a:rPr lang="en-US" sz="3800" b="1" dirty="0" smtClean="0">
                <a:solidFill>
                  <a:srgbClr val="FF0066"/>
                </a:solidFill>
                <a:latin typeface="+mj-lt"/>
              </a:rPr>
              <a:t>interpreting</a:t>
            </a:r>
            <a:r>
              <a:rPr lang="en-US" sz="3800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3800" dirty="0" smtClean="0">
                <a:latin typeface="+mj-lt"/>
              </a:rPr>
              <a:t>the financial data of a business in order to assist stakeholders in making decisions.</a:t>
            </a:r>
            <a:endParaRPr lang="en-US" sz="3800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DEFINITION OF ACCOUNTING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57" y="3773714"/>
            <a:ext cx="3429000" cy="20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4"/>
          <a:stretch>
            <a:fillRect/>
          </a:stretch>
        </p:blipFill>
        <p:spPr bwMode="auto">
          <a:xfrm>
            <a:off x="120649" y="1219199"/>
            <a:ext cx="8902700" cy="43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20750"/>
            <a:ext cx="19812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35" y="3723827"/>
            <a:ext cx="213360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35009"/>
            <a:ext cx="9144000" cy="5103791"/>
            <a:chOff x="0" y="762000"/>
            <a:chExt cx="9144000" cy="510379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22"/>
            <a:stretch>
              <a:fillRect/>
            </a:stretch>
          </p:blipFill>
          <p:spPr bwMode="auto">
            <a:xfrm>
              <a:off x="0" y="762000"/>
              <a:ext cx="9144000" cy="5087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895600" y="4552146"/>
              <a:ext cx="3449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&gt;</a:t>
              </a:r>
              <a:endParaRPr lang="en-US" sz="2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5388737"/>
              <a:ext cx="3449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&lt;</a:t>
              </a:r>
              <a:endParaRPr lang="en-US" sz="2500" dirty="0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76353"/>
            <a:ext cx="1905000" cy="179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1848"/>
            <a:ext cx="91439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ELEMENTS &amp; CHARACTERISTICS </a:t>
            </a:r>
            <a:endParaRPr lang="en-US" sz="5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895600" y="328088"/>
            <a:ext cx="617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GB" sz="2000">
                <a:latin typeface="Comic Sans MS" panose="030F0702030302020204" pitchFamily="66" charset="0"/>
              </a:rPr>
              <a:t>Indicate whether each of the following accounts is an current asset (CA), non-current asset (NCA), current liability (CL), non-current liability (NCL), owner’s equity (OE).</a:t>
            </a:r>
            <a:endParaRPr lang="en-US" sz="2000">
              <a:latin typeface="Comic Sans MS" panose="030F0702030302020204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981200"/>
          <a:ext cx="8458200" cy="3744883"/>
        </p:xfrm>
        <a:graphic>
          <a:graphicData uri="http://schemas.openxmlformats.org/drawingml/2006/table">
            <a:tbl>
              <a:tblPr/>
              <a:tblGrid>
                <a:gridCol w="2438400"/>
                <a:gridCol w="762000"/>
                <a:gridCol w="1905000"/>
                <a:gridCol w="685800"/>
                <a:gridCol w="1981200"/>
                <a:gridCol w="685800"/>
              </a:tblGrid>
              <a:tr h="640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Fixtures &amp; fittings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Drawings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Furniture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Bank overdraft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Capital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Vehicles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Creditors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Loan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Cash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Debtors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Bank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Mortgage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Inventory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Machine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Premises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Office equipment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Delivery van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Land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C:\Users\muzaini\Desktop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" y="47224"/>
            <a:ext cx="2878428" cy="17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971800" y="838270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GB" sz="2000">
                <a:latin typeface="Comic Sans MS" panose="030F0702030302020204" pitchFamily="66" charset="0"/>
              </a:rPr>
              <a:t>Indicate whether each of the following accounts is expenses (E) or revenue (R).</a:t>
            </a:r>
            <a:endParaRPr lang="en-US" sz="2000">
              <a:latin typeface="Comic Sans MS" panose="030F0702030302020204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057400"/>
          <a:ext cx="8763000" cy="3383302"/>
        </p:xfrm>
        <a:graphic>
          <a:graphicData uri="http://schemas.openxmlformats.org/drawingml/2006/table">
            <a:tbl>
              <a:tblPr/>
              <a:tblGrid>
                <a:gridCol w="2209800"/>
                <a:gridCol w="838200"/>
                <a:gridCol w="2286000"/>
                <a:gridCol w="914400"/>
                <a:gridCol w="1676400"/>
                <a:gridCol w="8382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Advertisement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Salesman Commission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Legal Fees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Wages &amp; Salaries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Discount Allowed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Bad Debts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Commission Received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Insurance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Repair &amp; Maintenance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Discount Received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Loan interest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Utility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Carriage Outwards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Stationery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Rental paid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Promotion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Electricity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Rental received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C:\Users\muzaini\Desktop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" y="47224"/>
            <a:ext cx="2878428" cy="17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lassification"/>
          <p:cNvSpPr>
            <a:spLocks noChangeAspect="1" noChangeArrowheads="1"/>
          </p:cNvSpPr>
          <p:nvPr/>
        </p:nvSpPr>
        <p:spPr bwMode="auto">
          <a:xfrm>
            <a:off x="155575" y="-1881188"/>
            <a:ext cx="53340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218" name="Picture 2" descr="Image result for accounting concep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626100"/>
            <a:ext cx="91440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59" name="Picture 2" descr="http://2.bp.blogspot.com/_DJEIRrK4tl4/SPwyGVLWkAI/AAAAAAAAAuM/tsulci1_xIQ/s1600/business.bm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30" y="2674955"/>
            <a:ext cx="6734339" cy="41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228600" y="1720850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28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Clear</a:t>
            </a:r>
            <a:r>
              <a:rPr lang="en-US" altLang="zh-CN" sz="28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distinction</a:t>
            </a:r>
            <a:r>
              <a:rPr lang="en-US" altLang="zh-CN" sz="28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+mj-lt"/>
                <a:cs typeface="Times New Roman" panose="02020603050405020304" pitchFamily="18" charset="0"/>
              </a:rPr>
              <a:t>between business &amp; owners’ activities to reflect 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true financial condition </a:t>
            </a:r>
            <a:r>
              <a:rPr lang="en-US" altLang="zh-CN" sz="2800" dirty="0" smtClean="0">
                <a:latin typeface="+mj-lt"/>
                <a:cs typeface="Times New Roman" panose="02020603050405020304" pitchFamily="18" charset="0"/>
              </a:rPr>
              <a:t>of the business </a:t>
            </a:r>
            <a:endParaRPr lang="en-US" altLang="zh-CN" sz="2800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914400"/>
            <a:ext cx="8231741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Separate/ Business Entity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9" descr="http://i230.photobucket.com/albums/ee121/pt1111/builds_concept_18473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599"/>
            <a:ext cx="24574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381000" y="1752600"/>
            <a:ext cx="8686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Continue to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operate for a foreseeable future </a:t>
            </a:r>
            <a:endParaRPr lang="en-US" altLang="zh-CN" sz="30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Users predict future activity of business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Value of assets shown as </a:t>
            </a: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historical cost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zh-CN" sz="3000" u="sng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the scrap value </a:t>
            </a:r>
            <a:endParaRPr lang="en-US" altLang="zh-CN" sz="3000" b="1" dirty="0" smtClean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07" y="3715577"/>
            <a:ext cx="38893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363" y="914400"/>
            <a:ext cx="4852610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Going Concern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626100"/>
            <a:ext cx="91440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9731"/>
          <a:stretch>
            <a:fillRect/>
          </a:stretch>
        </p:blipFill>
        <p:spPr bwMode="auto">
          <a:xfrm>
            <a:off x="3183731" y="4733266"/>
            <a:ext cx="293370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Box 4"/>
          <p:cNvSpPr txBox="1">
            <a:spLocks noChangeArrowheads="1"/>
          </p:cNvSpPr>
          <p:nvPr/>
        </p:nvSpPr>
        <p:spPr bwMode="auto">
          <a:xfrm>
            <a:off x="233363" y="1782763"/>
            <a:ext cx="88344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Non-current assets are recorded at their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original/ acquisition value </a:t>
            </a:r>
            <a:endParaRPr lang="en-US" altLang="zh-CN" sz="30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Based on </a:t>
            </a: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going concern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assumption (</a:t>
            </a:r>
            <a:r>
              <a:rPr lang="en-US" altLang="zh-CN" sz="3000" u="sng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likely to be liquidated or bankruptcy)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In subsequent periods revalued at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market price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(appreciation or depreciation)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359" y="938719"/>
            <a:ext cx="8133958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Historical </a:t>
            </a:r>
            <a:r>
              <a:rPr lang="en-US" sz="4200" b="1" kern="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Cost (Cost Principle)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Picture 2" descr="Image result for historical c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1" y="4806414"/>
            <a:ext cx="2950369" cy="18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3025775"/>
            <a:ext cx="19208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363" y="1792288"/>
            <a:ext cx="88344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Business life divided into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an interval period </a:t>
            </a:r>
            <a:endParaRPr lang="en-US" altLang="zh-CN" sz="30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Particular periods of time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(e.g. yearly, quarterly, half-yearly)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Purposes:</a:t>
            </a:r>
            <a:endParaRPr lang="en-US" altLang="zh-CN" sz="3000" b="1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marL="1257300" lvl="3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Preparation financial statements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1257300" lvl="3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Comparability performance &amp; position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endParaRPr lang="en-US" altLang="zh-CN" sz="30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69875"/>
            <a:ext cx="18891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938719"/>
            <a:ext cx="5894563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Time Period Concept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792288"/>
            <a:ext cx="8839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Transactions must be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quantified</a:t>
            </a:r>
            <a:r>
              <a:rPr lang="en-US" altLang="zh-CN" sz="30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or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expressed</a:t>
            </a:r>
            <a:r>
              <a:rPr lang="en-US" altLang="zh-CN" sz="3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in terms of money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Common monetary value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(e.g. Ringgit in Malaysia)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533" name="Picture 4" descr="http://images.clipartpanda.com/currency-clipart-conversion-money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3243263"/>
            <a:ext cx="25654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67770"/>
            <a:ext cx="8449750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Monetary Unit Assumption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Picture 2" descr="Image result for money measurement conce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17339" r="15604" b="10134"/>
          <a:stretch>
            <a:fillRect/>
          </a:stretch>
        </p:blipFill>
        <p:spPr bwMode="auto">
          <a:xfrm>
            <a:off x="5715000" y="3581400"/>
            <a:ext cx="2734750" cy="21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3916"/>
          <a:stretch>
            <a:fillRect/>
          </a:stretch>
        </p:blipFill>
        <p:spPr bwMode="auto">
          <a:xfrm>
            <a:off x="0" y="984885"/>
            <a:ext cx="9144000" cy="484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3999" cy="98488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THE ACCOUNTING PROCESS</a:t>
            </a:r>
            <a:endParaRPr lang="en-US" sz="58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6" r="95055" b="69598"/>
          <a:stretch>
            <a:fillRect/>
          </a:stretch>
        </p:blipFill>
        <p:spPr bwMode="auto">
          <a:xfrm>
            <a:off x="391886" y="984885"/>
            <a:ext cx="391886" cy="40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6" r="28389" b="89697"/>
          <a:stretch>
            <a:fillRect/>
          </a:stretch>
        </p:blipFill>
        <p:spPr bwMode="auto">
          <a:xfrm>
            <a:off x="3810000" y="949665"/>
            <a:ext cx="348344" cy="5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57400"/>
            <a:ext cx="457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7727" r="10854" b="18103"/>
          <a:stretch>
            <a:fillRect/>
          </a:stretch>
        </p:blipFill>
        <p:spPr bwMode="auto">
          <a:xfrm>
            <a:off x="6173123" y="3530600"/>
            <a:ext cx="2929021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1792288"/>
            <a:ext cx="86868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Double-entry system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(debit &amp; credit)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Twofold aspect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of each transaction affect business in two different ways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i="1" u="sng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Example: Paid a salary by cash </a:t>
            </a:r>
            <a:endParaRPr lang="en-US" altLang="zh-CN" sz="3000" i="1" u="sng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Increase in expenses (Debit=Salary)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Decrease in assets (Credit=Cash)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38719"/>
            <a:ext cx="2377574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Duality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22525"/>
            <a:ext cx="17526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363" y="1792288"/>
            <a:ext cx="88344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5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Revenue</a:t>
            </a:r>
            <a:r>
              <a:rPr lang="en-US" altLang="zh-CN" sz="35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recognized when </a:t>
            </a:r>
            <a:r>
              <a:rPr lang="en-US" altLang="zh-CN" sz="35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earned</a:t>
            </a: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:</a:t>
            </a:r>
            <a:endParaRPr lang="en-US" altLang="zh-CN" sz="3500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i="1" dirty="0" smtClean="0">
                <a:latin typeface="+mj-lt"/>
                <a:cs typeface="Times New Roman" panose="02020603050405020304" pitchFamily="18" charset="0"/>
              </a:rPr>
              <a:t>Goods are sold &amp; delivered</a:t>
            </a:r>
            <a:endParaRPr lang="en-US" altLang="zh-CN" sz="3000" i="1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i="1" dirty="0" smtClean="0">
                <a:latin typeface="+mj-lt"/>
                <a:cs typeface="Times New Roman" panose="02020603050405020304" pitchFamily="18" charset="0"/>
              </a:rPr>
              <a:t>Services are performed </a:t>
            </a:r>
            <a:endParaRPr lang="en-US" altLang="zh-CN" sz="3000" i="1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sz="3000" i="1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5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Expenses</a:t>
            </a:r>
            <a:r>
              <a:rPr lang="en-US" altLang="zh-CN" sz="35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recognized when </a:t>
            </a:r>
            <a:r>
              <a:rPr lang="en-US" altLang="zh-CN" sz="35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incurred</a:t>
            </a:r>
            <a:r>
              <a:rPr lang="en-US" altLang="zh-CN" sz="3500" dirty="0" smtClean="0">
                <a:latin typeface="+mj-lt"/>
                <a:cs typeface="Times New Roman" panose="02020603050405020304" pitchFamily="18" charset="0"/>
              </a:rPr>
              <a:t>:</a:t>
            </a:r>
            <a:endParaRPr lang="en-US" altLang="zh-CN" sz="3500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i="1" dirty="0" smtClean="0">
                <a:latin typeface="+mj-lt"/>
                <a:cs typeface="Times New Roman" panose="02020603050405020304" pitchFamily="18" charset="0"/>
              </a:rPr>
              <a:t>Costs consumed to produce revenue</a:t>
            </a:r>
            <a:endParaRPr lang="en-US" altLang="zh-CN" sz="3000" i="1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0"/>
            <a:ext cx="1914525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872038"/>
            <a:ext cx="206216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967770"/>
            <a:ext cx="5346335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Accrual Concept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8"/>
          <a:stretch>
            <a:fillRect/>
          </a:stretch>
        </p:blipFill>
        <p:spPr bwMode="auto">
          <a:xfrm>
            <a:off x="304800" y="152400"/>
            <a:ext cx="13335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4"/>
          <a:stretch>
            <a:fillRect/>
          </a:stretch>
        </p:blipFill>
        <p:spPr bwMode="auto">
          <a:xfrm>
            <a:off x="7581900" y="17463"/>
            <a:ext cx="14684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29543" r="42226" b="40611"/>
          <a:stretch>
            <a:fillRect/>
          </a:stretch>
        </p:blipFill>
        <p:spPr bwMode="auto">
          <a:xfrm>
            <a:off x="4211638" y="1943100"/>
            <a:ext cx="10255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7975" y="1774825"/>
            <a:ext cx="88344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Revenue recognition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principle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Revenue is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recognized when earned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irrespective money received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At the point of sale/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transfer of legal ownership</a:t>
            </a:r>
            <a:endParaRPr lang="en-US" altLang="zh-CN" sz="3000" b="1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Goods are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delivered</a:t>
            </a:r>
            <a:r>
              <a:rPr lang="en-US" altLang="zh-CN" sz="3000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&amp; accepted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Services are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performed </a:t>
            </a:r>
            <a:endParaRPr lang="en-US" altLang="zh-CN" sz="3000" b="1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E.g. Automobile industry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4279900"/>
            <a:ext cx="33083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5" b="6355"/>
          <a:stretch>
            <a:fillRect/>
          </a:stretch>
        </p:blipFill>
        <p:spPr bwMode="auto">
          <a:xfrm>
            <a:off x="6473825" y="1042988"/>
            <a:ext cx="2593975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1013936"/>
            <a:ext cx="6061275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Realization Concept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" descr="http://cloud.besthomepro.com/blog/assets/content/Pictures/matching-puzzle-piec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28" y="3352800"/>
            <a:ext cx="336326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201613" y="1768475"/>
            <a:ext cx="88344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Expenses incurred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match with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revenues earned to determine profit during a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specified time interval </a:t>
            </a:r>
            <a:endParaRPr lang="en-US" altLang="zh-CN" sz="3000" b="1" dirty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Prepaid expenses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unearned revenues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does not recognized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21205" r="4015" b="10284"/>
          <a:stretch>
            <a:fillRect/>
          </a:stretch>
        </p:blipFill>
        <p:spPr bwMode="auto">
          <a:xfrm>
            <a:off x="5456864" y="3352800"/>
            <a:ext cx="3579186" cy="230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938719"/>
            <a:ext cx="5801589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Matching Concept</a:t>
            </a:r>
            <a:endParaRPr lang="en-US" sz="45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288" y="1765300"/>
            <a:ext cx="8875712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Fully disclosed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any </a:t>
            </a:r>
            <a:r>
              <a:rPr lang="en-US" altLang="zh-CN" sz="3000" dirty="0" smtClean="0">
                <a:cs typeface="Times New Roman" panose="02020603050405020304" pitchFamily="18" charset="0"/>
              </a:rPr>
              <a:t>circumstances and events that create </a:t>
            </a:r>
            <a:r>
              <a:rPr lang="en-US" altLang="zh-CN" sz="30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significant effects </a:t>
            </a:r>
            <a:r>
              <a:rPr lang="en-US" altLang="zh-CN" sz="3000" dirty="0" smtClean="0">
                <a:cs typeface="Times New Roman" panose="02020603050405020304" pitchFamily="18" charset="0"/>
              </a:rPr>
              <a:t>on financial status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E.g. Pending lawsuits, joint venture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Notes to accounts</a:t>
            </a:r>
            <a:r>
              <a:rPr lang="en-US" altLang="zh-CN" sz="3000" dirty="0">
                <a:latin typeface="+mj-lt"/>
                <a:cs typeface="Times New Roman" panose="02020603050405020304" pitchFamily="18" charset="0"/>
              </a:rPr>
              <a:t>: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	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Summary of accounting policies</a:t>
            </a:r>
            <a:endParaRPr lang="en-US" altLang="zh-CN" sz="3000" b="1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	 Inventory control methods &amp; depreciation 	    	      policies of fixed assets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7315" r="7127" b="5666"/>
          <a:stretch>
            <a:fillRect/>
          </a:stretch>
        </p:blipFill>
        <p:spPr bwMode="auto">
          <a:xfrm>
            <a:off x="6858000" y="2971800"/>
            <a:ext cx="22193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938719"/>
            <a:ext cx="7427033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Full Disclosure Principle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363" y="1752600"/>
            <a:ext cx="8834437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Same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accounting policy and methods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over certain period of time (e.g. Depreciation)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Any differences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must be </a:t>
            </a: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disclosed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and justified in notes to accounts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Purposes:</a:t>
            </a:r>
            <a:endParaRPr lang="en-US" altLang="zh-CN" sz="3000" b="1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marL="1257300" lvl="3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Prevent misleading profit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marL="1257300" lvl="3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Periodical comparison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79" y="3453000"/>
            <a:ext cx="3360621" cy="21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363" y="938719"/>
            <a:ext cx="3810660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Consistency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304800" y="1729264"/>
            <a:ext cx="89916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Impact of a transaction (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nature and amount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) on a firm’s overall financial condition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Material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3000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Likely influence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decision of users </a:t>
            </a:r>
            <a:endParaRPr lang="en-US" altLang="zh-CN" sz="3000" dirty="0" smtClean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Immaterial</a:t>
            </a:r>
            <a:r>
              <a:rPr lang="en-US" altLang="zh-CN" sz="3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 Inclusion or omission has </a:t>
            </a:r>
            <a:r>
              <a:rPr lang="en-US" altLang="zh-CN" sz="3000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no impact</a:t>
            </a:r>
            <a:endParaRPr lang="en-US" altLang="zh-CN" sz="3000" i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E.g. Purchase of low cost fixed assets can be treated as expense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90600"/>
            <a:ext cx="3272051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Materiality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t="11117" r="10306" b="8116"/>
          <a:stretch>
            <a:fillRect/>
          </a:stretch>
        </p:blipFill>
        <p:spPr bwMode="auto">
          <a:xfrm>
            <a:off x="6781800" y="4547805"/>
            <a:ext cx="236220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626100"/>
            <a:ext cx="91440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233363" y="1792288"/>
            <a:ext cx="891063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u="sng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en-US" altLang="zh-CN" sz="3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overstated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assets and profits</a:t>
            </a:r>
            <a:endParaRPr lang="en-US" altLang="zh-CN" sz="30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b="1" u="sng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en-US" altLang="zh-CN" sz="3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understated </a:t>
            </a:r>
            <a:r>
              <a:rPr lang="en-US" altLang="zh-CN" sz="30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expenses and losses</a:t>
            </a:r>
            <a:endParaRPr lang="en-US" altLang="zh-CN" sz="3000" b="1" dirty="0" smtClean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Recorded foreseeable losses </a:t>
            </a:r>
            <a:r>
              <a:rPr lang="en-US" altLang="zh-CN" sz="3000" b="1" dirty="0" smtClean="0">
                <a:latin typeface="+mj-lt"/>
                <a:cs typeface="Times New Roman" panose="02020603050405020304" pitchFamily="18" charset="0"/>
              </a:rPr>
              <a:t>BUT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 profit will only recorded when realized 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E.g. </a:t>
            </a:r>
            <a:r>
              <a:rPr lang="en-US" altLang="zh-CN" sz="3000" b="1" i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Closing stock </a:t>
            </a:r>
            <a:r>
              <a:rPr lang="en-US" altLang="zh-CN" sz="3000" dirty="0" smtClean="0">
                <a:latin typeface="+mj-lt"/>
                <a:cs typeface="Times New Roman" panose="02020603050405020304" pitchFamily="18" charset="0"/>
              </a:rPr>
              <a:t>(lower of cost or market value)</a:t>
            </a: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Blip>
                <a:blip r:embed="rId1"/>
              </a:buBlip>
              <a:defRPr/>
            </a:pPr>
            <a:endParaRPr lang="en-US" altLang="zh-CN" sz="3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1524000"/>
            <a:ext cx="161448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4619625"/>
            <a:ext cx="33337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5187" y="1013936"/>
            <a:ext cx="6672019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kern="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Prudence (Conservatism)</a:t>
            </a:r>
            <a:endParaRPr lang="en-US" sz="4200" b="1" kern="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CONCEPTS &amp; PRINCIPLES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3999" cy="98488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THE ACCOUNTING PROCESS</a:t>
            </a:r>
            <a:endParaRPr lang="en-US" sz="58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4885"/>
            <a:ext cx="9144000" cy="58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57" y="4267200"/>
            <a:ext cx="221328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066800"/>
            <a:ext cx="868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GB" dirty="0" smtClean="0">
                <a:latin typeface="+mj-lt"/>
              </a:rPr>
              <a:t>To maintain accuracy in recording</a:t>
            </a:r>
            <a:endParaRPr lang="en-GB" dirty="0" smtClean="0">
              <a:latin typeface="+mj-lt"/>
            </a:endParaRPr>
          </a:p>
          <a:p>
            <a:pPr>
              <a:buBlip>
                <a:blip r:embed="rId2"/>
              </a:buBlip>
            </a:pPr>
            <a:r>
              <a:rPr lang="en-GB" dirty="0" smtClean="0">
                <a:latin typeface="+mj-lt"/>
              </a:rPr>
              <a:t>To prepare financial statements to users </a:t>
            </a:r>
            <a:endParaRPr lang="en-GB" dirty="0">
              <a:latin typeface="+mj-lt"/>
            </a:endParaRPr>
          </a:p>
          <a:p>
            <a:pPr>
              <a:buBlip>
                <a:blip r:embed="rId2"/>
              </a:buBlip>
            </a:pPr>
            <a:r>
              <a:rPr lang="en-GB" dirty="0" smtClean="0">
                <a:latin typeface="+mj-lt"/>
              </a:rPr>
              <a:t>To meet the requirements of the law</a:t>
            </a:r>
            <a:endParaRPr lang="en-GB" dirty="0" smtClean="0">
              <a:latin typeface="+mj-lt"/>
            </a:endParaRPr>
          </a:p>
          <a:p>
            <a:pPr>
              <a:buBlip>
                <a:blip r:embed="rId2"/>
              </a:buBlip>
            </a:pPr>
            <a:r>
              <a:rPr lang="en-GB" dirty="0" smtClean="0">
                <a:latin typeface="+mj-lt"/>
              </a:rPr>
              <a:t>To facilitate allocation of resources</a:t>
            </a:r>
            <a:endParaRPr lang="en-GB" dirty="0" smtClean="0">
              <a:latin typeface="+mj-lt"/>
            </a:endParaRPr>
          </a:p>
          <a:p>
            <a:pPr>
              <a:buBlip>
                <a:blip r:embed="rId2"/>
              </a:buBlip>
            </a:pPr>
            <a:r>
              <a:rPr lang="en-GB" dirty="0" smtClean="0">
                <a:latin typeface="+mj-lt"/>
              </a:rPr>
              <a:t>E.g. </a:t>
            </a:r>
            <a:r>
              <a:rPr lang="en-GB" b="1" dirty="0" smtClean="0">
                <a:solidFill>
                  <a:srgbClr val="FF0066"/>
                </a:solidFill>
                <a:latin typeface="+mj-lt"/>
              </a:rPr>
              <a:t>Professional services </a:t>
            </a:r>
            <a:r>
              <a:rPr lang="en-GB" dirty="0" smtClean="0">
                <a:latin typeface="+mj-lt"/>
              </a:rPr>
              <a:t>(Auditing, taxation, management consultancy)</a:t>
            </a:r>
            <a:endParaRPr lang="en-GB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ROLE OF ACCOUNTING TODAY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97" y="4462462"/>
            <a:ext cx="2728403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9387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USERS OF ACCOUNTING INFO</a:t>
            </a:r>
            <a:endParaRPr lang="en-US" sz="55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625"/>
          <a:stretch>
            <a:fillRect/>
          </a:stretch>
        </p:blipFill>
        <p:spPr bwMode="auto">
          <a:xfrm>
            <a:off x="47170" y="1066800"/>
            <a:ext cx="8991599" cy="472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Management</a:t>
            </a:r>
            <a:endParaRPr lang="en-US" sz="28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 eaLnBrk="1" hangingPunct="1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omic Sans MS" panose="030F0702030302020204" pitchFamily="66" charset="0"/>
              </a:rPr>
              <a:t>Management uses financial information as a </a:t>
            </a:r>
            <a:r>
              <a:rPr 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guideline to plan, organize and control</a:t>
            </a:r>
            <a:r>
              <a:rPr lang="en-US" sz="2400" dirty="0" smtClean="0">
                <a:latin typeface="Comic Sans MS" panose="030F0702030302020204" pitchFamily="66" charset="0"/>
              </a:rPr>
              <a:t> the organization and analyze the performance of the business</a:t>
            </a:r>
            <a:endParaRPr lang="en-US" sz="2400" dirty="0" smtClean="0">
              <a:latin typeface="Comic Sans MS" panose="030F0702030302020204" pitchFamily="66" charset="0"/>
            </a:endParaRPr>
          </a:p>
          <a:p>
            <a:pPr algn="just" eaLnBrk="1" hangingPunct="1"/>
            <a:endParaRPr lang="en-US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9" b="9113"/>
          <a:stretch>
            <a:fillRect/>
          </a:stretch>
        </p:blipFill>
        <p:spPr bwMode="auto">
          <a:xfrm>
            <a:off x="2590800" y="3454400"/>
            <a:ext cx="4440885" cy="236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cap="all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Internal Users</a:t>
            </a:r>
            <a:endParaRPr lang="en-US" sz="4000" b="1" cap="all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38932" y="1371600"/>
            <a:ext cx="88050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Finance Department</a:t>
            </a:r>
            <a:endParaRPr lang="en-US" sz="28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Financial information enables the finance department to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evaluate the ability</a:t>
            </a:r>
            <a:r>
              <a:rPr lang="en-U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of the organization or company to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pay its business </a:t>
            </a:r>
            <a:r>
              <a:rPr 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debts</a:t>
            </a:r>
            <a:endParaRPr lang="en-US" sz="2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algn="just" eaLnBrk="1" hangingPunct="1"/>
            <a:endParaRPr lang="en-US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4" y="3276600"/>
            <a:ext cx="3705225" cy="2470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1 - Introduction To Accoun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7912</Words>
  <Application>WPS Presentation</Application>
  <PresentationFormat>On-screen Show (4:3)</PresentationFormat>
  <Paragraphs>397</Paragraphs>
  <Slides>48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Arial</vt:lpstr>
      <vt:lpstr>SimSun</vt:lpstr>
      <vt:lpstr>Wingdings</vt:lpstr>
      <vt:lpstr>Myriad Pro</vt:lpstr>
      <vt:lpstr>Segoe Print</vt:lpstr>
      <vt:lpstr>Verdana</vt:lpstr>
      <vt:lpstr>Times New Roman</vt:lpstr>
      <vt:lpstr>Comic Sans MS</vt:lpstr>
      <vt:lpstr>Calibri</vt:lpstr>
      <vt:lpstr>Microsoft YaHei</vt:lpstr>
      <vt:lpstr>Arial Unicode MS</vt:lpstr>
      <vt:lpstr>L1 - Introduction To Accounting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Internal Users</vt:lpstr>
      <vt:lpstr>Internal Users</vt:lpstr>
      <vt:lpstr>Internal Users</vt:lpstr>
      <vt:lpstr>Internal Users</vt:lpstr>
      <vt:lpstr>Internal Users</vt:lpstr>
      <vt:lpstr>EXTERNAL Users</vt:lpstr>
      <vt:lpstr>EXTERNAL Users</vt:lpstr>
      <vt:lpstr>EXTERNAL Users</vt:lpstr>
      <vt:lpstr>EXTERNAL Users</vt:lpstr>
      <vt:lpstr>EXTERNAL Users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Muzaini bin Osman</dc:creator>
  <cp:lastModifiedBy>cclim</cp:lastModifiedBy>
  <cp:revision>66</cp:revision>
  <cp:lastPrinted>2018-10-09T01:56:00Z</cp:lastPrinted>
  <dcterms:created xsi:type="dcterms:W3CDTF">2017-05-04T01:03:00Z</dcterms:created>
  <dcterms:modified xsi:type="dcterms:W3CDTF">2023-05-30T00:51:02Z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538001E632C147BEAB73E69EBCBC8514</vt:lpwstr>
  </property>
  <property fmtid="{D5CDD505-2E9C-101B-9397-08002B2CF9AE}" pid="3" name="KSOProductBuildVer">
    <vt:lpwstr>1033-11.2.0.11417</vt:lpwstr>
  </property>
</Properties>
</file>