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68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5" d="100"/>
          <a:sy n="65" d="100"/>
        </p:scale>
        <p:origin x="146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5369"/>
            <a:ext cx="2895600" cy="329184"/>
          </a:xfrm>
        </p:spPr>
        <p:txBody>
          <a:bodyPr/>
          <a:lstStyle/>
          <a:p>
            <a:fld id="{F50EBCFE-CD59-477D-9681-9FF1B0F2E76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6515369"/>
            <a:ext cx="4114800" cy="32918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515369"/>
            <a:ext cx="1066800" cy="329184"/>
          </a:xfrm>
        </p:spPr>
        <p:txBody>
          <a:bodyPr/>
          <a:lstStyle/>
          <a:p>
            <a:fld id="{46818A8E-B27E-4667-8954-516A08181C3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BCFE-CD59-477D-9681-9FF1B0F2E76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8A8E-B27E-4667-8954-516A08181C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BCFE-CD59-477D-9681-9FF1B0F2E76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8A8E-B27E-4667-8954-516A08181C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47420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274320" indent="0">
              <a:buFont typeface="Wingdings" pitchFamily="2" charset="2"/>
              <a:buNone/>
              <a:defRPr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-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BCFE-CD59-477D-9681-9FF1B0F2E76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8A8E-B27E-4667-8954-516A08181C3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33400" y="1524000"/>
            <a:ext cx="80772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BCFE-CD59-477D-9681-9FF1B0F2E76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8A8E-B27E-4667-8954-516A08181C3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BCFE-CD59-477D-9681-9FF1B0F2E76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8A8E-B27E-4667-8954-516A08181C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BCFE-CD59-477D-9681-9FF1B0F2E76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8A8E-B27E-4667-8954-516A08181C3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BCFE-CD59-477D-9681-9FF1B0F2E76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8A8E-B27E-4667-8954-516A08181C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BCFE-CD59-477D-9681-9FF1B0F2E76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8A8E-B27E-4667-8954-516A08181C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BCFE-CD59-477D-9681-9FF1B0F2E76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8A8E-B27E-4667-8954-516A08181C3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EBCFE-CD59-477D-9681-9FF1B0F2E76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8A8E-B27E-4667-8954-516A08181C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34674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32176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50EBCFE-CD59-477D-9681-9FF1B0F2E76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6432176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6432176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46818A8E-B27E-4667-8954-516A08181C3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33400" y="1524000"/>
            <a:ext cx="80772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290" y="2717394"/>
            <a:ext cx="3188110" cy="2388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700" y="1600200"/>
            <a:ext cx="7848600" cy="1927225"/>
          </a:xfrm>
        </p:spPr>
        <p:txBody>
          <a:bodyPr/>
          <a:lstStyle/>
          <a:p>
            <a:pPr algn="ctr"/>
            <a:r>
              <a:rPr lang="en-US" dirty="0"/>
              <a:t>Introduction to database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1342" y="4698565"/>
            <a:ext cx="1447800" cy="446657"/>
          </a:xfrm>
        </p:spPr>
        <p:txBody>
          <a:bodyPr>
            <a:normAutofit fontScale="92500"/>
          </a:bodyPr>
          <a:lstStyle/>
          <a:p>
            <a:r>
              <a:rPr lang="en-US" dirty="0"/>
              <a:t>Lecture 1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F4BBEC-EF5E-4966-9F64-E76ECC2715F0}"/>
              </a:ext>
            </a:extLst>
          </p:cNvPr>
          <p:cNvCxnSpPr/>
          <p:nvPr/>
        </p:nvCxnSpPr>
        <p:spPr>
          <a:xfrm>
            <a:off x="609600" y="1622425"/>
            <a:ext cx="78486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A4454C-D7A5-4C48-8253-D67C5DA81177}"/>
              </a:ext>
            </a:extLst>
          </p:cNvPr>
          <p:cNvCxnSpPr/>
          <p:nvPr/>
        </p:nvCxnSpPr>
        <p:spPr>
          <a:xfrm>
            <a:off x="533400" y="5296594"/>
            <a:ext cx="78486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385FC8-407B-4E12-AA2A-E89AF5EE193B}"/>
              </a:ext>
            </a:extLst>
          </p:cNvPr>
          <p:cNvCxnSpPr/>
          <p:nvPr/>
        </p:nvCxnSpPr>
        <p:spPr>
          <a:xfrm>
            <a:off x="535860" y="5207980"/>
            <a:ext cx="78486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9F156729-2058-43A9-8E6B-809BF374B8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0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00"/>
    </mc:Choice>
    <mc:Fallback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Database Management System (DBMS)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GB" altLang="en-US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A software system that enables users to define, create, maintain, and control access to the database.</a:t>
            </a:r>
          </a:p>
          <a:p>
            <a:pPr>
              <a:spcBef>
                <a:spcPct val="0"/>
              </a:spcBef>
            </a:pPr>
            <a:endParaRPr lang="en-GB" altLang="en-US" dirty="0">
              <a:solidFill>
                <a:srgbClr val="000000"/>
              </a:solidFill>
              <a:latin typeface="Times" pitchFamily="18" charset="0"/>
              <a:ea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(Database) application program: a computer program that interacts with database by issuing an appropriate request (SQL statement) to the DBMS.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30" y="3509024"/>
            <a:ext cx="4028670" cy="281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82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914363" fontAlgn="auto"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Database Management System (DBMS)</a:t>
            </a:r>
          </a:p>
        </p:txBody>
      </p:sp>
      <p:pic>
        <p:nvPicPr>
          <p:cNvPr id="40963" name="Picture 6" descr="C01NF0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600200"/>
            <a:ext cx="8229600" cy="4600575"/>
          </a:xfrm>
          <a:noFill/>
        </p:spPr>
      </p:pic>
      <p:sp>
        <p:nvSpPr>
          <p:cNvPr id="40964" name="Text Box 8"/>
          <p:cNvSpPr txBox="1">
            <a:spLocks noChangeArrowheads="1"/>
          </p:cNvSpPr>
          <p:nvPr/>
        </p:nvSpPr>
        <p:spPr bwMode="auto">
          <a:xfrm>
            <a:off x="3124200" y="6400800"/>
            <a:ext cx="3200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200"/>
              <a:t>Pearson Education © 2014</a:t>
            </a:r>
          </a:p>
        </p:txBody>
      </p:sp>
    </p:spTree>
    <p:extLst>
      <p:ext uri="{BB962C8B-B14F-4D97-AF65-F5344CB8AC3E}">
        <p14:creationId xmlns:p14="http://schemas.microsoft.com/office/powerpoint/2010/main" val="2808946390"/>
      </p:ext>
    </p:extLst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Approach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GB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" pitchFamily="18" charset="0"/>
                <a:ea typeface="Calibri" pitchFamily="34" charset="0"/>
              </a:rPr>
              <a:t>Data definition language (DDL).</a:t>
            </a:r>
          </a:p>
          <a:p>
            <a:pPr marL="617220" lvl="1" indent="-342900">
              <a:spcBef>
                <a:spcPct val="0"/>
              </a:spcBef>
              <a:buFont typeface="Arial" pitchFamily="34" charset="0"/>
              <a:buChar char="•"/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Permits specification of data types, structures and any data constraints.  </a:t>
            </a:r>
          </a:p>
          <a:p>
            <a:pPr marL="617220" lvl="1" indent="-342900">
              <a:spcBef>
                <a:spcPct val="0"/>
              </a:spcBef>
              <a:buFont typeface="Arial" pitchFamily="34" charset="0"/>
              <a:buChar char="•"/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All specifications are stored in the database.</a:t>
            </a:r>
          </a:p>
          <a:p>
            <a:pPr lvl="1">
              <a:spcBef>
                <a:spcPct val="0"/>
              </a:spcBef>
            </a:pPr>
            <a:endParaRPr lang="en-GB" altLang="en-US" dirty="0">
              <a:solidFill>
                <a:srgbClr val="000000"/>
              </a:solidFill>
              <a:latin typeface="Times" pitchFamily="18" charset="0"/>
              <a:ea typeface="Calibri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GB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" pitchFamily="18" charset="0"/>
                <a:ea typeface="Calibri" pitchFamily="34" charset="0"/>
              </a:rPr>
              <a:t>Data manipulation language (DML).</a:t>
            </a:r>
          </a:p>
          <a:p>
            <a:pPr marL="617220" lvl="1" indent="-342900">
              <a:spcBef>
                <a:spcPct val="0"/>
              </a:spcBef>
              <a:buFont typeface="Arial" pitchFamily="34" charset="0"/>
              <a:buChar char="•"/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General enquiry facility (query language) of the data.</a:t>
            </a:r>
          </a:p>
          <a:p>
            <a:pPr lvl="1">
              <a:spcBef>
                <a:spcPct val="0"/>
              </a:spcBef>
            </a:pPr>
            <a:endParaRPr lang="en-GB" altLang="en-US" dirty="0">
              <a:solidFill>
                <a:srgbClr val="000000"/>
              </a:solidFill>
              <a:latin typeface="Times" pitchFamily="18" charset="0"/>
              <a:ea typeface="Calibri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GB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" pitchFamily="18" charset="0"/>
                <a:ea typeface="Calibri" pitchFamily="34" charset="0"/>
              </a:rPr>
              <a:t>Controlled access to database may include:</a:t>
            </a:r>
          </a:p>
          <a:p>
            <a:pPr marL="617220" lvl="1" indent="-342900">
              <a:spcBef>
                <a:spcPct val="0"/>
              </a:spcBef>
              <a:buFont typeface="Arial" pitchFamily="34" charset="0"/>
              <a:buChar char="•"/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a security system</a:t>
            </a:r>
          </a:p>
          <a:p>
            <a:pPr marL="617220" lvl="1" indent="-342900">
              <a:spcBef>
                <a:spcPct val="0"/>
              </a:spcBef>
              <a:buFont typeface="Arial" pitchFamily="34" charset="0"/>
              <a:buChar char="•"/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an integrity system</a:t>
            </a:r>
          </a:p>
          <a:p>
            <a:pPr marL="617220" lvl="1" indent="-342900">
              <a:spcBef>
                <a:spcPct val="0"/>
              </a:spcBef>
              <a:buFont typeface="Arial" pitchFamily="34" charset="0"/>
              <a:buChar char="•"/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a concurrency control system</a:t>
            </a:r>
          </a:p>
          <a:p>
            <a:pPr marL="617220" lvl="1" indent="-342900">
              <a:spcBef>
                <a:spcPct val="0"/>
              </a:spcBef>
              <a:buFont typeface="Arial" pitchFamily="34" charset="0"/>
              <a:buChar char="•"/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a recovery control system</a:t>
            </a:r>
          </a:p>
          <a:p>
            <a:pPr marL="617220" lvl="1" indent="-342900">
              <a:spcBef>
                <a:spcPct val="0"/>
              </a:spcBef>
              <a:buFont typeface="Arial" pitchFamily="34" charset="0"/>
              <a:buChar char="•"/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a user-accessible </a:t>
            </a:r>
            <a:r>
              <a:rPr lang="en-GB" altLang="en-US" sz="2400" dirty="0" err="1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catalog</a:t>
            </a: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.</a:t>
            </a:r>
          </a:p>
          <a:p>
            <a:pPr lvl="1">
              <a:spcBef>
                <a:spcPct val="0"/>
              </a:spcBef>
            </a:pPr>
            <a:endParaRPr lang="en-GB" altLang="en-US" dirty="0">
              <a:solidFill>
                <a:srgbClr val="000000"/>
              </a:solidFill>
              <a:latin typeface="Times" pitchFamily="18" charset="0"/>
              <a:ea typeface="Calibri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26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  <a:latin typeface="Times" pitchFamily="18" charset="0"/>
                <a:cs typeface="Times New Roman" pitchFamily="18" charset="0"/>
              </a:rPr>
              <a:t>Allows each user to have his or her own view of the database.</a:t>
            </a:r>
          </a:p>
          <a:p>
            <a:pPr>
              <a:spcBef>
                <a:spcPct val="0"/>
              </a:spcBef>
            </a:pPr>
            <a:endParaRPr lang="en-US" altLang="en-US" dirty="0">
              <a:solidFill>
                <a:srgbClr val="000000"/>
              </a:solidFill>
              <a:latin typeface="Times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  <a:latin typeface="Times" pitchFamily="18" charset="0"/>
                <a:cs typeface="Times New Roman" pitchFamily="18" charset="0"/>
              </a:rPr>
              <a:t>A view is essentially some subset of the database.</a:t>
            </a:r>
            <a:r>
              <a:rPr lang="en-GB" altLang="en-US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43200"/>
            <a:ext cx="3396343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087" y="2971800"/>
            <a:ext cx="3456913" cy="258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75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Views -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  <a:latin typeface="Times" pitchFamily="18" charset="0"/>
                <a:cs typeface="Times New Roman" pitchFamily="18" charset="0"/>
              </a:rPr>
              <a:t>Reduce complexity</a:t>
            </a:r>
            <a:endParaRPr lang="en-GB" altLang="en-US" dirty="0">
              <a:solidFill>
                <a:srgbClr val="000000"/>
              </a:solidFill>
              <a:latin typeface="Times" pitchFamily="18" charset="0"/>
              <a:ea typeface="Calibri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  <a:latin typeface="Times" pitchFamily="18" charset="0"/>
                <a:cs typeface="Times New Roman" pitchFamily="18" charset="0"/>
              </a:rPr>
              <a:t>Provide a level of security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  <a:latin typeface="Times" pitchFamily="18" charset="0"/>
                <a:cs typeface="Times New Roman" pitchFamily="18" charset="0"/>
              </a:rPr>
              <a:t>Provide a mechanism to customize the appearance of the database</a:t>
            </a:r>
            <a:endParaRPr lang="en-GB" altLang="en-US" dirty="0">
              <a:solidFill>
                <a:srgbClr val="000000"/>
              </a:solidFill>
              <a:latin typeface="Times" pitchFamily="18" charset="0"/>
              <a:ea typeface="Calibri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  <a:latin typeface="Times" pitchFamily="18" charset="0"/>
                <a:cs typeface="Times New Roman" pitchFamily="18" charset="0"/>
              </a:rPr>
              <a:t>Present a consistent, unchanging picture of the structure of the database, even if the underlying database is changed</a:t>
            </a:r>
            <a:endParaRPr lang="en-GB" altLang="en-US" dirty="0">
              <a:solidFill>
                <a:srgbClr val="000000"/>
              </a:solidFill>
              <a:latin typeface="Times" pitchFamily="18" charset="0"/>
              <a:ea typeface="Calibri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273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DBMS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492374"/>
            <a:ext cx="8305800" cy="207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37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DBMS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GB" altLang="en-US" b="1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Hardware</a:t>
            </a:r>
          </a:p>
          <a:p>
            <a:pPr lvl="1">
              <a:spcBef>
                <a:spcPct val="0"/>
              </a:spcBef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Can range from a PC to a network of computers.</a:t>
            </a:r>
          </a:p>
          <a:p>
            <a:pPr>
              <a:spcBef>
                <a:spcPct val="0"/>
              </a:spcBef>
            </a:pPr>
            <a:r>
              <a:rPr lang="en-GB" altLang="en-US" b="1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Software</a:t>
            </a:r>
          </a:p>
          <a:p>
            <a:pPr lvl="1">
              <a:spcBef>
                <a:spcPct val="0"/>
              </a:spcBef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DBMS, operating system, network software (if necessary) and also the application programs.</a:t>
            </a:r>
          </a:p>
          <a:p>
            <a:pPr>
              <a:spcBef>
                <a:spcPct val="0"/>
              </a:spcBef>
            </a:pPr>
            <a:r>
              <a:rPr lang="en-GB" altLang="en-US" b="1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Data</a:t>
            </a:r>
          </a:p>
          <a:p>
            <a:pPr lvl="1">
              <a:spcBef>
                <a:spcPct val="0"/>
              </a:spcBef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Used by the organization and a description of this data called the schema.</a:t>
            </a:r>
          </a:p>
          <a:p>
            <a:pPr>
              <a:spcBef>
                <a:spcPct val="0"/>
              </a:spcBef>
            </a:pPr>
            <a:r>
              <a:rPr lang="en-GB" altLang="en-US" b="1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Procedures</a:t>
            </a:r>
          </a:p>
          <a:p>
            <a:pPr lvl="1">
              <a:spcBef>
                <a:spcPct val="0"/>
              </a:spcBef>
            </a:pPr>
            <a:r>
              <a:rPr lang="en-GB" altLang="en-US" sz="26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Instructions and rules that should be applied to the design and use of the database and DBMS.</a:t>
            </a:r>
          </a:p>
          <a:p>
            <a:pPr>
              <a:spcBef>
                <a:spcPct val="0"/>
              </a:spcBef>
            </a:pPr>
            <a:r>
              <a:rPr lang="en-GB" altLang="en-US" b="1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People</a:t>
            </a:r>
          </a:p>
          <a:p>
            <a:pPr lvl="1">
              <a:spcBef>
                <a:spcPct val="0"/>
              </a:spcBef>
            </a:pPr>
            <a:endParaRPr lang="en-GB" altLang="en-US" sz="2400" dirty="0">
              <a:solidFill>
                <a:srgbClr val="000000"/>
              </a:solidFill>
              <a:latin typeface="Times" pitchFamily="18" charset="0"/>
              <a:ea typeface="Calibri" pitchFamily="34" charset="0"/>
            </a:endParaRPr>
          </a:p>
          <a:p>
            <a:pPr lvl="1">
              <a:spcBef>
                <a:spcPct val="0"/>
              </a:spcBef>
            </a:pPr>
            <a:endParaRPr lang="en-GB" altLang="en-US" sz="2400" b="1" dirty="0">
              <a:solidFill>
                <a:srgbClr val="000000"/>
              </a:solidFill>
              <a:latin typeface="Times" pitchFamily="18" charset="0"/>
              <a:ea typeface="Calibri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817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 in DBMS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altLang="en-US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Data Administrator (DA)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Database Administrator (DBA)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Database Designers (Logical and Physical)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Application Programmers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End Users (naive and sophisticated)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918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Database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GB" altLang="en-US" b="1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First-generation </a:t>
            </a:r>
          </a:p>
          <a:p>
            <a:pPr lvl="1">
              <a:spcBef>
                <a:spcPct val="0"/>
              </a:spcBef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Hierarchical and Network</a:t>
            </a:r>
          </a:p>
          <a:p>
            <a:pPr lvl="1">
              <a:spcBef>
                <a:spcPct val="0"/>
              </a:spcBef>
            </a:pPr>
            <a:endParaRPr lang="en-GB" altLang="en-US" sz="2400" dirty="0">
              <a:solidFill>
                <a:srgbClr val="000000"/>
              </a:solidFill>
              <a:latin typeface="Times" pitchFamily="18" charset="0"/>
              <a:ea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b="1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Second generation</a:t>
            </a:r>
          </a:p>
          <a:p>
            <a:pPr lvl="1">
              <a:spcBef>
                <a:spcPct val="0"/>
              </a:spcBef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Relational</a:t>
            </a:r>
          </a:p>
          <a:p>
            <a:pPr lvl="1">
              <a:spcBef>
                <a:spcPct val="0"/>
              </a:spcBef>
            </a:pPr>
            <a:endParaRPr lang="en-GB" altLang="en-US" sz="2400" dirty="0">
              <a:solidFill>
                <a:srgbClr val="000000"/>
              </a:solidFill>
              <a:latin typeface="Times" pitchFamily="18" charset="0"/>
              <a:ea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b="1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Third generation</a:t>
            </a:r>
          </a:p>
          <a:p>
            <a:pPr lvl="1">
              <a:spcBef>
                <a:spcPct val="0"/>
              </a:spcBef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Object-Relational</a:t>
            </a:r>
          </a:p>
          <a:p>
            <a:pPr lvl="1">
              <a:spcBef>
                <a:spcPct val="0"/>
              </a:spcBef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Object-Oriented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024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DBMS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60000"/>
              </a:lnSpc>
              <a:spcBef>
                <a:spcPct val="0"/>
              </a:spcBef>
            </a:pPr>
            <a:r>
              <a:rPr lang="en-GB" altLang="en-US" sz="37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Control of data redundancy</a:t>
            </a:r>
          </a:p>
          <a:p>
            <a:pPr>
              <a:lnSpc>
                <a:spcPct val="160000"/>
              </a:lnSpc>
              <a:spcBef>
                <a:spcPct val="0"/>
              </a:spcBef>
            </a:pPr>
            <a:r>
              <a:rPr lang="en-GB" altLang="en-US" sz="37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Data consistency</a:t>
            </a:r>
          </a:p>
          <a:p>
            <a:pPr>
              <a:lnSpc>
                <a:spcPct val="160000"/>
              </a:lnSpc>
              <a:spcBef>
                <a:spcPct val="0"/>
              </a:spcBef>
            </a:pPr>
            <a:r>
              <a:rPr lang="en-GB" altLang="en-US" sz="37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More information from the same amount of data</a:t>
            </a:r>
          </a:p>
          <a:p>
            <a:pPr>
              <a:lnSpc>
                <a:spcPct val="160000"/>
              </a:lnSpc>
              <a:spcBef>
                <a:spcPct val="0"/>
              </a:spcBef>
            </a:pPr>
            <a:r>
              <a:rPr lang="en-GB" altLang="en-US" sz="37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Sharing of data</a:t>
            </a:r>
          </a:p>
          <a:p>
            <a:pPr>
              <a:lnSpc>
                <a:spcPct val="160000"/>
              </a:lnSpc>
              <a:spcBef>
                <a:spcPct val="0"/>
              </a:spcBef>
            </a:pPr>
            <a:r>
              <a:rPr lang="en-GB" altLang="en-US" sz="37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Improved data integrity</a:t>
            </a:r>
          </a:p>
          <a:p>
            <a:pPr>
              <a:lnSpc>
                <a:spcPct val="160000"/>
              </a:lnSpc>
              <a:spcBef>
                <a:spcPct val="0"/>
              </a:spcBef>
            </a:pPr>
            <a:r>
              <a:rPr lang="en-GB" altLang="en-US" sz="37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Improved security</a:t>
            </a:r>
          </a:p>
          <a:p>
            <a:pPr>
              <a:lnSpc>
                <a:spcPct val="160000"/>
              </a:lnSpc>
              <a:spcBef>
                <a:spcPct val="0"/>
              </a:spcBef>
            </a:pPr>
            <a:r>
              <a:rPr lang="en-GB" altLang="en-US" sz="37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Enforcement of standards</a:t>
            </a:r>
          </a:p>
          <a:p>
            <a:pPr>
              <a:lnSpc>
                <a:spcPct val="160000"/>
              </a:lnSpc>
              <a:spcBef>
                <a:spcPct val="0"/>
              </a:spcBef>
            </a:pPr>
            <a:r>
              <a:rPr lang="en-GB" altLang="en-US" sz="37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Economy of scale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60000"/>
              </a:lnSpc>
              <a:spcBef>
                <a:spcPct val="0"/>
              </a:spcBef>
            </a:pPr>
            <a:r>
              <a:rPr lang="en-GB" altLang="en-US" sz="37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Balance conflicting requirements</a:t>
            </a:r>
          </a:p>
          <a:p>
            <a:pPr>
              <a:lnSpc>
                <a:spcPct val="160000"/>
              </a:lnSpc>
              <a:spcBef>
                <a:spcPct val="0"/>
              </a:spcBef>
            </a:pPr>
            <a:r>
              <a:rPr lang="en-GB" altLang="en-US" sz="37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Improved data accessibility and responsiveness</a:t>
            </a:r>
          </a:p>
          <a:p>
            <a:pPr>
              <a:lnSpc>
                <a:spcPct val="160000"/>
              </a:lnSpc>
              <a:spcBef>
                <a:spcPct val="0"/>
              </a:spcBef>
            </a:pPr>
            <a:r>
              <a:rPr lang="en-GB" altLang="en-US" sz="37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Increased productivity</a:t>
            </a:r>
          </a:p>
          <a:p>
            <a:pPr>
              <a:lnSpc>
                <a:spcPct val="160000"/>
              </a:lnSpc>
              <a:spcBef>
                <a:spcPct val="0"/>
              </a:spcBef>
            </a:pPr>
            <a:r>
              <a:rPr lang="en-GB" altLang="en-US" sz="37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Improved maintenance through data independence</a:t>
            </a:r>
          </a:p>
          <a:p>
            <a:pPr>
              <a:lnSpc>
                <a:spcPct val="160000"/>
              </a:lnSpc>
              <a:spcBef>
                <a:spcPct val="0"/>
              </a:spcBef>
            </a:pPr>
            <a:r>
              <a:rPr lang="en-GB" altLang="en-US" sz="37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Increased concurrency</a:t>
            </a:r>
          </a:p>
          <a:p>
            <a:pPr>
              <a:lnSpc>
                <a:spcPct val="160000"/>
              </a:lnSpc>
              <a:spcBef>
                <a:spcPct val="0"/>
              </a:spcBef>
            </a:pPr>
            <a:r>
              <a:rPr lang="en-GB" altLang="en-US" sz="37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Improved backup and recovery 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606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altLang="en-US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Some common uses of database systems.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altLang="en-US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Characteristics of file-based systems.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altLang="en-US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Problems with file-based approach.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altLang="en-US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Meaning of the term database.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altLang="en-US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Meaning of the term Database Management System (DBMS).</a:t>
            </a:r>
            <a:r>
              <a:rPr lang="en-GB" altLang="en-US" b="1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 </a:t>
            </a:r>
            <a:r>
              <a:rPr lang="en-GB" altLang="en-US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Typical functions of a DBMS.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altLang="en-US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Major components of the DBMS environment.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altLang="en-US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Personnel involved in the DBMS environment.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altLang="en-US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History of the development of DBMSs.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altLang="en-US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Advantages and disadvantages of DBMSs.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GB" altLang="en-US" dirty="0">
              <a:solidFill>
                <a:srgbClr val="000000"/>
              </a:solidFill>
              <a:latin typeface="Times" pitchFamily="18" charset="0"/>
              <a:ea typeface="Calibri" pitchFamily="34" charset="0"/>
            </a:endParaRPr>
          </a:p>
          <a:p>
            <a:endParaRPr lang="en-US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2CB29361-0428-494D-B587-16D59DD83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4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991"/>
    </mc:Choice>
    <mc:Fallback>
      <p:transition spd="slow" advTm="99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Disadvantages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Complexity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Size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Cost of DBMS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Additional hardware costs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Cost of conversion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Performance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Higher impact of a failure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09800"/>
            <a:ext cx="2895600" cy="2895600"/>
          </a:xfrm>
        </p:spPr>
      </p:pic>
    </p:spTree>
    <p:extLst>
      <p:ext uri="{BB962C8B-B14F-4D97-AF65-F5344CB8AC3E}">
        <p14:creationId xmlns:p14="http://schemas.microsoft.com/office/powerpoint/2010/main" val="2056617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i="1" dirty="0"/>
              <a:t>Discuss the roles of the following personnel in the </a:t>
            </a:r>
          </a:p>
          <a:p>
            <a:pPr marL="0" indent="0">
              <a:buNone/>
            </a:pPr>
            <a:r>
              <a:rPr lang="en-US" i="1" dirty="0"/>
              <a:t>     database environment:</a:t>
            </a:r>
          </a:p>
          <a:p>
            <a:pPr marL="617220" lvl="1" indent="-342900">
              <a:buFont typeface="Arial" pitchFamily="34" charset="0"/>
              <a:buChar char="•"/>
            </a:pPr>
            <a:r>
              <a:rPr lang="en-US" i="1" dirty="0"/>
              <a:t>Data Administrator </a:t>
            </a:r>
          </a:p>
          <a:p>
            <a:pPr marL="617220" lvl="1" indent="-342900">
              <a:buFont typeface="Arial" pitchFamily="34" charset="0"/>
              <a:buChar char="•"/>
            </a:pPr>
            <a:r>
              <a:rPr lang="en-US" i="1" dirty="0"/>
              <a:t>Database Administrator</a:t>
            </a:r>
          </a:p>
          <a:p>
            <a:pPr marL="617220" lvl="1" indent="-342900">
              <a:buFont typeface="Arial" pitchFamily="34" charset="0"/>
              <a:buChar char="•"/>
            </a:pPr>
            <a:r>
              <a:rPr lang="en-US" i="1" dirty="0"/>
              <a:t>Logical Database Designer</a:t>
            </a:r>
          </a:p>
          <a:p>
            <a:pPr marL="617220" lvl="1" indent="-342900">
              <a:buFont typeface="Arial" pitchFamily="34" charset="0"/>
              <a:buChar char="•"/>
            </a:pPr>
            <a:r>
              <a:rPr lang="en-US" i="1" dirty="0"/>
              <a:t>Physical Database Designer</a:t>
            </a:r>
          </a:p>
          <a:p>
            <a:pPr marL="617220" lvl="1" indent="-342900">
              <a:buFont typeface="Arial" pitchFamily="34" charset="0"/>
              <a:buChar char="•"/>
            </a:pPr>
            <a:r>
              <a:rPr lang="en-US" i="1" dirty="0"/>
              <a:t>Application Developer</a:t>
            </a:r>
          </a:p>
          <a:p>
            <a:pPr marL="617220" lvl="1" indent="-342900">
              <a:buFont typeface="Arial" pitchFamily="34" charset="0"/>
              <a:buChar char="•"/>
            </a:pPr>
            <a:r>
              <a:rPr lang="en-US" i="1" dirty="0"/>
              <a:t>End Users</a:t>
            </a:r>
            <a:endParaRPr lang="en-US" dirty="0"/>
          </a:p>
          <a:p>
            <a:pPr lvl="1">
              <a:tabLst>
                <a:tab pos="117475" algn="l"/>
                <a:tab pos="236538" algn="l"/>
                <a:tab pos="633413" algn="l"/>
                <a:tab pos="914400" algn="l"/>
                <a:tab pos="1150938" algn="l"/>
                <a:tab pos="1652588" algn="l"/>
              </a:tabLst>
            </a:pPr>
            <a:endParaRPr lang="en-US" dirty="0"/>
          </a:p>
          <a:p>
            <a:pPr marL="1074420" lvl="2" indent="-342900">
              <a:tabLst>
                <a:tab pos="117475" algn="l"/>
                <a:tab pos="236538" algn="l"/>
                <a:tab pos="633413" algn="l"/>
                <a:tab pos="914400" algn="l"/>
                <a:tab pos="1150938" algn="l"/>
                <a:tab pos="1652588" algn="l"/>
              </a:tabLst>
            </a:pPr>
            <a:r>
              <a:rPr lang="en-US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2679804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820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Examples of Database Application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  <a:latin typeface="Times" pitchFamily="18" charset="0"/>
                <a:cs typeface="Times New Roman" pitchFamily="18" charset="0"/>
              </a:rPr>
              <a:t>Purchases from the supermarket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  <a:latin typeface="Times" pitchFamily="18" charset="0"/>
                <a:cs typeface="Times New Roman" pitchFamily="18" charset="0"/>
              </a:rPr>
              <a:t>Purchases using your credit card</a:t>
            </a:r>
            <a:r>
              <a:rPr lang="en-GB" altLang="en-US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  <a:latin typeface="Times" pitchFamily="18" charset="0"/>
                <a:cs typeface="Times New Roman" pitchFamily="18" charset="0"/>
              </a:rPr>
              <a:t>Booking a holiday at the travel agents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  <a:latin typeface="Times" pitchFamily="18" charset="0"/>
                <a:cs typeface="Times New Roman" pitchFamily="18" charset="0"/>
              </a:rPr>
              <a:t>Using the local library</a:t>
            </a:r>
            <a:r>
              <a:rPr lang="en-GB" altLang="en-US" dirty="0">
                <a:solidFill>
                  <a:srgbClr val="000000"/>
                </a:solidFill>
                <a:latin typeface="Times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  <a:latin typeface="Times" pitchFamily="18" charset="0"/>
                <a:cs typeface="Times New Roman" pitchFamily="18" charset="0"/>
              </a:rPr>
              <a:t>Taking out insurance</a:t>
            </a:r>
            <a:r>
              <a:rPr lang="en-GB" altLang="en-US" dirty="0">
                <a:solidFill>
                  <a:srgbClr val="000000"/>
                </a:solidFill>
                <a:latin typeface="Times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altLang="en-US" dirty="0">
                <a:solidFill>
                  <a:srgbClr val="000000"/>
                </a:solidFill>
                <a:latin typeface="Times" pitchFamily="18" charset="0"/>
                <a:cs typeface="Times New Roman" pitchFamily="18" charset="0"/>
              </a:rPr>
              <a:t>Renting a video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  <a:latin typeface="Times" pitchFamily="18" charset="0"/>
                <a:cs typeface="Times New Roman" pitchFamily="18" charset="0"/>
              </a:rPr>
              <a:t>Using the Internet</a:t>
            </a:r>
            <a:r>
              <a:rPr lang="en-GB" altLang="en-US" dirty="0">
                <a:solidFill>
                  <a:srgbClr val="000000"/>
                </a:solidFill>
                <a:latin typeface="Times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  <a:latin typeface="Times" pitchFamily="18" charset="0"/>
                <a:cs typeface="Times New Roman" pitchFamily="18" charset="0"/>
              </a:rPr>
              <a:t>Studying at university</a:t>
            </a:r>
            <a:r>
              <a:rPr lang="en-GB" altLang="en-US" dirty="0">
                <a:solidFill>
                  <a:srgbClr val="000000"/>
                </a:solidFill>
                <a:latin typeface="Times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5503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Based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GB" altLang="en-US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Collection of application programs that perform services for the end users (e.g. reports).  </a:t>
            </a:r>
          </a:p>
          <a:p>
            <a:pPr lvl="1">
              <a:lnSpc>
                <a:spcPct val="30000"/>
              </a:lnSpc>
              <a:spcBef>
                <a:spcPct val="0"/>
              </a:spcBef>
            </a:pPr>
            <a:endParaRPr lang="en-GB" altLang="en-US" dirty="0">
              <a:solidFill>
                <a:srgbClr val="000000"/>
              </a:solidFill>
              <a:latin typeface="Times" pitchFamily="18" charset="0"/>
              <a:ea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Each program defines and manages its own data.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00400"/>
            <a:ext cx="3313471" cy="241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447499"/>
            <a:ext cx="3999271" cy="235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18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r>
              <a:rPr lang="en-US" dirty="0"/>
              <a:t>File Based Processing </a:t>
            </a: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8229600" cy="4793118"/>
          </a:xfrm>
        </p:spPr>
      </p:pic>
    </p:spTree>
    <p:extLst>
      <p:ext uri="{BB962C8B-B14F-4D97-AF65-F5344CB8AC3E}">
        <p14:creationId xmlns:p14="http://schemas.microsoft.com/office/powerpoint/2010/main" val="3937453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File Base Processing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GB" altLang="en-US" b="1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Separation and isolation of data</a:t>
            </a:r>
          </a:p>
          <a:p>
            <a:pPr lvl="1">
              <a:spcBef>
                <a:spcPct val="0"/>
              </a:spcBef>
            </a:pPr>
            <a:r>
              <a:rPr lang="en-GB" altLang="en-US" sz="26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Each program maintains its own set of data.</a:t>
            </a:r>
          </a:p>
          <a:p>
            <a:pPr lvl="1">
              <a:spcBef>
                <a:spcPct val="0"/>
              </a:spcBef>
            </a:pPr>
            <a:r>
              <a:rPr lang="en-GB" altLang="en-US" sz="26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Users of one program may be unaware of potentially useful data held by other programs.</a:t>
            </a:r>
            <a:endParaRPr lang="en-GB" altLang="en-US" dirty="0">
              <a:solidFill>
                <a:srgbClr val="000000"/>
              </a:solidFill>
              <a:latin typeface="Times" pitchFamily="18" charset="0"/>
              <a:ea typeface="Calibri" pitchFamily="34" charset="0"/>
            </a:endParaRPr>
          </a:p>
          <a:p>
            <a:pPr lvl="1">
              <a:spcBef>
                <a:spcPct val="0"/>
              </a:spcBef>
            </a:pPr>
            <a:endParaRPr lang="en-GB" altLang="en-US" dirty="0">
              <a:solidFill>
                <a:srgbClr val="000000"/>
              </a:solidFill>
              <a:latin typeface="Times" pitchFamily="18" charset="0"/>
              <a:ea typeface="Calibri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GB" altLang="en-US" b="1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Duplication of data</a:t>
            </a:r>
          </a:p>
          <a:p>
            <a:pPr lvl="1">
              <a:spcBef>
                <a:spcPct val="0"/>
              </a:spcBef>
            </a:pPr>
            <a:r>
              <a:rPr lang="en-GB" altLang="en-US" sz="26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Same data is held by different programs.</a:t>
            </a:r>
          </a:p>
          <a:p>
            <a:pPr lvl="1">
              <a:spcBef>
                <a:spcPct val="0"/>
              </a:spcBef>
            </a:pPr>
            <a:r>
              <a:rPr lang="en-GB" altLang="en-US" sz="26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Wasted space and potentially different values and/or different formats for the same item.</a:t>
            </a:r>
            <a:endParaRPr lang="en-GB" altLang="en-US" dirty="0">
              <a:solidFill>
                <a:srgbClr val="000000"/>
              </a:solidFill>
              <a:latin typeface="Times" pitchFamily="18" charset="0"/>
              <a:ea typeface="Calibri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081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File Based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2813">
              <a:spcBef>
                <a:spcPct val="0"/>
              </a:spcBef>
              <a:buNone/>
            </a:pPr>
            <a:r>
              <a:rPr lang="en-GB" b="1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Data dependence</a:t>
            </a:r>
          </a:p>
          <a:p>
            <a:pPr lvl="1" defTabSz="912813"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File structure is defined in the program code.</a:t>
            </a:r>
          </a:p>
          <a:p>
            <a:pPr lvl="1" defTabSz="912813">
              <a:spcBef>
                <a:spcPct val="0"/>
              </a:spcBef>
            </a:pPr>
            <a:endParaRPr lang="en-GB" sz="2400" b="1" dirty="0">
              <a:solidFill>
                <a:srgbClr val="000000"/>
              </a:solidFill>
              <a:latin typeface="Times" pitchFamily="18" charset="0"/>
              <a:ea typeface="Calibri" pitchFamily="34" charset="0"/>
            </a:endParaRPr>
          </a:p>
          <a:p>
            <a:pPr marL="0" indent="0" defTabSz="912813">
              <a:spcBef>
                <a:spcPct val="0"/>
              </a:spcBef>
              <a:buNone/>
            </a:pPr>
            <a:r>
              <a:rPr lang="en-GB" b="1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Incompatible file formats</a:t>
            </a:r>
          </a:p>
          <a:p>
            <a:pPr lvl="1" defTabSz="912813"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Programs are written in different languages, and so cannot easily access each other’s files.</a:t>
            </a:r>
          </a:p>
          <a:p>
            <a:pPr lvl="1" defTabSz="912813">
              <a:spcBef>
                <a:spcPct val="0"/>
              </a:spcBef>
            </a:pPr>
            <a:endParaRPr lang="en-GB" b="1" dirty="0">
              <a:solidFill>
                <a:srgbClr val="000000"/>
              </a:solidFill>
              <a:latin typeface="Times" pitchFamily="18" charset="0"/>
              <a:ea typeface="Calibri" pitchFamily="34" charset="0"/>
            </a:endParaRPr>
          </a:p>
          <a:p>
            <a:pPr marL="0" indent="0" defTabSz="912813">
              <a:spcBef>
                <a:spcPct val="0"/>
              </a:spcBef>
              <a:buNone/>
            </a:pPr>
            <a:r>
              <a:rPr lang="en-GB" b="1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Fixed Queries/Proliferation of application programs</a:t>
            </a:r>
          </a:p>
          <a:p>
            <a:pPr lvl="1" defTabSz="912813"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Programs are written to satisfy particular functions.</a:t>
            </a:r>
          </a:p>
          <a:p>
            <a:pPr lvl="1" defTabSz="912813"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Any new requirement needs a new program.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803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2813">
              <a:spcBef>
                <a:spcPct val="0"/>
              </a:spcBef>
              <a:buNone/>
            </a:pPr>
            <a:r>
              <a:rPr lang="en-GB" b="1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Arose because:</a:t>
            </a:r>
          </a:p>
          <a:p>
            <a:pPr lvl="1" defTabSz="912813"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Definition of data was embedded in application programs, rather than being stored separately and independently.</a:t>
            </a:r>
          </a:p>
          <a:p>
            <a:pPr lvl="1" defTabSz="912813"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No control over access and manipulation of data beyond that imposed by application programs.</a:t>
            </a:r>
          </a:p>
          <a:p>
            <a:pPr lvl="1" defTabSz="912813">
              <a:spcBef>
                <a:spcPct val="0"/>
              </a:spcBef>
            </a:pPr>
            <a:endParaRPr lang="en-GB" sz="2400" dirty="0">
              <a:solidFill>
                <a:srgbClr val="000000"/>
              </a:solidFill>
              <a:latin typeface="Times" pitchFamily="18" charset="0"/>
              <a:ea typeface="Calibri" pitchFamily="34" charset="0"/>
            </a:endParaRPr>
          </a:p>
          <a:p>
            <a:pPr defTabSz="912813">
              <a:spcBef>
                <a:spcPct val="0"/>
              </a:spcBef>
            </a:pPr>
            <a:r>
              <a:rPr lang="en-GB" b="1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Result: </a:t>
            </a:r>
          </a:p>
          <a:p>
            <a:pPr lvl="1" defTabSz="912813">
              <a:spcBef>
                <a:spcPct val="0"/>
              </a:spcBef>
            </a:pPr>
            <a:r>
              <a:rPr lang="en-GB" sz="2400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the database and Database Management System (DBMS).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155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912813">
              <a:spcBef>
                <a:spcPct val="0"/>
              </a:spcBef>
            </a:pPr>
            <a:r>
              <a:rPr lang="en-GB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Shared collection of logically related data (and a description of this data), designed to meet the information needs of an organization.</a:t>
            </a:r>
          </a:p>
          <a:p>
            <a:pPr defTabSz="912813">
              <a:spcBef>
                <a:spcPct val="0"/>
              </a:spcBef>
            </a:pPr>
            <a:endParaRPr lang="en-GB" dirty="0">
              <a:solidFill>
                <a:srgbClr val="000000"/>
              </a:solidFill>
              <a:latin typeface="Times" pitchFamily="18" charset="0"/>
              <a:ea typeface="Calibri" pitchFamily="34" charset="0"/>
            </a:endParaRPr>
          </a:p>
          <a:p>
            <a:pPr defTabSz="912813">
              <a:spcBef>
                <a:spcPct val="0"/>
              </a:spcBef>
            </a:pPr>
            <a:r>
              <a:rPr lang="en-GB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System </a:t>
            </a:r>
            <a:r>
              <a:rPr lang="en-GB" dirty="0" err="1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catalog</a:t>
            </a:r>
            <a:r>
              <a:rPr lang="en-GB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 (metadata) provides description of  data to enable program–data independence.</a:t>
            </a:r>
          </a:p>
          <a:p>
            <a:pPr defTabSz="912813">
              <a:spcBef>
                <a:spcPct val="0"/>
              </a:spcBef>
            </a:pPr>
            <a:endParaRPr lang="en-GB" dirty="0">
              <a:solidFill>
                <a:srgbClr val="000000"/>
              </a:solidFill>
              <a:latin typeface="Times" pitchFamily="18" charset="0"/>
              <a:ea typeface="Calibri" pitchFamily="34" charset="0"/>
            </a:endParaRPr>
          </a:p>
          <a:p>
            <a:pPr defTabSz="912813">
              <a:spcBef>
                <a:spcPct val="0"/>
              </a:spcBef>
            </a:pPr>
            <a:r>
              <a:rPr lang="en-GB" dirty="0">
                <a:solidFill>
                  <a:srgbClr val="000000"/>
                </a:solidFill>
                <a:latin typeface="Times" pitchFamily="18" charset="0"/>
                <a:ea typeface="Calibri" pitchFamily="34" charset="0"/>
              </a:rPr>
              <a:t>Logically related data comprises entities, attributes, and relationships of an organization’s information.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2721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F202C01543AC4D959A6D4019F27A42" ma:contentTypeVersion="0" ma:contentTypeDescription="Create a new document." ma:contentTypeScope="" ma:versionID="c725c11b41a996c44ce7cea3b0abb89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0BEF2E3-7FDB-4555-9579-6334A8001D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7A5A63-F02F-47A7-9EF8-870842AB0B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FEE592D-BFDA-42D0-9D14-2E2FAE75B158}">
  <ds:schemaRefs>
    <ds:schemaRef ds:uri="http://www.w3.org/XML/1998/namespace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249</TotalTime>
  <Words>780</Words>
  <Application>Microsoft Office PowerPoint</Application>
  <PresentationFormat>On-screen Show (4:3)</PresentationFormat>
  <Paragraphs>148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Times</vt:lpstr>
      <vt:lpstr>Times New Roman</vt:lpstr>
      <vt:lpstr>Wingdings</vt:lpstr>
      <vt:lpstr>Clarity</vt:lpstr>
      <vt:lpstr>Introduction to database </vt:lpstr>
      <vt:lpstr>OBJECTIVES </vt:lpstr>
      <vt:lpstr>Examples of Database Application System</vt:lpstr>
      <vt:lpstr>File Based System</vt:lpstr>
      <vt:lpstr>File Based Processing </vt:lpstr>
      <vt:lpstr>Limitations of File Base Processing </vt:lpstr>
      <vt:lpstr>Limitations of File Based Processing</vt:lpstr>
      <vt:lpstr>Database Approach</vt:lpstr>
      <vt:lpstr>Database</vt:lpstr>
      <vt:lpstr>Database Management System (DBMS)</vt:lpstr>
      <vt:lpstr>Database Management System (DBMS)</vt:lpstr>
      <vt:lpstr>Database Approach </vt:lpstr>
      <vt:lpstr>Views</vt:lpstr>
      <vt:lpstr>Views - Benefits</vt:lpstr>
      <vt:lpstr>Components of DBMS</vt:lpstr>
      <vt:lpstr>Components of DBMS</vt:lpstr>
      <vt:lpstr>Roles in DBMS</vt:lpstr>
      <vt:lpstr>History of Database System</vt:lpstr>
      <vt:lpstr>Advantages of DBMS</vt:lpstr>
      <vt:lpstr>Disadvantages </vt:lpstr>
      <vt:lpstr>Exercise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database</dc:title>
  <dc:creator>Thagirarani Muniandy</dc:creator>
  <cp:lastModifiedBy>Thagirarani Muniandy</cp:lastModifiedBy>
  <cp:revision>17</cp:revision>
  <dcterms:created xsi:type="dcterms:W3CDTF">2016-01-19T01:32:33Z</dcterms:created>
  <dcterms:modified xsi:type="dcterms:W3CDTF">2023-01-06T04:42:59Z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0x01010011F202C01543AC4D959A6D4019F27A42</vt:lpwstr>
  </property>
</Properties>
</file>