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8" r:id="rId4"/>
  </p:sldMasterIdLst>
  <p:notesMasterIdLst>
    <p:notesMasterId r:id="rId27"/>
  </p:notesMasterIdLst>
  <p:sldIdLst>
    <p:sldId id="357" r:id="rId5"/>
    <p:sldId id="399" r:id="rId6"/>
    <p:sldId id="421" r:id="rId7"/>
    <p:sldId id="381" r:id="rId8"/>
    <p:sldId id="334" r:id="rId9"/>
    <p:sldId id="401" r:id="rId10"/>
    <p:sldId id="403" r:id="rId11"/>
    <p:sldId id="405" r:id="rId12"/>
    <p:sldId id="406" r:id="rId13"/>
    <p:sldId id="407" r:id="rId14"/>
    <p:sldId id="383" r:id="rId15"/>
    <p:sldId id="384" r:id="rId16"/>
    <p:sldId id="422" r:id="rId17"/>
    <p:sldId id="425" r:id="rId18"/>
    <p:sldId id="426" r:id="rId19"/>
    <p:sldId id="417" r:id="rId20"/>
    <p:sldId id="427" r:id="rId21"/>
    <p:sldId id="394" r:id="rId22"/>
    <p:sldId id="395" r:id="rId23"/>
    <p:sldId id="429" r:id="rId24"/>
    <p:sldId id="430" r:id="rId25"/>
    <p:sldId id="43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5"/>
  </p:normalViewPr>
  <p:slideViewPr>
    <p:cSldViewPr snapToGrid="0" snapToObjects="1">
      <p:cViewPr varScale="1">
        <p:scale>
          <a:sx n="110" d="100"/>
          <a:sy n="110" d="100"/>
        </p:scale>
        <p:origin x="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640DB-DC21-4D4A-BFD3-2C24B80F3F96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8D6C7-4F74-4C4C-A29F-577F6B57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3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46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2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6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8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6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7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4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9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5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99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Training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4653"/>
            <a:ext cx="10058400" cy="605502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rgbClr val="4B4F58"/>
                </a:solidFill>
              </a:rPr>
              <a:t>At the end of this training, you should be able to: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rgbClr val="4B4F58"/>
                </a:solidFill>
                <a:ea typeface="Calibri" charset="0"/>
                <a:cs typeface="Calibri" charset="0"/>
              </a:rPr>
              <a:t>Develop Self-Instructional Manual (SIM) for ODL </a:t>
            </a:r>
            <a:r>
              <a:rPr lang="en-US" sz="2400" dirty="0" err="1">
                <a:solidFill>
                  <a:srgbClr val="4B4F58"/>
                </a:solidFill>
                <a:ea typeface="Calibri" charset="0"/>
                <a:cs typeface="Calibri" charset="0"/>
              </a:rPr>
              <a:t>Programmes</a:t>
            </a:r>
            <a:endParaRPr lang="en-US" sz="2400" dirty="0">
              <a:solidFill>
                <a:srgbClr val="4B4F58"/>
              </a:solidFill>
              <a:ea typeface="Calibri" charset="0"/>
              <a:cs typeface="Calibri" charset="0"/>
            </a:endParaRPr>
          </a:p>
          <a:p>
            <a:pPr algn="just">
              <a:lnSpc>
                <a:spcPct val="100000"/>
              </a:lnSpc>
            </a:pP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6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CHARACTERISTICS OF SIM</a:t>
            </a:r>
          </a:p>
        </p:txBody>
      </p:sp>
      <p:pic>
        <p:nvPicPr>
          <p:cNvPr id="6" name="Content Placeholder 5" descr="A picture containing text, screenshot, font, post-it note&#10;&#10;Description automatically generated">
            <a:extLst>
              <a:ext uri="{FF2B5EF4-FFF2-40B4-BE49-F238E27FC236}">
                <a16:creationId xmlns:a16="http://schemas.microsoft.com/office/drawing/2014/main" id="{8B784615-AAB5-AF1C-6AB8-696728566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067" y="1919530"/>
            <a:ext cx="7315611" cy="4378608"/>
          </a:xfrm>
        </p:spPr>
      </p:pic>
    </p:spTree>
    <p:extLst>
      <p:ext uri="{BB962C8B-B14F-4D97-AF65-F5344CB8AC3E}">
        <p14:creationId xmlns:p14="http://schemas.microsoft.com/office/powerpoint/2010/main" val="370666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Constructive Alignment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C8A4578-D850-D57E-3949-4CFDA67D0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571" y="1814267"/>
            <a:ext cx="7315200" cy="5248275"/>
          </a:xfrm>
        </p:spPr>
      </p:pic>
    </p:spTree>
    <p:extLst>
      <p:ext uri="{BB962C8B-B14F-4D97-AF65-F5344CB8AC3E}">
        <p14:creationId xmlns:p14="http://schemas.microsoft.com/office/powerpoint/2010/main" val="108411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Steps to Develop SIM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  <a:p>
            <a:r>
              <a:rPr lang="en-MY" sz="2800" dirty="0"/>
              <a:t>1. </a:t>
            </a:r>
            <a:r>
              <a:rPr lang="en-US" sz="2800" dirty="0"/>
              <a:t>Adjust and confirm your Table 4</a:t>
            </a:r>
          </a:p>
          <a:p>
            <a:r>
              <a:rPr lang="en-MY" sz="2800" dirty="0"/>
              <a:t>2. Use the course-mapping template to map </a:t>
            </a:r>
            <a:r>
              <a:rPr lang="en-MY" sz="2800" b="1" dirty="0"/>
              <a:t>CLO – Topics – </a:t>
            </a:r>
            <a:r>
              <a:rPr lang="en-MY" sz="2800" b="1" dirty="0" err="1"/>
              <a:t>SubTopics</a:t>
            </a:r>
            <a:r>
              <a:rPr lang="en-MY" sz="2800" b="1" dirty="0"/>
              <a:t>-Learning Outcomes-Content-Assessment</a:t>
            </a:r>
            <a:r>
              <a:rPr lang="en-MY" sz="2800" dirty="0"/>
              <a:t>(non-graded)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82422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Steps to Develop SIM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  <a:p>
            <a:r>
              <a:rPr lang="en-MY" sz="2800" dirty="0"/>
              <a:t>3. Develop your SIM and assessment (from course mapping)</a:t>
            </a:r>
          </a:p>
          <a:p>
            <a:r>
              <a:rPr lang="en-MY" sz="2800" dirty="0"/>
              <a:t>4. Upload your content into LMS course</a:t>
            </a:r>
          </a:p>
          <a:p>
            <a:r>
              <a:rPr lang="en-MY" sz="2800" dirty="0"/>
              <a:t>5. Provide guided-instructions in the LMS course</a:t>
            </a:r>
          </a:p>
          <a:p>
            <a:r>
              <a:rPr lang="en-MY" sz="2800" dirty="0"/>
              <a:t>6. Develop the course introduction page</a:t>
            </a:r>
          </a:p>
        </p:txBody>
      </p:sp>
    </p:spTree>
    <p:extLst>
      <p:ext uri="{BB962C8B-B14F-4D97-AF65-F5344CB8AC3E}">
        <p14:creationId xmlns:p14="http://schemas.microsoft.com/office/powerpoint/2010/main" val="2542613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 1: Adjust and confirm your Table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 to GUIDELINES FOR ODL TABLE 4 STUDENT LEARNING TIME (SLT) DISTRIBUTION FOR 3-CREDIT COURSES in your Training Course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6704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 2: Course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MY" sz="2000" dirty="0"/>
              <a:t>Use the course-mapping template to map </a:t>
            </a:r>
            <a:r>
              <a:rPr lang="en-MY" sz="2000" b="1" dirty="0"/>
              <a:t>CLO – Topics – </a:t>
            </a:r>
            <a:r>
              <a:rPr lang="en-MY" sz="2000" b="1" dirty="0" err="1"/>
              <a:t>SubTopics</a:t>
            </a:r>
            <a:r>
              <a:rPr lang="en-MY" sz="2000" b="1" dirty="0"/>
              <a:t>-Learning Outcomes-Content-Assessment</a:t>
            </a:r>
            <a:r>
              <a:rPr lang="en-MY" sz="2000" dirty="0"/>
              <a:t>(non-graded)</a:t>
            </a:r>
          </a:p>
          <a:p>
            <a:r>
              <a:rPr lang="en-MY" dirty="0"/>
              <a:t>2. Refer to Course Mapping Template in your Training Course</a:t>
            </a:r>
          </a:p>
          <a:p>
            <a:r>
              <a:rPr lang="en-MY" sz="2000" dirty="0"/>
              <a:t>3. Design your content and assessments here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6012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70363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Mapping CLO against Topics</a:t>
            </a:r>
            <a:b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b="1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Content Placeholder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A928619-A8C4-2C71-782D-25C1F4E11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852" y="1845892"/>
            <a:ext cx="10163104" cy="4349809"/>
          </a:xfrm>
        </p:spPr>
      </p:pic>
    </p:spTree>
    <p:extLst>
      <p:ext uri="{BB962C8B-B14F-4D97-AF65-F5344CB8AC3E}">
        <p14:creationId xmlns:p14="http://schemas.microsoft.com/office/powerpoint/2010/main" val="2158659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 3: Develop your SIM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  <a:p>
            <a:r>
              <a:rPr lang="en-MY" sz="2800" dirty="0"/>
              <a:t>1. Develop your content (Printed SIM)</a:t>
            </a:r>
          </a:p>
          <a:p>
            <a:r>
              <a:rPr lang="en-MY" sz="2800" dirty="0"/>
              <a:t>2. Develop your non-graded assessment (In </a:t>
            </a:r>
            <a:r>
              <a:rPr lang="en-MY" sz="2800" dirty="0" err="1"/>
              <a:t>ms</a:t>
            </a:r>
            <a:r>
              <a:rPr lang="en-MY" sz="2800" dirty="0"/>
              <a:t>-word format)</a:t>
            </a:r>
          </a:p>
        </p:txBody>
      </p:sp>
    </p:spTree>
    <p:extLst>
      <p:ext uri="{BB962C8B-B14F-4D97-AF65-F5344CB8AC3E}">
        <p14:creationId xmlns:p14="http://schemas.microsoft.com/office/powerpoint/2010/main" val="802517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Self-Instructional Material Template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Y" dirty="0"/>
          </a:p>
          <a:p>
            <a:r>
              <a:rPr lang="en-MY" sz="2800" dirty="0"/>
              <a:t>- Topic number and name</a:t>
            </a:r>
          </a:p>
          <a:p>
            <a:r>
              <a:rPr lang="en-MY" sz="2800" dirty="0"/>
              <a:t>- Introduction</a:t>
            </a:r>
          </a:p>
          <a:p>
            <a:r>
              <a:rPr lang="en-MY" sz="2800" dirty="0"/>
              <a:t>- Learning Outcomes</a:t>
            </a:r>
          </a:p>
          <a:p>
            <a:r>
              <a:rPr lang="en-MY" sz="2800" dirty="0"/>
              <a:t>- Body of content (1.1, 1.1.1, self-checks, activities, images, tables, external content)</a:t>
            </a:r>
          </a:p>
          <a:p>
            <a:r>
              <a:rPr lang="en-MY" sz="2800" dirty="0"/>
              <a:t>- Summary</a:t>
            </a:r>
          </a:p>
          <a:p>
            <a:r>
              <a:rPr lang="en-MY" sz="2800" dirty="0"/>
              <a:t>- Key Terms/Glossary </a:t>
            </a:r>
          </a:p>
        </p:txBody>
      </p:sp>
    </p:spTree>
    <p:extLst>
      <p:ext uri="{BB962C8B-B14F-4D97-AF65-F5344CB8AC3E}">
        <p14:creationId xmlns:p14="http://schemas.microsoft.com/office/powerpoint/2010/main" val="1310723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Self-Instructional Material Template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Y" dirty="0"/>
          </a:p>
          <a:p>
            <a:r>
              <a:rPr lang="en-MY" sz="2800" dirty="0"/>
              <a:t>- References</a:t>
            </a:r>
          </a:p>
        </p:txBody>
      </p:sp>
    </p:spTree>
    <p:extLst>
      <p:ext uri="{BB962C8B-B14F-4D97-AF65-F5344CB8AC3E}">
        <p14:creationId xmlns:p14="http://schemas.microsoft.com/office/powerpoint/2010/main" val="113647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What is ODL?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4653"/>
            <a:ext cx="10058400" cy="605502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rgbClr val="4B4F58"/>
                </a:solidFill>
              </a:rPr>
              <a:t>Open and Distance Learning (ODL) is a way of learning </a:t>
            </a:r>
            <a:r>
              <a:rPr lang="en-US" sz="2400" b="1" dirty="0">
                <a:solidFill>
                  <a:srgbClr val="4B4F58"/>
                </a:solidFill>
              </a:rPr>
              <a:t>remotely</a:t>
            </a:r>
            <a:r>
              <a:rPr lang="en-US" sz="2400" dirty="0">
                <a:solidFill>
                  <a:srgbClr val="4B4F58"/>
                </a:solidFill>
              </a:rPr>
              <a:t> without being in regular face-to-face contact with instructor in the classroom.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b="0" i="0" dirty="0">
                <a:solidFill>
                  <a:srgbClr val="4B4F58"/>
                </a:solidFill>
                <a:effectLst/>
                <a:latin typeface="Poppins" panose="00000500000000000000" pitchFamily="2" charset="0"/>
              </a:rPr>
              <a:t>Online courses offer students the flexibility of studying from anywhere and at any time over the Internet.</a:t>
            </a:r>
            <a:endParaRPr lang="en-US" sz="2400" dirty="0">
              <a:ea typeface="Calibri" charset="0"/>
              <a:cs typeface="Calibri" charset="0"/>
            </a:endParaRPr>
          </a:p>
          <a:p>
            <a:pPr algn="just">
              <a:lnSpc>
                <a:spcPct val="100000"/>
              </a:lnSpc>
            </a:pP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93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 4: Upload your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  <a:p>
            <a:r>
              <a:rPr lang="en-MY" sz="2800" dirty="0"/>
              <a:t>1. Upload your SIM into Moodle</a:t>
            </a:r>
          </a:p>
          <a:p>
            <a:r>
              <a:rPr lang="en-MY" sz="2800" dirty="0"/>
              <a:t>2. Upload your non-graded assessments into Moodle using the Quiz activity tool.</a:t>
            </a:r>
          </a:p>
        </p:txBody>
      </p:sp>
    </p:spTree>
    <p:extLst>
      <p:ext uri="{BB962C8B-B14F-4D97-AF65-F5344CB8AC3E}">
        <p14:creationId xmlns:p14="http://schemas.microsoft.com/office/powerpoint/2010/main" val="2940769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 5: Provide guided-instructions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  <a:p>
            <a:r>
              <a:rPr lang="en-MY" sz="2800" dirty="0"/>
              <a:t>1. </a:t>
            </a:r>
            <a:r>
              <a:rPr lang="en-US" sz="2800" dirty="0"/>
              <a:t>Provide guided-instructions and connect every activity with each other.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289608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 6: Develop the course introduction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  <a:p>
            <a:r>
              <a:rPr lang="en-MY" sz="2800" dirty="0"/>
              <a:t>1. </a:t>
            </a:r>
            <a:r>
              <a:rPr lang="en-US" sz="2800" dirty="0"/>
              <a:t>Develop your own video to introduce your course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21738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Traditional vs ODL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C1D4DF-F8B0-1099-FC7B-807718CE1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740577"/>
              </p:ext>
            </p:extLst>
          </p:nvPr>
        </p:nvGraphicFramePr>
        <p:xfrm>
          <a:off x="1096963" y="1846263"/>
          <a:ext cx="100584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8787517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102766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Traditional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ODL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240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Physical Classroom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1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Face-to-Face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09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412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More hours for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5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Highly dependant on 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6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Lecture + textbook + class notes as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1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Classes normally scheduled during working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370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Suitable for young adults taking their first degree and wants to experience student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58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50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Traditional vs ODL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C1D4DF-F8B0-1099-FC7B-807718CE1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92824"/>
              </p:ext>
            </p:extLst>
          </p:nvPr>
        </p:nvGraphicFramePr>
        <p:xfrm>
          <a:off x="1096963" y="1846263"/>
          <a:ext cx="100584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8787517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102766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Traditional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ODL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240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Physical Classroom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Learning Management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1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Face-to-Face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Online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09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Tutorial, facilitation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412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More hours for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Less hours for tutorials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5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Highly dependant on 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Learn Independently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6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Lecture + textbook + class notes as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Highly dependant on Self-Instructional Material as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1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Classes normally scheduled during working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Classes are scheduled after working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370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Suitable for young adults taking their first degree and wants to experience student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Suitable for mature adults who values the flexibility of ODL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58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28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What is an ODL </a:t>
            </a:r>
            <a:r>
              <a:rPr lang="en-US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Programme</a:t>
            </a:r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4653"/>
            <a:ext cx="10058400" cy="605502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1. A </a:t>
            </a:r>
            <a:r>
              <a:rPr lang="en-US" dirty="0" err="1"/>
              <a:t>programme</a:t>
            </a:r>
            <a:r>
              <a:rPr lang="en-US" dirty="0"/>
              <a:t> of study is deemed as an ODL </a:t>
            </a:r>
            <a:r>
              <a:rPr lang="en-US" dirty="0" err="1"/>
              <a:t>programme</a:t>
            </a:r>
            <a:r>
              <a:rPr lang="en-US" dirty="0"/>
              <a:t> if </a:t>
            </a:r>
            <a:r>
              <a:rPr lang="en-US" b="1" dirty="0"/>
              <a:t>more than 60% of the courses </a:t>
            </a:r>
            <a:r>
              <a:rPr lang="en-US" dirty="0"/>
              <a:t>offered in the </a:t>
            </a:r>
            <a:r>
              <a:rPr lang="en-US" dirty="0" err="1"/>
              <a:t>programme</a:t>
            </a:r>
            <a:r>
              <a:rPr lang="en-US" dirty="0"/>
              <a:t> are conducted via open and distance learning.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2. In order for a course to be considered as an ODL course</a:t>
            </a:r>
            <a:r>
              <a:rPr lang="en-US" b="1" dirty="0"/>
              <a:t>, at least 80% of the student learning time (SLT) </a:t>
            </a:r>
            <a:r>
              <a:rPr lang="en-US" dirty="0"/>
              <a:t>must be delivered via open and distance mode.</a:t>
            </a:r>
          </a:p>
          <a:p>
            <a:pPr algn="just">
              <a:lnSpc>
                <a:spcPct val="100000"/>
              </a:lnSpc>
            </a:pPr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00000"/>
              </a:lnSpc>
            </a:pP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1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What is an ODL </a:t>
            </a:r>
            <a:r>
              <a:rPr lang="en-US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Programme</a:t>
            </a:r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4653"/>
            <a:ext cx="10058400" cy="605502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00000"/>
              </a:lnSpc>
            </a:pP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2CECF7F-52E3-C2E9-E462-20D88FC74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34" y="131597"/>
            <a:ext cx="8171428" cy="6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Main Features of ODL</a:t>
            </a:r>
          </a:p>
        </p:txBody>
      </p:sp>
      <p:pic>
        <p:nvPicPr>
          <p:cNvPr id="19" name="Content Placeholder 18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4445ADE0-CF2C-54F0-265E-8A4B9C936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165" y="1648373"/>
            <a:ext cx="8079189" cy="4220615"/>
          </a:xfrm>
        </p:spPr>
      </p:pic>
    </p:spTree>
    <p:extLst>
      <p:ext uri="{BB962C8B-B14F-4D97-AF65-F5344CB8AC3E}">
        <p14:creationId xmlns:p14="http://schemas.microsoft.com/office/powerpoint/2010/main" val="104299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The ODL System</a:t>
            </a:r>
          </a:p>
        </p:txBody>
      </p:sp>
      <p:pic>
        <p:nvPicPr>
          <p:cNvPr id="6" name="Content Placeholder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9CD835C-C674-5CA8-1244-96795A109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812" y="1846263"/>
            <a:ext cx="7462046" cy="4357535"/>
          </a:xfrm>
        </p:spPr>
      </p:pic>
    </p:spTree>
    <p:extLst>
      <p:ext uri="{BB962C8B-B14F-4D97-AF65-F5344CB8AC3E}">
        <p14:creationId xmlns:p14="http://schemas.microsoft.com/office/powerpoint/2010/main" val="22455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WHAT IS SIM</a:t>
            </a:r>
          </a:p>
        </p:txBody>
      </p:sp>
      <p:pic>
        <p:nvPicPr>
          <p:cNvPr id="7" name="Content Placeholder 6" descr="A collage of 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24F45BA4-59B2-97E5-F18E-C826DCB09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1614873"/>
            <a:ext cx="7257569" cy="4652882"/>
          </a:xfrm>
        </p:spPr>
      </p:pic>
    </p:spTree>
    <p:extLst>
      <p:ext uri="{BB962C8B-B14F-4D97-AF65-F5344CB8AC3E}">
        <p14:creationId xmlns:p14="http://schemas.microsoft.com/office/powerpoint/2010/main" val="41722999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F21CDDB2BC1640ABB579EC6E1F80A5" ma:contentTypeVersion="12" ma:contentTypeDescription="Create a new document." ma:contentTypeScope="" ma:versionID="7f4578ea4225e3f79cd2d8f900b9048b">
  <xsd:schema xmlns:xsd="http://www.w3.org/2001/XMLSchema" xmlns:xs="http://www.w3.org/2001/XMLSchema" xmlns:p="http://schemas.microsoft.com/office/2006/metadata/properties" xmlns:ns3="504ad0d6-6927-4f53-8a32-74afa72fbf62" xmlns:ns4="6193822f-4e72-4a45-8259-a03eb18e4c3f" targetNamespace="http://schemas.microsoft.com/office/2006/metadata/properties" ma:root="true" ma:fieldsID="72adc62076fc9572c5444673735e2b5f" ns3:_="" ns4:_="">
    <xsd:import namespace="504ad0d6-6927-4f53-8a32-74afa72fbf62"/>
    <xsd:import namespace="6193822f-4e72-4a45-8259-a03eb18e4c3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ad0d6-6927-4f53-8a32-74afa72fbf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3822f-4e72-4a45-8259-a03eb18e4c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487232-8CC8-476F-8914-3B559635D5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0481CB-A426-4374-8CA1-06AF3A9D6F00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6193822f-4e72-4a45-8259-a03eb18e4c3f"/>
    <ds:schemaRef ds:uri="http://purl.org/dc/terms/"/>
    <ds:schemaRef ds:uri="http://schemas.microsoft.com/office/infopath/2007/PartnerControls"/>
    <ds:schemaRef ds:uri="504ad0d6-6927-4f53-8a32-74afa72fbf6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945185D-3F3F-4B39-A6E8-21AA97A38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ad0d6-6927-4f53-8a32-74afa72fbf62"/>
    <ds:schemaRef ds:uri="6193822f-4e72-4a45-8259-a03eb18e4c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4141</TotalTime>
  <Words>572</Words>
  <Application>Microsoft Office PowerPoint</Application>
  <PresentationFormat>Widescreen</PresentationFormat>
  <Paragraphs>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Poppins</vt:lpstr>
      <vt:lpstr>Retrospect</vt:lpstr>
      <vt:lpstr>Training Objective</vt:lpstr>
      <vt:lpstr>What is ODL?</vt:lpstr>
      <vt:lpstr>Traditional vs ODL</vt:lpstr>
      <vt:lpstr>Traditional vs ODL</vt:lpstr>
      <vt:lpstr>What is an ODL Programme?</vt:lpstr>
      <vt:lpstr>What is an ODL Programme?</vt:lpstr>
      <vt:lpstr>Main Features of ODL</vt:lpstr>
      <vt:lpstr>The ODL System</vt:lpstr>
      <vt:lpstr>WHAT IS SIM</vt:lpstr>
      <vt:lpstr>CHARACTERISTICS OF SIM</vt:lpstr>
      <vt:lpstr>Constructive Alignment</vt:lpstr>
      <vt:lpstr>Steps to Develop SIM</vt:lpstr>
      <vt:lpstr>Steps to Develop SIM</vt:lpstr>
      <vt:lpstr>Step 1: Adjust and confirm your Table 4</vt:lpstr>
      <vt:lpstr>Step 2: Course Mapping</vt:lpstr>
      <vt:lpstr>Mapping CLO against Topics </vt:lpstr>
      <vt:lpstr>Step 3: Develop your SIM</vt:lpstr>
      <vt:lpstr>Self-Instructional Material Template</vt:lpstr>
      <vt:lpstr>Self-Instructional Material Template</vt:lpstr>
      <vt:lpstr>Step 4: Upload your Content</vt:lpstr>
      <vt:lpstr>Step 5: Provide guided-instructions </vt:lpstr>
      <vt:lpstr>Step 6: Develop the course introduction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Bachelor of Science (Hons)  Psychology</dc:title>
  <dc:creator>Microsoft Office User</dc:creator>
  <cp:lastModifiedBy>Thiru Kumar</cp:lastModifiedBy>
  <cp:revision>93</cp:revision>
  <dcterms:created xsi:type="dcterms:W3CDTF">2018-02-12T04:19:26Z</dcterms:created>
  <dcterms:modified xsi:type="dcterms:W3CDTF">2024-08-28T20:38:12Z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0x0101003FF21CDDB2BC1640ABB579EC6E1F80A5</vt:lpwstr>
  </property>
</Properties>
</file>