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96" r:id="rId3"/>
    <p:sldId id="297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  <p:sldId id="308" r:id="rId15"/>
    <p:sldId id="309" r:id="rId16"/>
    <p:sldId id="310" r:id="rId17"/>
    <p:sldId id="311" r:id="rId18"/>
    <p:sldId id="312" r:id="rId19"/>
    <p:sldId id="313" r:id="rId20"/>
    <p:sldId id="314" r:id="rId21"/>
    <p:sldId id="315" r:id="rId22"/>
    <p:sldId id="316" r:id="rId23"/>
    <p:sldId id="317" r:id="rId24"/>
    <p:sldId id="318" r:id="rId25"/>
    <p:sldId id="319" r:id="rId26"/>
    <p:sldId id="320" r:id="rId27"/>
    <p:sldId id="321" r:id="rId28"/>
    <p:sldId id="322" r:id="rId29"/>
    <p:sldId id="323" r:id="rId30"/>
    <p:sldId id="324" r:id="rId31"/>
    <p:sldId id="325" r:id="rId32"/>
    <p:sldId id="326" r:id="rId33"/>
    <p:sldId id="327" r:id="rId34"/>
    <p:sldId id="328" r:id="rId35"/>
    <p:sldId id="329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B550510-110C-45DC-B8F6-088E609D31D6}" type="datetimeFigureOut">
              <a:rPr lang="en-MY" smtClean="0"/>
              <a:t>9/11/2023</a:t>
            </a:fld>
            <a:endParaRPr lang="en-MY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AD3F26A-1030-4238-9322-43B05D37C8B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365535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50510-110C-45DC-B8F6-088E609D31D6}" type="datetimeFigureOut">
              <a:rPr lang="en-MY" smtClean="0"/>
              <a:t>9/11/2023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3F26A-1030-4238-9322-43B05D37C8B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75803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50510-110C-45DC-B8F6-088E609D31D6}" type="datetimeFigureOut">
              <a:rPr lang="en-MY" smtClean="0"/>
              <a:t>9/11/2023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3F26A-1030-4238-9322-43B05D37C8B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79497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50510-110C-45DC-B8F6-088E609D31D6}" type="datetimeFigureOut">
              <a:rPr lang="en-MY" smtClean="0"/>
              <a:t>9/11/2023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3F26A-1030-4238-9322-43B05D37C8B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17443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B550510-110C-45DC-B8F6-088E609D31D6}" type="datetimeFigureOut">
              <a:rPr lang="en-MY" smtClean="0"/>
              <a:t>9/11/2023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7AD3F26A-1030-4238-9322-43B05D37C8B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445332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50510-110C-45DC-B8F6-088E609D31D6}" type="datetimeFigureOut">
              <a:rPr lang="en-MY" smtClean="0"/>
              <a:t>9/11/2023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3F26A-1030-4238-9322-43B05D37C8B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24536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50510-110C-45DC-B8F6-088E609D31D6}" type="datetimeFigureOut">
              <a:rPr lang="en-MY" smtClean="0"/>
              <a:t>9/11/2023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3F26A-1030-4238-9322-43B05D37C8B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75931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50510-110C-45DC-B8F6-088E609D31D6}" type="datetimeFigureOut">
              <a:rPr lang="en-MY" smtClean="0"/>
              <a:t>9/11/2023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3F26A-1030-4238-9322-43B05D37C8B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1261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50510-110C-45DC-B8F6-088E609D31D6}" type="datetimeFigureOut">
              <a:rPr lang="en-MY" smtClean="0"/>
              <a:t>9/11/2023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3F26A-1030-4238-9322-43B05D37C8B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85290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50510-110C-45DC-B8F6-088E609D31D6}" type="datetimeFigureOut">
              <a:rPr lang="en-MY" smtClean="0"/>
              <a:t>9/11/2023</a:t>
            </a:fld>
            <a:endParaRPr lang="en-MY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MY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AD3F26A-1030-4238-9322-43B05D37C8BC}" type="slidenum">
              <a:rPr lang="en-MY" smtClean="0"/>
              <a:t>‹#›</a:t>
            </a:fld>
            <a:endParaRPr lang="en-MY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13883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B550510-110C-45DC-B8F6-088E609D31D6}" type="datetimeFigureOut">
              <a:rPr lang="en-MY" smtClean="0"/>
              <a:t>9/11/2023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AD3F26A-1030-4238-9322-43B05D37C8BC}" type="slidenum">
              <a:rPr lang="en-MY" smtClean="0"/>
              <a:t>‹#›</a:t>
            </a:fld>
            <a:endParaRPr lang="en-MY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67608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B550510-110C-45DC-B8F6-088E609D31D6}" type="datetimeFigureOut">
              <a:rPr lang="en-MY" smtClean="0"/>
              <a:t>9/11/2023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AD3F26A-1030-4238-9322-43B05D37C8B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75293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09FB7-1AF1-42EE-85F2-47D85C90EB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5000" b="1" dirty="0">
                <a:latin typeface="Abadi Extra Light" panose="020F0502020204030204" pitchFamily="34" charset="0"/>
              </a:rPr>
              <a:t>Course Code</a:t>
            </a:r>
            <a:r>
              <a:rPr lang="en-US" sz="5000" dirty="0">
                <a:latin typeface="Abadi Extra Light" panose="020F0502020204030204" pitchFamily="34" charset="0"/>
              </a:rPr>
              <a:t>: </a:t>
            </a:r>
            <a:r>
              <a:rPr lang="en-US" sz="5000" b="1" dirty="0">
                <a:latin typeface="Abadi Extra Light" panose="020F0502020204030204" pitchFamily="34" charset="0"/>
              </a:rPr>
              <a:t>OBM4403</a:t>
            </a:r>
            <a:br>
              <a:rPr lang="en-US" sz="5000" b="1" dirty="0">
                <a:latin typeface="Abadi Extra Light" panose="020F0502020204030204" pitchFamily="34" charset="0"/>
              </a:rPr>
            </a:br>
            <a:r>
              <a:rPr lang="en-US" sz="5000" b="1" dirty="0">
                <a:latin typeface="Abadi Extra Light" panose="020F0502020204030204" pitchFamily="34" charset="0"/>
              </a:rPr>
              <a:t>Marketing Management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92A5F8-B454-449C-A6DF-B8BB8D2B71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80492" y="3657597"/>
            <a:ext cx="8145194" cy="1336434"/>
          </a:xfrm>
        </p:spPr>
        <p:txBody>
          <a:bodyPr>
            <a:normAutofit/>
          </a:bodyPr>
          <a:lstStyle/>
          <a:p>
            <a:r>
              <a:rPr lang="en-US" sz="3200" dirty="0"/>
              <a:t>Meeting date: 15th November 2023</a:t>
            </a:r>
          </a:p>
          <a:p>
            <a:r>
              <a:rPr lang="en-US" sz="3200" dirty="0"/>
              <a:t>By: Prof. Dr. Tang Keow Ngang </a:t>
            </a:r>
          </a:p>
        </p:txBody>
      </p:sp>
    </p:spTree>
    <p:extLst>
      <p:ext uri="{BB962C8B-B14F-4D97-AF65-F5344CB8AC3E}">
        <p14:creationId xmlns:p14="http://schemas.microsoft.com/office/powerpoint/2010/main" val="188742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25DB6-59E6-FC78-1697-41A540902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A026E-137A-D2A5-3840-43A944714F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Behavioural research in marketing management is an ongoing process that helps businesses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adapt to changing consumer preferences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 dynamics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By gaining insights into consumer behaviour, companies can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optimize their marketing efforts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improve customer satisfaction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enhance their overall competitiveness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the marketplace.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686436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4BBFB-9CAF-39D2-F830-A9AAE1B21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 Experimental Research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094A7-56F4-580D-B93F-11EFCAD62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Experimental research in marketing management involves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designing and conducting controlled experiments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investigate various aspects of marketing strategies, consumer behaviour, and decision-making processes.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research method is valuable for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testing hypotheses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causal relationships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and the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effectiveness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marketing interventions. 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151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5894A-85C9-0135-89B3-EBE3890ED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6.1 Key Elements and Methods of Experimental Research in Marketing Management:</a:t>
            </a:r>
            <a:endParaRPr lang="en-MY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D4E26-F2A4-D369-680E-E996AF86F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556932"/>
            <a:ext cx="10101469" cy="35125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6.1.1 Hypothesis Formulation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Experimental research typically begins with the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formulation of a clear and testable hypothesis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Researchers propose a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cause-and-effect relationship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that they want to investigate in a controlled setting.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6.1.2 Experimental Design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Researchers design the experiment, including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variables</a:t>
            </a:r>
            <a:r>
              <a:rPr lang="en-MY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treatments</a:t>
            </a:r>
            <a:r>
              <a:rPr lang="en-MY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and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conditions</a:t>
            </a:r>
            <a:r>
              <a:rPr lang="en-MY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MY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152313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FEA60-F4DA-2ADF-8D6A-52973FB0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6.1.2 Experimental Design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6E5F3-47CF-B41D-5871-764540833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556932"/>
            <a:ext cx="9968947" cy="3318936"/>
          </a:xfrm>
        </p:spPr>
        <p:txBody>
          <a:bodyPr>
            <a:normAutofit/>
          </a:bodyPr>
          <a:lstStyle/>
          <a:p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It's essential to carefully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plan the experimental setup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ensure it provides relevant data and allows for valid conclusions.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6.1.3 Treatment Groups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Experiments typically involve treatment groups that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receive specific marketing interventions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or stimuli.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These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interventions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can be marketing strategies, advertising campaigns, pricing changes, or product variations.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899809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92075-7357-0BA9-3836-4FAF933B9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6.1.4 Control Group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79D79-4A1D-8CC5-CD0C-0DD8FE694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1" y="2556932"/>
            <a:ext cx="9601196" cy="367159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control group is used as a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baseline comparison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group does not receive the marketing treatment and is used to assess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impact of the treatment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 the experimental group.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6.1.5 Randomization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Randomization is used to assign participants or subjects to treatment and control groups to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reduce bias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ensure that the groups are comparable.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Random assignment helps establish a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cause-and-effect relationship.</a:t>
            </a:r>
          </a:p>
        </p:txBody>
      </p:sp>
    </p:spTree>
    <p:extLst>
      <p:ext uri="{BB962C8B-B14F-4D97-AF65-F5344CB8AC3E}">
        <p14:creationId xmlns:p14="http://schemas.microsoft.com/office/powerpoint/2010/main" val="2139006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781AD-36ED-3AA8-7058-DC660517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6.1.6 Data Collection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F4B20-F675-DEDC-86CB-A9A8A9C70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1" y="2556932"/>
            <a:ext cx="10061712" cy="352581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Researchers collect data on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various outcomes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such as consumer responses, purchase behaviour, brand perception, or other relevant metrics.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data can be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quantitative or qualitative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depending on the research objectives.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6.1.7 Statistical Analysis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Data collected from the experiment is subjected to statistical analysis to determine whether the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observed differences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between treatment and control groups are statistically significant. 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844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260ED-D09A-DC97-1772-6EB3B359C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6.1.7 Statistical Analysis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A41AA4-52D1-7B91-A14C-5A4A2439C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1" y="2556932"/>
            <a:ext cx="10180982" cy="3318936"/>
          </a:xfrm>
        </p:spPr>
        <p:txBody>
          <a:bodyPr>
            <a:normAutofit/>
          </a:bodyPr>
          <a:lstStyle/>
          <a:p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Various statistical tests, such as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t-tests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ANOVA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are commonly used in marketing experiments.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6.1.8 Results Interpretation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results of the experiment are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interpreted to draw conclusions </a:t>
            </a:r>
            <a:r>
              <a:rPr lang="en-MY" sz="2400" dirty="0">
                <a:solidFill>
                  <a:srgbClr val="37415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about the impact of the marketing intervention on consumer behaviour or marketing outcomes.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Researchers assess whether the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hypothesis is supported or refuted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013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EF321-2DA2-9961-78B9-B89F1C83D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6.1.9 Generalizability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A9A7E-054C-7BE8-08FB-F58E4B908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Researchers consider the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external validity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their findings,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assessing the extent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which the experimental results can be applied to the broader population or market.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583685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9CEDA-CF60-D1F0-E062-0E75225C6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6.2 Types of Experimental Research in Marketing Management may include: 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DBC57-CFBD-37BA-0909-EF5F65A9C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6.2.1 Pricing Experiments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Testing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impact of different price levels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discounts, or pricing strategies on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consumer purchasing behaviour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6.2.2 Advertising Experiments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Evaluating the effectiveness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different ad formats, messages, or channels in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influencing consumer perceptions 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purchase intentions.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075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6895B-F6EF-D9E1-53A3-D55067814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6.2.3 Product and Service Testing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F7798-EEBD-DE48-357E-5DE53CA63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8654" y="2451652"/>
            <a:ext cx="10220738" cy="393589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Assessing consumer preferences, acceptance, and satisfaction with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new products, features, or service innovations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6.2.4 Promotional Experiments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Investigating the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effectiveness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various promotions, loyalty programs, or incentives on customer acquisition and retention.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6.2.5 Website and User Experience Testing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Analysing the impact of website design, navigation, and user experience on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online consumer behaviour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such as conversion rates and bounce rates.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022320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F9AEF-0747-95E7-9F83-3FD267D89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Behavioral Research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3F4F9-CE3E-B3D0-A138-DA36B81E6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922" y="2556931"/>
            <a:ext cx="10283687" cy="3459555"/>
          </a:xfrm>
        </p:spPr>
        <p:txBody>
          <a:bodyPr>
            <a:normAutofit/>
          </a:bodyPr>
          <a:lstStyle/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Behavioural research in marketing management involves studying and understanding the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behaviour of consumers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as well as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behaviour of firms and marketers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to make informed decisions and develop effective marketing strategies.</a:t>
            </a:r>
          </a:p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research area is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crucial for businesses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create marketing campaigns, products, and services that resonate with their target audience. </a:t>
            </a: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54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DEA87-9C7A-12F7-E276-D3CDED006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Conclusion of Experimental Research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58DAC-B6DA-31AE-D7A5-4ED5CA5F5F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Experimental research in marketing management allows businesses to make data-driven decisions, optimize marketing strategies, and understand how specific marketing actions affect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consumer behaviour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provides valuable insights for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improving marketing efforts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customer satisfaction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overall business performance</a:t>
            </a:r>
            <a:r>
              <a:rPr lang="en-MY" sz="24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756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BA07A-1E64-7AFF-D395-1834E1EE7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influence consumer behavior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A74DA-2B31-BA3E-B74E-8A76787EA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Consumer behavior is influenced by a wide range of factors, and understanding these influences is crucial for businesses and marketers.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These factors can be categorized into several broad categories.</a:t>
            </a:r>
          </a:p>
          <a:p>
            <a:pPr marL="457200" indent="-457200">
              <a:buAutoNum type="arabicPeriod"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Psychological factors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1.1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Perception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consumers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perceive products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brands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advertisements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can significantly affect their choices.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This includes how they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interpret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sense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information.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216249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E9C0E-7B89-9934-8DCF-78E0BFF59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Psychological factor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A222C-DDD0-0656-A5DA-AB109346A5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14194"/>
            <a:ext cx="10058400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 Motivation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Consumer behaviour is driven by various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needs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motivations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such as physiological (e.g., hunger, thirst), safety, social acceptance, self-esteem, and self-actualization.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 Attitudes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Consumer attitudes, whether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positive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negative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, can shape their purchasing decisions.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These attitudes may be influenced by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 beliefs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experiences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emotions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85800"/>
            <a:endParaRPr lang="en-MY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66456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614C6-B476-B89D-2562-86FFD9510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Social factors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59A6A-4442-6E08-2A0A-FF454D712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28801"/>
            <a:ext cx="10058400" cy="4744277"/>
          </a:xfrm>
        </p:spPr>
        <p:txBody>
          <a:bodyPr>
            <a:normAutofit fontScale="92500" lnSpcReduction="10000"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2.1 Reference groups: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People often make purchasing decisions based on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influence of reference groups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including family, friends, colleagues, and social media connections.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2.2 Social class:</a:t>
            </a: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 status and class can affect the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types of products and brands 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consumers prefer.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2.3 Culture and subculture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Cultural </a:t>
            </a:r>
            <a:r>
              <a:rPr lang="en-MY" sz="26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norms</a:t>
            </a: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6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values</a:t>
            </a: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6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subcultural </a:t>
            </a:r>
            <a:r>
              <a:rPr lang="en-MY" sz="26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influences can have a significant impact on consumer choices.</a:t>
            </a:r>
            <a:endParaRPr lang="en-MY" sz="26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516199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0BE66-C589-53D9-E393-54E73BC91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Personal factors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84ABC-F5E0-738D-AECD-3F7054134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3.1 Age and life stage: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consumer’s age and life stage often determine their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needs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preferences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example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teenagers may have different buying habits than retirees.</a:t>
            </a:r>
            <a:endParaRPr lang="en-MY" sz="2400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 Income: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Income level affects the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types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 of products and services consumers can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afford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 and the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brands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 they choose.</a:t>
            </a:r>
          </a:p>
        </p:txBody>
      </p:sp>
    </p:spTree>
    <p:extLst>
      <p:ext uri="{BB962C8B-B14F-4D97-AF65-F5344CB8AC3E}">
        <p14:creationId xmlns:p14="http://schemas.microsoft.com/office/powerpoint/2010/main" val="694052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BAD10-469B-810E-DEB7-B8C1FAF4C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3.3 Occupation: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AE340-3D64-0F77-F7D8-12653740C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652" y="2103119"/>
            <a:ext cx="10197548" cy="4231419"/>
          </a:xfrm>
        </p:spPr>
        <p:txBody>
          <a:bodyPr>
            <a:normAutofit lnSpcReduction="10000"/>
          </a:bodyPr>
          <a:lstStyle/>
          <a:p>
            <a:pPr marL="845820" indent="-342900">
              <a:buFont typeface="Wingdings" panose="05000000000000000000" pitchFamily="2" charset="2"/>
              <a:buChar char="q"/>
            </a:pPr>
            <a:r>
              <a:rPr lang="en-MY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person’s occupation can influence their purchasing behaviour, especially in terms of clothing, equipment, and services.</a:t>
            </a:r>
          </a:p>
          <a:p>
            <a:pPr marL="502920" indent="0">
              <a:buNone/>
            </a:pPr>
            <a:r>
              <a:rPr lang="en-MY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3.4 Lifestyle:</a:t>
            </a:r>
          </a:p>
          <a:p>
            <a:pPr marL="845820" indent="-342900">
              <a:buFont typeface="Wingdings" panose="05000000000000000000" pitchFamily="2" charset="2"/>
              <a:buChar char="q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A consumer’s lifestyle, including their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activities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interests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opinions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 (known as psychographics), can shape their choices.</a:t>
            </a:r>
            <a:endParaRPr lang="en-MY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Cultural and Environmental Factors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 Marketing and Advertising: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How products and services are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marketed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advertised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 can significantly impact consumer behaviour.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Effective marketing can influence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perceptions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preferences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53800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152AB-E30C-AC22-647C-43EEA2965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4.2 Cultural trends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C6735B-9B4F-5866-57D3-6698BE470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9" y="1656522"/>
            <a:ext cx="11330608" cy="4784035"/>
          </a:xfrm>
        </p:spPr>
        <p:txBody>
          <a:bodyPr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Current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cultural trends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can influence consumer choices.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For instance, environmental awareness has led to increased demand for sustainable and eco-friendly products.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4.3 Economic Conditions: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Economic factors like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inflation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recession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interest rates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can affect consumer spending behavior.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Situational factors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5.1 Time and place: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circumstances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which a consumer finds themselves can influence their decisions.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example,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time of day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location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urgency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can impact what they buy.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253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A4207-16DF-68D3-02DD-828A08F5C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5.2 Purchase purpose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35C71-76D0-17E6-202B-2F85E5CFF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411228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Whether a purchase is for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 use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gift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or a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 occasion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can lead to different choices.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6. Psychological triggers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6.1 Scarcity: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perception of </a:t>
            </a:r>
            <a:r>
              <a:rPr lang="en-US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limited availability </a:t>
            </a:r>
            <a:r>
              <a:rPr lang="en-US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exclusivity</a:t>
            </a:r>
            <a:r>
              <a:rPr lang="en-US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can motivate consumers to make a purchase.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6.2 Urgency: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MY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Time-limited offers or promotions can create a sense of urgency that drives buying decisions.</a:t>
            </a:r>
            <a:endParaRPr lang="en-MY" dirty="0">
              <a:effectLst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288804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E5F3A-3EEC-970F-B965-FBF042E32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6.3 Social proof: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628AF-4D19-436D-EED4-A82467F2C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People tend to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 the actions of others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positive reviews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testimonials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can sway consumer choices.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Technology and online influence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growth of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e-commerce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reviews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has transformed how consumers make purchasing decisions.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presence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 reviews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marketing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play significant roles in shaping consumer behavior.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MY" dirty="0"/>
          </a:p>
          <a:p>
            <a:endParaRPr lang="en-MY" dirty="0"/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844001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8130D-84F3-67EE-E4AD-3AC42FD43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Conclusion of what influence consumer behavior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33863-D8F3-7CA0-B23C-BB1118560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It is important to note that consumer behavior is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complex,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and individual consumers may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weigh these factors differently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their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decision-making process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Additionally,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cultural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regional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differences can lead to variations in customer behavior.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Businesses and marketers use this understanding of consumer behavior to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tailor their strategies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offerings to meet the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desires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of their target audience.</a:t>
            </a:r>
          </a:p>
        </p:txBody>
      </p:sp>
    </p:spTree>
    <p:extLst>
      <p:ext uri="{BB962C8B-B14F-4D97-AF65-F5344CB8AC3E}">
        <p14:creationId xmlns:p14="http://schemas.microsoft.com/office/powerpoint/2010/main" val="2417002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CFD56-5FDD-9966-B4DF-A90379FE8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5.1 Some Key Aspects and Methods of Behavioral Research in Marketing Management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A1E93-53E5-91CA-FA13-980EBF863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381416"/>
            <a:ext cx="10058400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5.1.1 Consumer Behavior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Understanding consumer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preferences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motivation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decision-making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processes.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Analyzing how consumers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perceive and evaluate products or services.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Investigating the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of cultural, social, and psychological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factors on consumer choices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8794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1DDBA-2F77-5423-7C7F-3D7E70477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Five Stage Model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9BC68-C275-46BF-8CF0-D1430E1C7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buying decision process, often referred to as the “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Five-Stage Model of Consumer Buying Behavior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”, describes the sequential stages that consumers typically go through when making a purchase decision.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This model is widely used in marketing and helps businesses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 and influence consumer behavior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five stage are:</a:t>
            </a:r>
          </a:p>
          <a:p>
            <a:pPr marL="457200" indent="-457200">
              <a:buAutoNum type="arabicPeriod"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 recognition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This is the initial stage where a consumer identifies a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that can be solved by making a purchase.</a:t>
            </a:r>
          </a:p>
        </p:txBody>
      </p:sp>
    </p:spTree>
    <p:extLst>
      <p:ext uri="{BB962C8B-B14F-4D97-AF65-F5344CB8AC3E}">
        <p14:creationId xmlns:p14="http://schemas.microsoft.com/office/powerpoint/2010/main" val="2421176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FF20B-F977-6037-9AE4-8D07F0493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Problem recognition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E6CE5-283D-187E-8467-D719223132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need can be triggered by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factors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(e.g., hunger, wear, and tear of a product) or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external factors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(e.g., advertising, recommendations).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 Information search</a:t>
            </a:r>
            <a:r>
              <a:rPr lang="en-US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After recognizing the need, the consumer begins to search for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 to solve the problem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MY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Information can be gathered from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vari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ous sources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, such as personal experiences, friends and family, online search, advertisements, and expert opinions.</a:t>
            </a:r>
            <a:endParaRPr lang="en-MY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008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7AAC2-1E5D-AF6E-4E0A-934F6B39C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Evaluation of alternatives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9C476-66D7-F7CC-E868-27AB69817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this stage, consumers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 various options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alternatives to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satisfy their need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They weigh the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drawbacks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of different products or brands.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Factors like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price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features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brand reputation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are often taken into account.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Purchase decision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Once the consumer has evaluated the alternatives, they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the decision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to purchase a particular product or service.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63408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F8AAF-56B7-43D8-1C21-C06A5F9A5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Purchase decision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B28D2-2789-5923-C8F2-867B3CB3D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This decision can be influenced by factors such as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 preferences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constraints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and the influence of external factors like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sales promotions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recommendations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Post-purchase behavior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After making the purchase, consumers may experience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post-purchase cognitive dissonance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which is a feeling of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uncertainty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or regret about their decision.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MY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Businesses aim to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reduce this dissonance </a:t>
            </a:r>
            <a:r>
              <a:rPr lang="en-MY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by providing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good customer service</a:t>
            </a:r>
            <a:r>
              <a:rPr lang="en-MY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ensuring that the product or service meets the consumer’s expectations.</a:t>
            </a:r>
          </a:p>
        </p:txBody>
      </p:sp>
    </p:spTree>
    <p:extLst>
      <p:ext uri="{BB962C8B-B14F-4D97-AF65-F5344CB8AC3E}">
        <p14:creationId xmlns:p14="http://schemas.microsoft.com/office/powerpoint/2010/main" val="2540901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73DD2-65B9-C890-FC5F-ECEB28E8C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Post-purchase behavior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D8CAF-A6C9-9114-F80F-0AB13AC31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Satisfied customers are more likely to become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repeat buyers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brand advocates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It is important to note that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all consumers go through each stage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a linear fashion, and the intensity and duration of each stage can vary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depending on the product or service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the individual consumer, and circumstances.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Additionally, post-purchase behavior can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 to feedback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that influences future buying decisions.</a:t>
            </a:r>
          </a:p>
          <a:p>
            <a:pPr>
              <a:buFont typeface="Wingdings" panose="05000000000000000000" pitchFamily="2" charset="2"/>
              <a:buChar char="q"/>
            </a:pPr>
            <a:endParaRPr lang="en-MY" dirty="0">
              <a:effectLst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81555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9F296-0F82-53BD-E3CA-9DE4B6916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A66E6-7BD5-072C-BF46-DAA46BA28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Marketers and businesses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this model to understand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where consumers are in the buying decision process and tailor their marketing strategies, accordingly.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For example, 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advertising and promotional efforts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may focus on problem recognition, while </a:t>
            </a:r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features and quality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may be emphasized during the evaluation stage.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Understanding and influencing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each stage of the consumer decision process is crucial for successful marketing and sales.</a:t>
            </a:r>
          </a:p>
        </p:txBody>
      </p:sp>
    </p:spTree>
    <p:extLst>
      <p:ext uri="{BB962C8B-B14F-4D97-AF65-F5344CB8AC3E}">
        <p14:creationId xmlns:p14="http://schemas.microsoft.com/office/powerpoint/2010/main" val="1791272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2C768-D649-13E1-AD6D-CF374D575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5.1.2. Marketing Segmentation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D839C-80EF-7047-146B-8B119AAE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556932"/>
            <a:ext cx="9955695" cy="35258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Dividing the market into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distinct segments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based on demographics, psychographics, and behaviours.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Identifying and targeting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 consumer groups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with tailored marketing strategies.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5.1.3. Purchase Behaviour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Examining factors influencing the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timing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frequency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 of purchase.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Studying 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 loyalty 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repeat purchase behaviour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MY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117043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C3DEB-CA06-94E3-4364-8CEFA10D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5.1.3. Purchase Behavior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4C80E-E5D5-5499-3303-547AFDE98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Analyzing the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adoption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of new products or services. 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5.1.4. Pricing and Promotion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Researching the effectiveness 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pricing strategies, discounts, and promotions on consumer behaviour.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Assessing the impact 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advertising and promotional campaigns on purchasing decisions.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326980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EF203-772B-B389-6EC9-A89C5A187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5.1.5. Brand Loyalty and Perception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B063E-479D-AA12-6C66-FDCFE12EB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Investigating consumer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attitudes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perceptions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toward brands.</a:t>
            </a:r>
          </a:p>
          <a:p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Measuring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brand loyalty </a:t>
            </a:r>
            <a:r>
              <a:rPr lang="en-MY" sz="24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the factors that influence it.</a:t>
            </a:r>
          </a:p>
          <a:p>
            <a:pPr marL="0" indent="0">
              <a:buNone/>
            </a:pPr>
            <a:r>
              <a:rPr lang="en-MY" sz="2400" kern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5.1.6. Online Behaviour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Analysing online behaviour, such as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website visits</a:t>
            </a:r>
            <a:r>
              <a:rPr lang="en-MY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click-through rates</a:t>
            </a:r>
            <a:r>
              <a:rPr lang="en-MY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MY" sz="2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online shopping habits</a:t>
            </a:r>
            <a:r>
              <a:rPr lang="en-MY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Studying the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impact of digital marketing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e-commerce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on consumer choices.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093424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14298-6FA0-A45B-FE41-6599D6454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5.2 Methods used in Behavioral Research in Marketing Management include: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D9A21-1FBB-5757-5338-F439A103D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283486"/>
            <a:ext cx="10058400" cy="3931920"/>
          </a:xfrm>
        </p:spPr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5.2.1 Surveys and Questionnaires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Gathering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data through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structured questionnaires </a:t>
            </a: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collect information about consumer preferences and opinions. 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5.2.2 Observational Research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Directly observing </a:t>
            </a: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recording consumer behaviour </a:t>
            </a: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real-world or controlled settings.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178976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F65C2-4F72-F131-81CD-3D3D08BE5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5.2.3 Experimental Studies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9A39E-6159-3E2A-105F-BBB23E7BA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Conducting controlled experiments to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the impact of various marketing strategies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on consumer behavior.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5.2.4 Data Analysis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Analysing data from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sources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like sales records, customer database, and social media to </a:t>
            </a:r>
            <a:r>
              <a:rPr lang="en-MY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patterns and trends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MY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5.2.5 Focus Groups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Bringing together small groups of consumers to discuss and provide insights into their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preferences and behaviour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1253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749DD-90F9-25C2-1A65-B43B7746E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5.2.6 Neuromarketing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CEAF8-877C-871D-F73F-BE382DD9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Using neuroscience techniques, such as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brain imaging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to understand how consumers respond to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marketing stimuli </a:t>
            </a:r>
            <a:r>
              <a:rPr lang="en-MY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 a subconscious level.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5.2.7 A/B Testing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Comparing the performance of </a:t>
            </a:r>
            <a:r>
              <a:rPr lang="en-MY" sz="2400" b="1" kern="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different marketing strategies </a:t>
            </a: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website designs </a:t>
            </a: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determine which one elicits the desired consumer response.</a:t>
            </a:r>
            <a:endParaRPr lang="en-MY" sz="2400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015927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254</TotalTime>
  <Words>2154</Words>
  <Application>Microsoft Office PowerPoint</Application>
  <PresentationFormat>Widescreen</PresentationFormat>
  <Paragraphs>185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Abadi Extra Light</vt:lpstr>
      <vt:lpstr>Arial</vt:lpstr>
      <vt:lpstr>Century Gothic</vt:lpstr>
      <vt:lpstr>Garamond</vt:lpstr>
      <vt:lpstr>Wingdings</vt:lpstr>
      <vt:lpstr>Savon</vt:lpstr>
      <vt:lpstr>Course Code: OBM4403 Marketing Management</vt:lpstr>
      <vt:lpstr>5. Behavioral Research</vt:lpstr>
      <vt:lpstr>5.1 Some Key Aspects and Methods of Behavioral Research in Marketing Management</vt:lpstr>
      <vt:lpstr>5.1.2. Marketing Segmentation</vt:lpstr>
      <vt:lpstr>5.1.3. Purchase Behavior</vt:lpstr>
      <vt:lpstr>5.1.5. Brand Loyalty and Perception</vt:lpstr>
      <vt:lpstr>5.2 Methods used in Behavioral Research in Marketing Management include:</vt:lpstr>
      <vt:lpstr>5.2.3 Experimental Studies</vt:lpstr>
      <vt:lpstr>5.2.6 Neuromarketing</vt:lpstr>
      <vt:lpstr>Conclusion</vt:lpstr>
      <vt:lpstr>6. Experimental Research</vt:lpstr>
      <vt:lpstr>6.1 Key Elements and Methods of Experimental Research in Marketing Management:</vt:lpstr>
      <vt:lpstr>6.1.2 Experimental Design</vt:lpstr>
      <vt:lpstr>6.1.4 Control Group</vt:lpstr>
      <vt:lpstr>6.1.6 Data Collection</vt:lpstr>
      <vt:lpstr>6.1.7 Statistical Analysis</vt:lpstr>
      <vt:lpstr>6.1.9 Generalizability</vt:lpstr>
      <vt:lpstr>6.2 Types of Experimental Research in Marketing Management may include: </vt:lpstr>
      <vt:lpstr>6.2.3 Product and Service Testing</vt:lpstr>
      <vt:lpstr>Conclusion of Experimental Research</vt:lpstr>
      <vt:lpstr>What influence consumer behavior</vt:lpstr>
      <vt:lpstr>1. Psychological factor</vt:lpstr>
      <vt:lpstr>2. Social factors</vt:lpstr>
      <vt:lpstr>3. Personal factors</vt:lpstr>
      <vt:lpstr>3.3 Occupation:</vt:lpstr>
      <vt:lpstr>4.2 Cultural trends</vt:lpstr>
      <vt:lpstr>5.2 Purchase purpose</vt:lpstr>
      <vt:lpstr>6.3 Social proof:</vt:lpstr>
      <vt:lpstr>Conclusion of what influence consumer behavior</vt:lpstr>
      <vt:lpstr>The Five Stage Model</vt:lpstr>
      <vt:lpstr>1. Problem recognition</vt:lpstr>
      <vt:lpstr>3. Evaluation of alternatives</vt:lpstr>
      <vt:lpstr>4. Purchase decision</vt:lpstr>
      <vt:lpstr>5. Post-purchase behavior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Code: OBM4403 Marketing Management</dc:title>
  <dc:creator>Professor Dr. Thang Keow Ngang</dc:creator>
  <cp:lastModifiedBy>Professor Dr. Thang Keow Ngang</cp:lastModifiedBy>
  <cp:revision>5</cp:revision>
  <dcterms:created xsi:type="dcterms:W3CDTF">2023-11-09T00:52:31Z</dcterms:created>
  <dcterms:modified xsi:type="dcterms:W3CDTF">2023-11-09T05:07:10Z</dcterms:modified>
</cp:coreProperties>
</file>