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1" r:id="rId3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45" r:id="rId13"/>
    <p:sldId id="320" r:id="rId14"/>
    <p:sldId id="321" r:id="rId15"/>
    <p:sldId id="323" r:id="rId16"/>
    <p:sldId id="325" r:id="rId17"/>
    <p:sldId id="327" r:id="rId18"/>
    <p:sldId id="328" r:id="rId19"/>
    <p:sldId id="330" r:id="rId20"/>
    <p:sldId id="333" r:id="rId21"/>
    <p:sldId id="332" r:id="rId22"/>
    <p:sldId id="335" r:id="rId23"/>
    <p:sldId id="338" r:id="rId24"/>
    <p:sldId id="339" r:id="rId25"/>
    <p:sldId id="343" r:id="rId26"/>
  </p:sldIdLst>
  <p:sldSz cx="9144000" cy="6858000" type="screen4x3"/>
  <p:notesSz cx="6811645" cy="99421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0000FF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17" autoAdjust="0"/>
    <p:restoredTop sz="93238" autoAdjust="0"/>
  </p:normalViewPr>
  <p:slideViewPr>
    <p:cSldViewPr>
      <p:cViewPr>
        <p:scale>
          <a:sx n="70" d="100"/>
          <a:sy n="7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0E74-0D09-4929-A32B-BFD34E887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6A0D-CC85-4DAE-B640-E50FE440F0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0B90C4-0A5E-403A-9CAB-25F47DEC6E4A}" type="datetimeFigureOut">
              <a:rPr lang="en-US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3"/>
            <a:ext cx="2951850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8439FF-1154-461A-BE87-2D0CBE3DE8B9}" type="slidenum">
              <a:rPr lang="en-SG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439FF-1154-461A-BE87-2D0CBE3DE8B9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10FCE-56D9-4DF7-B581-374F53C52620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90A46-69C5-4A56-849B-9D970C705F5B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110E2-622E-463F-BC70-816563C4797C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F68-478E-4FF7-B32D-A89351CA3BA1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75B0A-3AB6-49DB-8698-35F9F24380B0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76F27-3BF9-4CB3-952C-35E3D12FD967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DEA97-8F0D-4C6E-892D-92E569051D4D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C21AD-95EA-41BB-A58E-5FD322A92C06}" type="slidenum">
              <a:rPr lang="en-SG" smtClean="0"/>
            </a:fld>
            <a:endParaRPr lang="en-SG"/>
          </a:p>
        </p:txBody>
      </p:sp>
      <p:pic>
        <p:nvPicPr>
          <p:cNvPr id="7" name="Picture 5" descr="C:\Users\ettacwy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8A1CA-E979-45E2-909A-4EEDBFD71772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BF983-F19D-415F-B8D9-E0878736F818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405B5-7602-4B85-9920-2033E5554B4A}" type="datetimeFigureOut">
              <a:rPr lang="en-US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B41D8-3800-43D2-BA16-974CCF852FB6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BBC95-86DF-477C-AE52-78753CF1F777}" type="datetimeFigureOut">
              <a:rPr lang="en-US" smtClean="0"/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2B7E8-3C14-427D-B132-1E982B6FEAE9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21243-7445-4818-AD90-C38ACCBDE84C}" type="datetimeFigureOut">
              <a:rPr lang="en-US" smtClean="0"/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0A354-AF92-4304-A7FC-EC25FC59D7FE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007D2-A732-4F3C-B7C7-6255CC54F53F}" type="datetimeFigureOut">
              <a:rPr lang="en-US" smtClean="0"/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F8FB-43E8-4634-9427-973E1D2C6564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2B827-005E-45EC-BADC-6BE8D1066527}" type="datetimeFigureOut">
              <a:rPr lang="en-US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2F476-611D-42F8-98C9-81549380D453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72517-7305-4C6E-9755-366BDB9A069E}" type="datetimeFigureOut">
              <a:rPr lang="en-US" smtClean="0"/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97892-B271-45C1-8853-86A60CE1CE63}" type="slidenum">
              <a:rPr lang="en-SG" smtClean="0"/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38DB6-BACD-400C-BBB7-5FDFD3E65AA3}" type="datetimeFigureOut">
              <a:rPr lang="en-US" smtClean="0"/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FC0CDE-7161-4847-8969-CE75F64265E7}" type="slidenum">
              <a:rPr lang="en-SG" smtClean="0"/>
            </a:fld>
            <a:endParaRPr lang="en-SG"/>
          </a:p>
        </p:txBody>
      </p:sp>
      <p:pic>
        <p:nvPicPr>
          <p:cNvPr id="7" name="Picture 5" descr="C:\Users\ettacwy\Desktop\Picture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2902000" cy="28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/>
          <p:nvPr/>
        </p:nvSpPr>
        <p:spPr bwMode="auto">
          <a:xfrm>
            <a:off x="299257" y="260648"/>
            <a:ext cx="8382000" cy="2797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6000" b="1" dirty="0" smtClean="0">
                <a:solidFill>
                  <a:srgbClr val="002060"/>
                </a:solidFill>
                <a:latin typeface="Myriad Pro" pitchFamily="34" charset="0"/>
              </a:rPr>
              <a:t>Lesson 4</a:t>
            </a:r>
            <a:endParaRPr lang="en-US" sz="60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6000" b="1" dirty="0" smtClean="0">
                <a:solidFill>
                  <a:srgbClr val="002060"/>
                </a:solidFill>
                <a:latin typeface="Myriad Pro" pitchFamily="34" charset="0"/>
              </a:rPr>
              <a:t>Decision Making</a:t>
            </a:r>
            <a:endParaRPr lang="en-GB" sz="6000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4" y="2903351"/>
            <a:ext cx="3116206" cy="28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58995"/>
            <a:ext cx="9144000" cy="129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 b="4607"/>
          <a:stretch>
            <a:fillRect/>
          </a:stretch>
        </p:blipFill>
        <p:spPr bwMode="auto">
          <a:xfrm>
            <a:off x="539552" y="841964"/>
            <a:ext cx="8064896" cy="48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738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CLASSROOM EXERCISE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" name="Picture 8" descr="j0087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10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/>
          <p:nvPr/>
        </p:nvSpPr>
        <p:spPr>
          <a:xfrm>
            <a:off x="539551" y="5877272"/>
            <a:ext cx="8568847" cy="9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Should the company purchase the new loader?  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SPECIAL ORDER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55733" y="1063277"/>
            <a:ext cx="8752666" cy="579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One-off order (</a:t>
            </a:r>
            <a:r>
              <a:rPr lang="en-US" sz="3000" b="1" noProof="0" dirty="0" smtClean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special pricing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)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Excess (idle) or full capacity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000" b="1" i="0" u="none" strike="noStrike" kern="1200" cap="none" spc="0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Decision</a:t>
            </a:r>
            <a:r>
              <a:rPr kumimoji="0" lang="en-US" sz="3000" b="1" i="0" u="none" strike="noStrike" kern="1200" cap="none" spc="0" normalizeH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rule: </a:t>
            </a:r>
            <a:endParaRPr kumimoji="0" lang="en-US" sz="3000" b="1" i="0" u="none" strike="noStrike" kern="1200" cap="none" spc="0" normalizeH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	 ↑ Contribution = Accept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300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kumimoji="0" lang="en-US" sz="3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 ↓ Contribution = Reject </a:t>
            </a:r>
            <a:endParaRPr kumimoji="0" lang="en-US" sz="300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b="1" baseline="0" noProof="0" dirty="0" smtClean="0">
                <a:solidFill>
                  <a:srgbClr val="009900"/>
                </a:solidFill>
                <a:latin typeface="Calibri" panose="020F0502020204030204"/>
                <a:sym typeface="Wingdings" panose="05000000000000000000" pitchFamily="2" charset="2"/>
              </a:rPr>
              <a:t>Other</a:t>
            </a:r>
            <a:r>
              <a:rPr lang="en-US" sz="3000" b="1" noProof="0" dirty="0" smtClean="0">
                <a:solidFill>
                  <a:srgbClr val="009900"/>
                </a:solidFill>
                <a:latin typeface="Calibri" panose="020F0502020204030204"/>
                <a:sym typeface="Wingdings" panose="05000000000000000000" pitchFamily="2" charset="2"/>
              </a:rPr>
              <a:t> factors: </a:t>
            </a:r>
            <a:endParaRPr lang="en-US" sz="3000" b="1" noProof="0" dirty="0" smtClean="0">
              <a:solidFill>
                <a:srgbClr val="0099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	- Ordinary production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Reliability of special customer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- Technology availability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4"/>
          <a:stretch>
            <a:fillRect/>
          </a:stretch>
        </p:blipFill>
        <p:spPr bwMode="auto">
          <a:xfrm>
            <a:off x="5923502" y="2574943"/>
            <a:ext cx="3002236" cy="22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SPECIAL ORDER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168" y="907208"/>
            <a:ext cx="8445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Excess (Idle) Capacity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55733" y="4941168"/>
            <a:ext cx="8752666" cy="19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Special offered RM150,000 (round-trip) flight from Japan to Hawaii which can save RM5,000 ticket reservation costs. </a:t>
            </a:r>
            <a:r>
              <a:rPr lang="en-US" sz="3000" b="1" noProof="0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Should accept or reject?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8" y="1615094"/>
            <a:ext cx="8445216" cy="33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26" y="2276871"/>
            <a:ext cx="3168352" cy="1323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58995"/>
            <a:ext cx="9144000" cy="129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SPECIAL ORDER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168" y="907208"/>
            <a:ext cx="8445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Full Capacity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52" y="1615092"/>
            <a:ext cx="5832648" cy="24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/>
          <p:nvPr/>
        </p:nvSpPr>
        <p:spPr>
          <a:xfrm>
            <a:off x="332600" y="4089556"/>
            <a:ext cx="8752666" cy="2363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u="sng" dirty="0" smtClean="0">
                <a:latin typeface="Calibri" panose="020F0502020204030204"/>
                <a:sym typeface="Wingdings" panose="05000000000000000000" pitchFamily="2" charset="2"/>
              </a:rPr>
              <a:t>Special order (Sport shirt):</a:t>
            </a:r>
            <a:endParaRPr lang="en-US" sz="3000" u="sng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Price  RM5,500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endParaRPr kumimoji="0" lang="en-US" sz="3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baseline="0" dirty="0" smtClean="0">
                <a:latin typeface="Calibri" panose="020F0502020204030204"/>
                <a:sym typeface="Wingdings" panose="05000000000000000000" pitchFamily="2" charset="2"/>
              </a:rPr>
              <a:t>Costs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  DM = RM2,000 &amp; DL = 500 hours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Should accept or reject the order?  </a:t>
            </a:r>
            <a:endParaRPr lang="en-US" sz="3000" b="1" dirty="0" smtClean="0">
              <a:solidFill>
                <a:srgbClr val="FF0066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91" y="2021492"/>
            <a:ext cx="16002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9" y="4664655"/>
            <a:ext cx="1920978" cy="178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91572"/>
            <a:ext cx="9144000" cy="106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" y="980728"/>
            <a:ext cx="9113520" cy="5486400"/>
            <a:chOff x="304800" y="152400"/>
            <a:chExt cx="6667500" cy="20701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2400"/>
              <a:ext cx="66675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" r="1791"/>
            <a:stretch>
              <a:fillRect/>
            </a:stretch>
          </p:blipFill>
          <p:spPr bwMode="auto">
            <a:xfrm>
              <a:off x="304800" y="1752600"/>
              <a:ext cx="66675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SPECIAL ORDER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35756"/>
            <a:ext cx="1744802" cy="175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MAKE OR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BUY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55733" y="1063277"/>
            <a:ext cx="8752666" cy="57947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Known as “</a:t>
            </a:r>
            <a:r>
              <a:rPr lang="en-US" sz="3000" b="1" noProof="0" dirty="0" smtClean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Outsourcing decision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”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Produced in-house (variable costs) or purchased from outside (sub-contractor’s price)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b="1" noProof="0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Decision rule:</a:t>
            </a:r>
            <a:endParaRPr lang="en-US" sz="3000" b="1" noProof="0" dirty="0" smtClean="0">
              <a:solidFill>
                <a:srgbClr val="FF0066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	 Purchase cost &gt; Production cost = Make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 Purchase cost &lt; Production cost = Buy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b="1" dirty="0" smtClean="0">
                <a:solidFill>
                  <a:srgbClr val="009900"/>
                </a:solidFill>
                <a:latin typeface="Calibri" panose="020F0502020204030204"/>
                <a:sym typeface="Wingdings" panose="05000000000000000000" pitchFamily="2" charset="2"/>
              </a:rPr>
              <a:t>Other factors:</a:t>
            </a:r>
            <a:endParaRPr lang="en-US" sz="3000" b="1" dirty="0" smtClean="0">
              <a:solidFill>
                <a:srgbClr val="0099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- Quality of outsourcing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Delivery time schedule 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- Excess or spare capacity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Customer’s perception &amp; value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097" r="7143"/>
          <a:stretch>
            <a:fillRect/>
          </a:stretch>
        </p:blipFill>
        <p:spPr bwMode="auto">
          <a:xfrm>
            <a:off x="6333328" y="4284155"/>
            <a:ext cx="2621728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21889"/>
            <a:ext cx="9144000" cy="1336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MAKE OR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BUY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4" y="1015182"/>
            <a:ext cx="5040560" cy="353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/>
          <p:nvPr/>
        </p:nvSpPr>
        <p:spPr>
          <a:xfrm>
            <a:off x="331284" y="4581128"/>
            <a:ext cx="8481431" cy="188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u="sng" dirty="0" smtClean="0">
                <a:latin typeface="Calibri" panose="020F0502020204030204"/>
                <a:sym typeface="Wingdings" panose="05000000000000000000" pitchFamily="2" charset="2"/>
              </a:rPr>
              <a:t>Outsourcing</a:t>
            </a:r>
            <a:endParaRPr lang="en-US" sz="3000" u="sng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P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rice = RM0.21 &amp; ↓ 25% of supervisory salaries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Should make or buy? </a:t>
            </a:r>
            <a:endParaRPr lang="en-US" sz="3000" b="1" dirty="0" smtClean="0">
              <a:solidFill>
                <a:srgbClr val="FF0066"/>
              </a:solidFill>
              <a:latin typeface="Calibri" panose="020F0502020204030204"/>
              <a:sym typeface="Wingdings" panose="05000000000000000000" pitchFamily="2" charset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62" y="1542983"/>
            <a:ext cx="28575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MAKE OR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BUY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044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56" y="4077072"/>
            <a:ext cx="3067050" cy="185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51" y="3933056"/>
            <a:ext cx="2467150" cy="24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SHUT DOWN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55733" y="1063277"/>
            <a:ext cx="8752666" cy="579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Known as “</a:t>
            </a:r>
            <a:r>
              <a:rPr lang="en-US" sz="3000" b="1" noProof="0" dirty="0" smtClean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Discontinuation decision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”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Close or not close any product or service segment line, department or division 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000" b="1" noProof="0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Decision rule:</a:t>
            </a:r>
            <a:endParaRPr lang="en-US" sz="3000" b="1" noProof="0" dirty="0" smtClean="0">
              <a:solidFill>
                <a:srgbClr val="FF0066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 +</a:t>
            </a:r>
            <a:r>
              <a:rPr lang="en-US" sz="3000" dirty="0" err="1" smtClean="0">
                <a:latin typeface="Calibri" panose="020F0502020204030204"/>
                <a:sym typeface="Wingdings" panose="05000000000000000000" pitchFamily="2" charset="2"/>
              </a:rPr>
              <a:t>ve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 CM or net profit = Continue 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 -</a:t>
            </a:r>
            <a:r>
              <a:rPr lang="en-US" sz="3000" noProof="0" dirty="0" err="1" smtClean="0">
                <a:latin typeface="Calibri" panose="020F0502020204030204"/>
                <a:sym typeface="Wingdings" panose="05000000000000000000" pitchFamily="2" charset="2"/>
              </a:rPr>
              <a:t>ve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 CM or net loss = Shut down 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000" b="1" dirty="0" smtClean="0">
                <a:solidFill>
                  <a:srgbClr val="009900"/>
                </a:solidFill>
                <a:latin typeface="Calibri" panose="020F0502020204030204"/>
                <a:sym typeface="Wingdings" panose="05000000000000000000" pitchFamily="2" charset="2"/>
              </a:rPr>
              <a:t>Other factors:</a:t>
            </a:r>
            <a:endParaRPr lang="en-US" sz="3000" b="1" dirty="0" smtClean="0">
              <a:solidFill>
                <a:srgbClr val="0099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Staff reallocation &amp; motivation 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Brand name &amp; market share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Alternative uses of spare capacity 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SHUT DOWN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4" y="904218"/>
            <a:ext cx="8600256" cy="490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/>
          <p:nvPr/>
        </p:nvSpPr>
        <p:spPr>
          <a:xfrm>
            <a:off x="331284" y="5854265"/>
            <a:ext cx="8481431" cy="67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Should Royal shut down the digital watch line? </a:t>
            </a:r>
            <a:endParaRPr lang="en-US" sz="3000" b="1" dirty="0" smtClean="0">
              <a:solidFill>
                <a:srgbClr val="FF0066"/>
              </a:solidFill>
              <a:latin typeface="Calibri" panose="020F0502020204030204"/>
              <a:sym typeface="Wingdings" panose="05000000000000000000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34660"/>
            <a:ext cx="1933865" cy="26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315134" y="1371600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Decision-Making Process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5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Decision-Making</a:t>
            </a:r>
            <a:r>
              <a:rPr kumimoji="0" lang="en-US" sz="3500" b="0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Cost Terms</a:t>
            </a:r>
            <a:endParaRPr kumimoji="0" lang="en-US" sz="3500" b="0" i="0" u="none" strike="noStrike" kern="1200" cap="none" spc="0" normalizeH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aseline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Special Order Decision</a:t>
            </a:r>
            <a:endParaRPr lang="en-US" sz="3500" baseline="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Make or Buy Decision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5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Shut Down Decision</a:t>
            </a:r>
            <a:endParaRPr kumimoji="0" lang="en-US" sz="35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Product Mix Decision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466" y="228599"/>
            <a:ext cx="85447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STUDY OBJECTIVES</a:t>
            </a:r>
            <a:endParaRPr kumimoji="0" lang="en-US" sz="6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49" y="1844824"/>
            <a:ext cx="2962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05"/>
            <a:ext cx="9140190" cy="688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PRODUCT MIX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355733" y="1063277"/>
            <a:ext cx="8752666" cy="539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Known as “</a:t>
            </a:r>
            <a:r>
              <a:rPr lang="en-US" sz="3000" b="1" noProof="0" dirty="0" smtClean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Limiting factor decision</a:t>
            </a: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”</a:t>
            </a:r>
            <a:endParaRPr lang="en-US" sz="3000" noProof="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Maximize </a:t>
            </a:r>
            <a:r>
              <a:rPr lang="en-US" sz="3000" b="1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CM per unit of constraint factor</a:t>
            </a:r>
            <a:endParaRPr lang="en-US" sz="3000" b="1" dirty="0" smtClean="0">
              <a:solidFill>
                <a:srgbClr val="FF0066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Blip>
                <a:blip r:embed="rId1"/>
              </a:buBlip>
              <a:defRPr/>
            </a:pPr>
            <a:r>
              <a:rPr lang="en-US" sz="3000" dirty="0">
                <a:sym typeface="Wingdings" panose="05000000000000000000" pitchFamily="2" charset="2"/>
              </a:rPr>
              <a:t>Optimum product mix decision </a:t>
            </a:r>
            <a:r>
              <a:rPr lang="en-US" sz="3000" dirty="0" smtClean="0">
                <a:sym typeface="Wingdings" panose="05000000000000000000" pitchFamily="2" charset="2"/>
              </a:rPr>
              <a:t>(priority ranking)</a:t>
            </a:r>
            <a:endParaRPr lang="en-US" sz="3000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Blip>
                <a:blip r:embed="rId1"/>
              </a:buBlip>
              <a:defRPr/>
            </a:pPr>
            <a:r>
              <a:rPr lang="en-US" sz="30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Examples of limiting factors:</a:t>
            </a:r>
            <a:endParaRPr lang="en-US" sz="3000" b="1" dirty="0" smtClean="0">
              <a:solidFill>
                <a:srgbClr val="009900"/>
              </a:solidFill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Shortage sales demand 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Availability DL hours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Inadequate DM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Limited capacity (machine &amp; floor space)</a:t>
            </a:r>
            <a:endParaRPr lang="en-US" sz="30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000" dirty="0" smtClean="0">
                <a:latin typeface="Calibri" panose="020F0502020204030204"/>
                <a:sym typeface="Wingdings" panose="05000000000000000000" pitchFamily="2" charset="2"/>
              </a:rPr>
              <a:t>- Lack of financial capital resources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 descr="http://jennygrows.com/oldblog/wp-content/uploads/2013/10/lie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2160240" cy="226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2" y="4462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PRODUCT MIX DECISION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9525" y="91440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Example:</a:t>
            </a:r>
            <a:endParaRPr lang="en-US" altLang="en-US" sz="300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sym typeface="Wingdings" panose="05000000000000000000" pitchFamily="2" charset="2"/>
              </a:rPr>
              <a:t>ABC Ltd makes two products (X &amp; Y). Unit variable costs are follow: </a:t>
            </a: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sym typeface="Wingdings" panose="05000000000000000000" pitchFamily="2" charset="2"/>
              </a:rPr>
              <a:t>The sales price per unit for X &amp; Y are RM14 and RM11 respectively. The available direct labor is limited to 8,000 hours but sales demand for X &amp; Y expected to be 3,000 and 5,000 units. Given, fixed costs are RM20,000 &amp; no opening inventory for both products</a:t>
            </a:r>
            <a:endParaRPr lang="en-US" altLang="en-US" sz="25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1" dirty="0">
                <a:solidFill>
                  <a:srgbClr val="0000FF"/>
                </a:solidFill>
                <a:sym typeface="Wingdings" panose="05000000000000000000" pitchFamily="2" charset="2"/>
              </a:rPr>
              <a:t>Determine profit-maximizing production mix decision for X &amp; Y. </a:t>
            </a:r>
            <a:endParaRPr lang="en-US" altLang="en-US" sz="2500" b="1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556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965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68" y="3068959"/>
            <a:ext cx="2035515" cy="14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PROCESS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229880" y="1079550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3500" b="1" dirty="0">
                <a:solidFill>
                  <a:srgbClr val="0000FF"/>
                </a:solidFill>
                <a:latin typeface="Calibri" panose="020F0502020204030204"/>
              </a:rPr>
              <a:t>B</a:t>
            </a: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est alternative </a:t>
            </a: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course of action</a:t>
            </a:r>
            <a:endParaRPr lang="en-US" sz="35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components:</a:t>
            </a:r>
            <a:endParaRPr kumimoji="0" lang="en-US" sz="35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Quantitative</a:t>
            </a:r>
            <a:r>
              <a:rPr lang="en-US" sz="3500" noProof="0" dirty="0" smtClean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– </a:t>
            </a:r>
            <a:r>
              <a:rPr lang="en-US" sz="3500" i="1" noProof="0" dirty="0" smtClean="0">
                <a:solidFill>
                  <a:srgbClr val="009900"/>
                </a:solidFill>
                <a:latin typeface="Calibri" panose="020F0502020204030204"/>
              </a:rPr>
              <a:t>Monetary</a:t>
            </a:r>
            <a:r>
              <a:rPr lang="en-US" sz="3500" noProof="0" dirty="0" smtClean="0">
                <a:solidFill>
                  <a:srgbClr val="009900"/>
                </a:solidFill>
                <a:latin typeface="Calibri" panose="020F0502020204030204"/>
              </a:rPr>
              <a:t> </a:t>
            </a: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terms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5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	E.g. Contribution (Benefit &amp; cost)</a:t>
            </a:r>
            <a:endParaRPr lang="en-US" sz="3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Qualitative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Non-monetary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 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5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en-US" sz="3500" dirty="0" smtClean="0">
                <a:solidFill>
                  <a:sysClr val="windowText" lastClr="000000"/>
                </a:solidFill>
                <a:latin typeface="Calibri" panose="020F0502020204030204"/>
              </a:rPr>
              <a:t>E.g. Satisfaction (Customer &amp; employee)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92559"/>
            <a:ext cx="1746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90962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PROCESS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066544"/>
            <a:ext cx="7560840" cy="580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3022"/>
            <a:ext cx="1898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COST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TERMS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362" y="980728"/>
            <a:ext cx="5419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Opportunity Costs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61574" y="1781905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Relevant &amp; significant </a:t>
            </a:r>
            <a:r>
              <a:rPr lang="en-US" sz="3500" dirty="0" smtClean="0">
                <a:latin typeface="Calibri" panose="020F0502020204030204"/>
              </a:rPr>
              <a:t>in decision-making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The potential 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</a:rPr>
              <a:t>benefit forgone </a:t>
            </a:r>
            <a:r>
              <a:rPr lang="en-US" sz="3500" dirty="0" smtClean="0">
                <a:latin typeface="Calibri" panose="020F0502020204030204"/>
              </a:rPr>
              <a:t>when one alternative is chosen over another </a:t>
            </a:r>
            <a:endParaRPr kumimoji="0" lang="en-US" sz="35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Non-cash outlays (constraints) </a:t>
            </a:r>
            <a:endParaRPr kumimoji="0" lang="en-US" sz="35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179"/>
            <a:ext cx="9144000" cy="20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>
            <a:fillRect/>
          </a:stretch>
        </p:blipFill>
        <p:spPr bwMode="auto">
          <a:xfrm>
            <a:off x="7086600" y="2852936"/>
            <a:ext cx="2057400" cy="2035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469" y="4171146"/>
            <a:ext cx="176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solidFill>
                  <a:srgbClr val="009900"/>
                </a:solidFill>
              </a:rPr>
              <a:t>Example</a:t>
            </a:r>
            <a:endParaRPr lang="en-US" sz="3000" b="1" u="sng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COST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TERMS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78" y="1064930"/>
            <a:ext cx="5419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Sunk Costs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61574" y="1781905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</a:rPr>
              <a:t>Irrelevant </a:t>
            </a:r>
            <a:r>
              <a:rPr lang="en-US" sz="3500" dirty="0" smtClean="0">
                <a:latin typeface="Calibri" panose="020F0502020204030204"/>
              </a:rPr>
              <a:t>in decision-making</a:t>
            </a:r>
            <a:endParaRPr lang="en-US" sz="35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Past/ historical </a:t>
            </a:r>
            <a:r>
              <a:rPr lang="en-US" sz="3500" noProof="0" dirty="0" smtClean="0">
                <a:latin typeface="Calibri" panose="020F0502020204030204"/>
              </a:rPr>
              <a:t>costs incurred</a:t>
            </a:r>
            <a:endParaRPr lang="en-US" sz="35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Prediction of future costs based on past data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latin typeface="Calibri" panose="020F0502020204030204"/>
              </a:rPr>
              <a:t>E.g. </a:t>
            </a:r>
            <a:r>
              <a:rPr lang="en-US" sz="3500" i="1" dirty="0" smtClean="0">
                <a:solidFill>
                  <a:srgbClr val="009900"/>
                </a:solidFill>
                <a:latin typeface="Calibri" panose="020F0502020204030204"/>
              </a:rPr>
              <a:t>Market research &amp; development costs </a:t>
            </a:r>
            <a:r>
              <a:rPr lang="en-US" sz="3500" i="1" noProof="0" dirty="0" smtClean="0">
                <a:solidFill>
                  <a:srgbClr val="009900"/>
                </a:solidFill>
                <a:latin typeface="Calibri" panose="020F0502020204030204"/>
              </a:rPr>
              <a:t> </a:t>
            </a:r>
            <a:endParaRPr lang="en-US" sz="3500" i="1" noProof="0" dirty="0" smtClean="0">
              <a:solidFill>
                <a:srgbClr val="0099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88" y="1196752"/>
            <a:ext cx="1805936" cy="18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/>
          <a:stretch>
            <a:fillRect/>
          </a:stretch>
        </p:blipFill>
        <p:spPr bwMode="auto">
          <a:xfrm>
            <a:off x="5599263" y="4278049"/>
            <a:ext cx="3480786" cy="149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COST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TERMS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48" y="1038040"/>
            <a:ext cx="4886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Avoidable </a:t>
            </a:r>
            <a:r>
              <a:rPr kumimoji="0" lang="en-US" sz="4000" b="1" i="0" u="none" strike="noStrike" kern="0" cap="none" spc="300" normalizeH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Costs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61574" y="1781905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noProof="0" dirty="0" smtClean="0">
                <a:latin typeface="Calibri" panose="020F0502020204030204"/>
              </a:rPr>
              <a:t>Costs that will </a:t>
            </a:r>
            <a:r>
              <a:rPr lang="en-US" sz="3500" b="1" noProof="0" dirty="0" smtClean="0">
                <a:solidFill>
                  <a:srgbClr val="FF0066"/>
                </a:solidFill>
                <a:latin typeface="Calibri" panose="020F0502020204030204"/>
              </a:rPr>
              <a:t>not be incurred </a:t>
            </a:r>
            <a:r>
              <a:rPr lang="en-US" sz="3500" noProof="0" dirty="0" smtClean="0">
                <a:latin typeface="Calibri" panose="020F0502020204030204"/>
              </a:rPr>
              <a:t>in the future if a particular decision is made </a:t>
            </a:r>
            <a:endParaRPr lang="en-US" sz="35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VC + FC (directly attributable) </a:t>
            </a:r>
            <a:endParaRPr lang="en-US" sz="35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E.g. </a:t>
            </a:r>
            <a:r>
              <a:rPr lang="en-US" sz="3500" b="1" dirty="0" smtClean="0">
                <a:solidFill>
                  <a:srgbClr val="009900"/>
                </a:solidFill>
                <a:latin typeface="Calibri" panose="020F0502020204030204"/>
              </a:rPr>
              <a:t>Special order </a:t>
            </a:r>
            <a:r>
              <a:rPr lang="en-US" sz="3500" dirty="0" smtClean="0">
                <a:latin typeface="Calibri" panose="020F0502020204030204"/>
                <a:sym typeface="Wingdings" panose="05000000000000000000" pitchFamily="2" charset="2"/>
              </a:rPr>
              <a:t> Conversion costs </a:t>
            </a:r>
            <a:endParaRPr lang="en-US" sz="35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sz="3500" i="1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2091532" cy="15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COST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TERMS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48" y="1038040"/>
            <a:ext cx="54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Unavoidable </a:t>
            </a:r>
            <a:r>
              <a:rPr kumimoji="0" lang="en-US" sz="4000" b="1" i="0" u="none" strike="noStrike" kern="0" cap="none" spc="300" normalizeH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Costs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61574" y="1781905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Costs that will </a:t>
            </a: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</a:rPr>
              <a:t>continue to be incurred </a:t>
            </a:r>
            <a:r>
              <a:rPr lang="en-US" sz="3500" dirty="0" smtClean="0">
                <a:latin typeface="Calibri" panose="020F0502020204030204"/>
              </a:rPr>
              <a:t>no matter which decision alternative is chosen  </a:t>
            </a:r>
            <a:endParaRPr lang="en-US" sz="350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</a:rPr>
              <a:t>E.g. </a:t>
            </a:r>
            <a:r>
              <a:rPr lang="en-US" sz="3500" b="1" dirty="0" smtClean="0">
                <a:solidFill>
                  <a:srgbClr val="009900"/>
                </a:solidFill>
                <a:latin typeface="Calibri" panose="020F0502020204030204"/>
              </a:rPr>
              <a:t>Discontinued/ shut down</a:t>
            </a:r>
            <a:endParaRPr lang="en-US" sz="3500" b="1" dirty="0" smtClean="0">
              <a:solidFill>
                <a:srgbClr val="0099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500" dirty="0">
                <a:latin typeface="Calibri" panose="020F0502020204030204"/>
                <a:sym typeface="Wingdings" panose="05000000000000000000" pitchFamily="2" charset="2"/>
              </a:rPr>
              <a:t>	</a:t>
            </a:r>
            <a:r>
              <a:rPr lang="en-US" sz="3500" dirty="0" smtClean="0">
                <a:latin typeface="Calibri" panose="020F0502020204030204"/>
                <a:sym typeface="Wingdings" panose="05000000000000000000" pitchFamily="2" charset="2"/>
              </a:rPr>
              <a:t> Supervisor’s salary &amp; warehouse costs </a:t>
            </a:r>
            <a:r>
              <a:rPr lang="en-US" sz="3500" dirty="0" smtClean="0">
                <a:latin typeface="Calibri" panose="020F0502020204030204"/>
              </a:rPr>
              <a:t> </a:t>
            </a:r>
            <a:endParaRPr lang="en-US" sz="35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sz="3500" i="1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2150792" cy="15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954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DECISION-MAKING COST</a:t>
            </a:r>
            <a:r>
              <a:rPr kumimoji="0" lang="en-US" sz="5000" b="1" i="0" u="none" strike="noStrike" kern="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TERMS</a:t>
            </a:r>
            <a:endParaRPr kumimoji="0" lang="en-US" sz="5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48" y="1038040"/>
            <a:ext cx="8445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Incremental Costs &amp; Benefits</a:t>
            </a:r>
            <a:endParaRPr kumimoji="0" lang="en-US" sz="40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61574" y="1781905"/>
            <a:ext cx="8752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dirty="0" smtClean="0">
                <a:latin typeface="Calibri" panose="020F0502020204030204"/>
                <a:sym typeface="Wingdings" panose="05000000000000000000" pitchFamily="2" charset="2"/>
              </a:rPr>
              <a:t>Known as “</a:t>
            </a:r>
            <a:r>
              <a:rPr lang="en-US" sz="3500" b="1" dirty="0" smtClean="0">
                <a:solidFill>
                  <a:srgbClr val="0000FF"/>
                </a:solidFill>
                <a:latin typeface="Calibri" panose="020F0502020204030204"/>
                <a:sym typeface="Wingdings" panose="05000000000000000000" pitchFamily="2" charset="2"/>
              </a:rPr>
              <a:t>Marginal costs &amp; benefits</a:t>
            </a:r>
            <a:r>
              <a:rPr lang="en-US" sz="3500" dirty="0" smtClean="0">
                <a:latin typeface="Calibri" panose="020F0502020204030204"/>
                <a:sym typeface="Wingdings" panose="05000000000000000000" pitchFamily="2" charset="2"/>
              </a:rPr>
              <a:t>” </a:t>
            </a:r>
            <a:endParaRPr lang="en-US" sz="35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r>
              <a:rPr lang="en-US" sz="3500" b="1" dirty="0" smtClean="0">
                <a:solidFill>
                  <a:srgbClr val="FF0066"/>
                </a:solidFill>
                <a:latin typeface="Calibri" panose="020F0502020204030204"/>
                <a:sym typeface="Wingdings" panose="05000000000000000000" pitchFamily="2" charset="2"/>
              </a:rPr>
              <a:t>Additional relevant </a:t>
            </a:r>
            <a:r>
              <a:rPr lang="en-US" sz="3500" dirty="0" smtClean="0">
                <a:latin typeface="Calibri" panose="020F0502020204030204"/>
                <a:sym typeface="Wingdings" panose="05000000000000000000" pitchFamily="2" charset="2"/>
              </a:rPr>
              <a:t>costs &amp; revenues from two or more alternatives </a:t>
            </a:r>
            <a:endParaRPr lang="en-US" sz="3500" dirty="0" smtClean="0"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500" b="1" u="sng" dirty="0" smtClean="0">
                <a:solidFill>
                  <a:srgbClr val="009900"/>
                </a:solidFill>
                <a:latin typeface="Calibri" panose="020F0502020204030204"/>
                <a:sym typeface="Wingdings" panose="05000000000000000000" pitchFamily="2" charset="2"/>
              </a:rPr>
              <a:t>Example:</a:t>
            </a:r>
            <a:endParaRPr lang="en-US" sz="3500" b="1" u="sng" dirty="0" smtClean="0">
              <a:solidFill>
                <a:srgbClr val="0099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000" noProof="0" dirty="0" smtClean="0">
                <a:latin typeface="Calibri" panose="020F0502020204030204"/>
                <a:sym typeface="Wingdings" panose="05000000000000000000" pitchFamily="2" charset="2"/>
              </a:rPr>
              <a:t>Given, option A costs RM300 &amp; option B costs RM400 but revenues for option B is higher than option A of RM200. Which option is better?</a:t>
            </a:r>
            <a:endParaRPr lang="en-US" sz="3000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lang="en-US" sz="3500" i="1" noProof="0" dirty="0" smtClean="0"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1"/>
              </a:buBlip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03566"/>
            <a:ext cx="2941216" cy="16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3745</Words>
  <Application>WPS Presentation</Application>
  <PresentationFormat>On-screen Show (4:3)</PresentationFormat>
  <Paragraphs>192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Myriad Pro</vt:lpstr>
      <vt:lpstr>Segoe Print</vt:lpstr>
      <vt:lpstr>Calibri</vt:lpstr>
      <vt:lpstr>Calibri</vt:lpstr>
      <vt:lpstr>Microsoft YaHei</vt:lpstr>
      <vt:lpstr>Arial Unicode MS</vt:lpstr>
      <vt:lpstr>Theme1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cclim</cp:lastModifiedBy>
  <cp:revision>382</cp:revision>
  <cp:lastPrinted>2016-10-24T00:09:00Z</cp:lastPrinted>
  <dcterms:created xsi:type="dcterms:W3CDTF">2010-04-19T02:55:00Z</dcterms:created>
  <dcterms:modified xsi:type="dcterms:W3CDTF">2023-05-30T01:18:47Z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963A0F10CBE344D19F0944BD1D404A69</vt:lpwstr>
  </property>
  <property fmtid="{D5CDD505-2E9C-101B-9397-08002B2CF9AE}" pid="3" name="KSOProductBuildVer">
    <vt:lpwstr>1033-11.2.0.11417</vt:lpwstr>
  </property>
</Properties>
</file>