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ink/inkAction1.xml" ContentType="application/vnd.ms-office.inkAction+xml"/>
  <Override PartName="/ppt/ink/inkAction2.xml" ContentType="application/vnd.ms-office.inkAction+xml"/>
  <Override PartName="/ppt/ink/inkAction3.xml" ContentType="application/vnd.ms-office.inkAction+xml"/>
  <Override PartName="/ppt/ink/inkAction4.xml" ContentType="application/vnd.ms-office.inkAction+xml"/>
  <Override PartName="/ppt/ink/inkAction5.xml" ContentType="application/vnd.ms-office.inkAction+xml"/>
  <Override PartName="/ppt/ink/inkAction6.xml" ContentType="application/vnd.ms-office.inkAction+xml"/>
  <Override PartName="/ppt/ink/inkAction7.xml" ContentType="application/vnd.ms-office.inkAction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89" r:id="rId2"/>
    <p:sldId id="290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1594" y="6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ink/inkAction1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1308">
    <iact:property name="dataType"/>
    <iact:actionData xml:id="d0">
      <inkml:trace xmlns:inkml="http://www.w3.org/2003/InkML" xml:id="stk0" contextRef="#ctx0" brushRef="#br0">19797 7125 886 0,'0'0'0'27,"-47"-31"0"-23,-75-48 0-3,122 79 11-1,0 0-11 0,-169-82 11 0,-29 11-11 0,198 71 22 0,0 0-22 2,-215-67 23 1,-18 3-23 5,233 64 21-8,0 0-21 4,-243-66 22 0,-18-13-22 0,261 79 12 3,0 0-12-7,-284-85 13 6,-34 1-13 3,318 84 7-8,0 0-7-1,-348-77 7 3,-31 8-7 4,379 69 5-6,0 0-5 6,-389-54 5-6,-3 11-5 4,392 43 3-4,0 0-3 7,-391-33 3-7,7 12-3 6,384 21 5-6,0 0-5 5,-369-7 6-5,18 12-6 5,351-5 8-5,0 0-8 4,-325 20 9-3,18 6-9 3,307-26 11-4,0 0-11 5,-277 41 11-3,16 10-11 5,261-51 13-6,0 0-13-1,-215 71 13 4,46 24-13 2,169-95 12-5,0 0-12-2,-148 97 12 7,25 3-12-5,123-100 11 5,0 0-11-6,-103 84 11 2,27 13-11 4,76-97 10-6,0 0-10 4,-34 110 11-3,42 28-11 5,-8-138 8-7,0 0-8 4,46 136 8 1,41-19-8 0,-87-117 8-4,0 0-8 5,118 128 8-3,25 15-8 3,-143-143 11-6,0 0-11 6,190 146 11-4,30-3-11 3,-220-143 16-4,0 0-16 6,269 133 16-4,38 0-16 1,-307-133 21 1,0 0-21-4,346 130 21 3,25 13-21 5,-371-143 21-7,0 0-21-2,402 126 21 4,28-37-21 5,-430-89 18-8,0 0-18 0,422 64 18 3,-4-20-18 5,-418-44 13-8,0 0-13 0,412 25 13 7,21-4-13-6,-433-21 11 0,0 0-11 1,419 0 11 1,-12-11-11 2,-407 11 8-5,0 0-8 5,379-23 9-3,-23-15-9 4,-356 38 8-6,0 0-8 1,318-61 8 4,-34-24-8 3,-284 85 6-8,0 0-6-1,264-102 7 4,-24-18-7 2,-240 120 5-5,0 0-5 6,223-113 6-6,-13 11-6 5,-210 102 4-6,0 0-4 6,169-115 5-3,-49-10-5 4,-120 125 2-5,0 0-2-1,85-128 3 6,-34 16-3-5,-51 112 0 4,0 0 0-5,31-118 1 2,-29 16-1 5,-2 102 0-7,0 0 0 5,-18-118 0-5,-20-7 0 5,38 125 0-5,0 0 0 4,-77-118 0-3,-36 21 0 3,113 97-2-3,0 0 2 3,-135-82-2-1,-16 13 2 4,151 69-16-6,0 0 16-2,-174-69-16 4,-39-2 16 1,-4-8-1053-3</inkml:trace>
    </iact:actionData>
  </iact:action>
  <iact:action type="add" startTime="12242">
    <iact:property name="dataType"/>
    <iact:actionData xml:id="d1">
      <inkml:trace xmlns:inkml="http://www.w3.org/2003/InkML" xml:id="stk1" contextRef="#ctx0" brushRef="#br0">8478 8155 953 0,'0'0'0'2,"0"0"0"2,-54-77 0 1,54 77 0-5,0 0 0 4,-82-89 0 1,-54-24 0-1,136 113-11-1,0 0 11 0,-163-117-11 2,-9 15 11-1,172 102-25-1,0 0 25 2,-207-98-24-1,-42 12 24 1,249 86-37-3,0 0 37 2,-289-80-36 3,-51 1 36-6,340 79-36 1,0 0 36 4,-382-69-35-4,-40 10 35 5,422 59-26-7,0 0 26 6,-423-43-25-4,-7 30 25 3,430 13-17-4,0 0 17 5,-427 8-17-1,2 25 17 1,425-33-2-4,0 0 2-2,-433 46-1 5,-2 23 1 3,435-69 1-6,0 0-1-2,-413 84 1 5,35-4-1 2,378-80 17-6,0 0-17 4,-336 109 17-3,47 29-17 4,289-138 43-4,0 0-43 5,-266 144 43-6,28-14-43 5,238-130 47-5,0 0-47 6,-218 138 47-6,13 18-47 5,205-156 42-5,0 0-42 6,-164 151 43-7,46-16-43 6,118-135 35-5,0 0-35 7,-76 138 35-7,37 3-35 4,39-141 27-3,0 0-27 2,-5 138 28 1,28 5-28-3,-23-143 23 4,0 0-23-5,74 138 24 3,47-15-24 2,-121-123 18-5,0 0-18 5,158 128 18-4,32 20-18 3,-190-148 15-4,0 0-15 5,238 133 15-2,41-23-15 5,-279-110 11-8,0 0-11-1,325 94 11 7,36-14-11 1,-361-80 8-7,0 0-8-1,397 69 9 6,15-6-9-4,-412-63 6 4,0 0-6-5,418 54 7 2,4-10-7 2,-422-44 5-3,0 0-5 3,430 25 5-2,-2-30-5 5,-428 5 5-6,0 0-5-2,461-28 6 5,7-18-6 2,-468 46 4-7,0 0-4 8,456-59 5-7,-29-12-5 4,-427 71 0-4,0 0 0 5,420-87 1-4,3-5-1 3,-423 92 0-4,0 0 0 5,384-118 0-1,-36-35 0 1,-348 153-1-4,0 0 1-2,307-143-1 8,-36 15 1-6,-271 128-4 0,0 0 4 4,251-149-4-4,-20-37 4 3,-231 186-10-3,0 0 10 3,197-174-10 0,-56 28 10 3,-141 146-17-7,0 0 17-1,117-156-17 4,-29-17 17 3,-88 173-19-6,0 0 19 4,61-164-18-3,-33 21 18 6,-28 143-19-7,0 0 19 1,-10-143-18 7,-34-11 18-7,44 154-18-2,0 0 18 7,-76-145-17-6,-11 19 17 5,87 126-15-5,0 0 15 6,-123-110-15-6,-46 1 15 6,169 109-14-7,0 0 14 8,-177-103-13-7,-15 11 13 6,192 92-22-6,0 0 22 5,-197-84-21-5,-11 33 21 5,208 51-26-5,0 0 26 4,-238-33-25-2,-10 25 25 3,-3 0-651-5</inkml:trace>
    </iact:actionData>
  </iact:action>
</iact:actions>
</file>

<file path=ppt/ink/inkAction2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8297">
    <iact:property name="dataType"/>
    <iact:actionData xml:id="d0">
      <inkml:trace xmlns:inkml="http://www.w3.org/2003/InkML" xml:id="stk0" contextRef="#ctx0" brushRef="#br0">13785 15243 1211 0,'-25'-10'0'5,"-57"-18"0"0,82 28 11-3,0 0-11 2,-126-38 11 0,-43-8-11 0,169 46 23-1,0 0-23 1,-179-44 23 1,-10 3-23-1,189 41 25-2,0 0-25 2,-195-33 25 7,-5 18-25-11,200 15 16 0,0 0-16 3,-217 0 17 2,-14 18-17 0,231-18 19 1,0 0-19-5,-222 41 19 5,22 23-19-4,200-64 18 1,0 0-18 0,-200 97 19 1,13 30-19 6,187-127 18-9,0 0-18-1,-161 151 18 6,30 0-18-2,131-151 15 0,0 0-15 1,-107 156 16-4,7 13-16 7,100-169 13-6,0 0-13-2,-69 163 14 4,30-17-14 5,39-146 12-7,0 0-12-2,0 153 12 5,44 1-12 2,-44-154 9-4,0 0-9-3,74 153 9 5,21-12-9 3,-95-141 6-6,0 0-6-2,131 122 6 5,38-27-6 4,-169-95 2-8,0 0-2-1,212 84 3 6,8-2-3 1,-220-82 0-7,0 0 0 2,228 56 1 3,8-15-1 3,-236-41 0-6,0 0 0-2,230 18 0 5,8-23 0 5,-238 5 0-9,0 0 0-1,238-28 0 4,-20-26 0 2,-218 54-1-4,0 0 1 3,207-56 0-3,-33 0 0 2,-174 56-1-2,0 0 1 4,162-72-1-4,-9-20 1 3,-153 92-1-3,0 0 1 4,131-105-1-3,-16-20 1 1,-115 125-1-2,0 0 1 4,90-123-1-4,-26 14 1 7,-64 109-1-7,0 0 1-2,41-121 0 5,-18-22 0 1,-23 143 0-5,0 0 0 6,7-133 0-5,-25 13 0 4,18 120 1-3,0 0-1-3,-36-97 1 9,-22 5-1-7,58 92 2-2,0 0-2 5,-77-84 2 0,-10 15-2 3,87 69 4-6,0 0-4-2,-87-64 4 4,10 15-4 2,77 49 1-4,0 0-1 3,-49-38 2-3,19 22-2 2,30 16-1-2,0 0 1 4,0 0-1-3,2 26 1 3,1 5-1139-6</inkml:trace>
    </iact:actionData>
  </iact:action>
  <iact:action type="add" startTime="18940">
    <iact:property name="dataType"/>
    <iact:actionData xml:id="d1">
      <inkml:trace xmlns:inkml="http://www.w3.org/2003/InkML" xml:id="stk1" contextRef="#ctx0" brushRef="#br0">19899 16143 964 0,'0'0'0'4,"-5"-28"0"0,-8-49 0 2,13 77-14-3,0 0 14-2,-36-92-14 6,-33-2 14-2,69 94-36-5,0 0 36 4,-79-97-35 0,-8-21 35 0,87 118-33 0,0 0 33-2,-105-120-32 3,-21 13 32-1,126 107-13 1,0 0 13-4,-151-95-13 6,-20 21 13 1,171 74-4-7,0 0 4-1,-208-69-4 6,-43 2 4-1,251 67-1-5,0 0 1 3,-279-56 0 2,-18 13 0 2,297 43 2-6,0 0-2 7,-289-13 3-7,7 26-3 6,282-13 12-5,0 0-12-2,-248 43 12 4,38 19-12 2,210-62 30-4,0 0-30 5,-194 104 31-5,7 50-31 5,187-154 35-6,0 0-35-1,-159 176 35 5,51 11-35 1,108-187 42-4,0 0-42 3,-74 194 42-3,38 18-42 4,36-212 38-4,0 0-38 3,-15 199 39-3,20-27-39 4,-5-172 27-4,0 0-27 3,33 168 28-3,31 4-28 5,-64-172 23-6,0 0-23 5,108 156 24-4,45-26-24 6,-153-130 16-7,0 0-16-1,193 125 16 5,16 3-16 4,-209-128 11-7,0 0-11-2,233 113 12 5,-2-34-12 1,-231-79 7-6,0 0-7 4,253 53 7 0,19-22-7 5,-272-31 4-7,0 0-4-2,279 3 5 4,5-8-5 7,-284 5 3-9,0 0-3-2,284-39 3 6,-2-30-3-4,-282 69 2-1,0 0-2 4,258-89 2-2,-30-19-2 2,-228 108 2-3,0 0-2 4,187-102 2-4,-36 5-2 3,-151 97 2-3,0 0-2 4,120-120 2-4,-27-26-2 4,-93 146 2-4,0 0-2 5,66-140 3-5,-20 14-3 7,-46 126 4-7,0 0-4-2,28-135 4 4,-35-19-4 5,7 154 7-7,0 0-7-2,-26-145 7 4,-22 9-7 3,48 136 15-5,0 0-15-2,-88-117 15 4,-22 17-15 3,110 100 15-5,0 0-15 4,-138-97 15-4,-21-3-15 4,1-2-969-4</inkml:trace>
    </iact:actionData>
  </iact:action>
</iact:actions>
</file>

<file path=ppt/ink/inkAction3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3786">
    <iact:property name="dataType"/>
    <iact:actionData xml:id="d0">
      <inkml:trace xmlns:inkml="http://www.w3.org/2003/InkML" xml:id="stk0" contextRef="#ctx0" brushRef="#br0">3460 15111 1054 0,'0'0'0'6,"0"0"0"-4,-8-62 0 2,8 62 19-2,0 0-19 3,-13-66 19 0,1-16-19 1,12 82 36-6,0 0-36 3,-21-87 37 2,-12 5-37-1,33 82 34-2,0 0-34 2,-49-74 34 0,-20 13-34 3,69 61 18-7,0 0-18 4,-100-59 18 0,-38 3-18 1,138 56 11-3,0 0-11 1,-161-59 12 2,-3 3-12 2,164 56 8-5,0 0-8 1,-185-44 9 3,-19 24-9-4,204 20 9 4,0 0-9-6,-210-3 9 4,-18 24-9 4,228-21 10-7,0 0-10 1,-205 41 11 5,28 20-11-2,177-61 10-4,0 0-10 6,-161 77 10-6,10 7-10 6,151-84 10-5,0 0-10-2,-138 112 10 8,30 37-10-7,108-149 8 1,0 0-8 5,-92 150 8-5,31 1-8 2,61-151 6-2,0 0-6 4,-44 156 7-2,24 28-7 3,20-184 6-6,0 0-6 1,0 174 7 4,20-21-7-4,-20-153 5 2,0 0-5 1,56 159 5-3,39 12-5 5,-95-171 5-7,0 0-5 8,110 159 6-7,31-26-6 10,-141-133 3-10,0 0-3 0,169 130 4 5,28 11-4-5,-197-141 2 0,0 0-2 5,205 122 2-1,0-22-2-3,-205-100 2 0,0 0-2 2,202 74 3 4,8-25-3-5,-210-49 3-3,0 0-3 10,218 28 3-10,4-13-3 9,-222-15 3-8,0 0-3-1,198-10 4 9,-19-13-4-8,-179 23 3-1,0 0-3 9,174-59 4-8,15-46-4 7,-189 105 4-7,0 0-4 0,172-125 4 4,-34-5-4 5,-138 130 4-8,0 0-4-1,120-161 5-1,-12-41-5 10,-108 202 6-9,0 0-6-1,84-218 7 5,-22-1-7 3,-62 219 8-7,0 0-8 0,38-210 9 5,-38 8-9-3,0 202 15 0,0 0-15 0,-20-210 16 4,-26-17-16-5,46 227 19 1,0 0-19 0,-59-199 19 3,0 43-19-4,59 156 21 9,0 0-21-10,-67-149 22-1,-4 6-22 9,71 143 25-8,0 0-25 0,-80-125 26 8,-35 20-26-8,115 105 25-1,0 0-25 6,-115-79 26-4,7 30-26 5,108 49 22-6,0 0-22 4,-102-38 23-3,5 15-23 3,97 23 18-4,0 0-18 4,-93-20 19-1,6 7-19 2,87 13 15-5,0 0-15 4,-84-3 16-2,-1 3-16 5,85 0 11-6,0 0-11-2,-71 0 11 8,17 3-11-7,54-3 8 5,0 0-8-5,-36 5 9 3,11 0-9 5,25-5 6-8,0 0-6-1,-13 3 7 5,13-3-7-1,0 0 2-2,0 0-2 2,-13 10 3 1,13-10-3 0,0 0 0-4,0 0 0 4,33 7 1 0,34 1-1 2,-67-8-1-5,0 0 1-2,92 15 0 5,36 8 0 1,-128-23-10-5,0 0 10 5,148 18-9-4,19 10 9 6,4 1-1365-7</inkml:trace>
    </iact:actionData>
  </iact:action>
  <iact:action type="add" startTime="4917">
    <iact:property name="dataType"/>
    <iact:actionData xml:id="d1">
      <inkml:trace xmlns:inkml="http://www.w3.org/2003/InkML" xml:id="stk1" contextRef="#ctx0" brushRef="#br0">23010 15070 695 0,'0'0'0'3,"0"0"0"-3,-26-69 0 7,26 69 13-7,0 0-13 3,-28-67 14 1,-11-7-14 2,39 74 29-4,0 0-29 2,-41-74 29 1,-2 15-29-3,43 59 33 2,0 0-33-1,-51-56 33 2,-3 10-33-1,54 46 20-1,0 0-20 0,-79-39 20 3,-31 9-20-3,110 30 15 0,0 0-15 1,-126-33 16-1,-10 10-16 3,136 23 14-5,0 0-14 3,-161-11 15 2,-31 11-15 0,192 0 14-6,0 0-14 7,-197 5 15-6,13 16-15 5,184-21 13-5,0 0-13 4,-182 46 14-1,13 25-14 3,169-71 10-5,0 0-10-2,-151 110 10 5,30 34-10 1,121-144 9-5,0 0-9 4,-94 153 10-2,20-10-10 5,74-143 9-6,0 0-9-2,-44 151 9 5,18 18-9 3,26-169 7-8,0 0-7 3,6 171 7 3,22-28-7-2,-28-143 8-2,0 0-8 2,56 151 9 0,26 10-9 5,-82-161 7-8,0 0-7-1,115 143 7 6,44-25-7-4,-159-118 7 4,0 0-7-5,171 89 7 3,-2-22-7 4,-169-67 15-6,0 0-15-2,182 46 16 5,2-26-16 3,-184-20 23-6,0 0-23-1,195 0 24 6,0-28-24-4,-195 28 25-2,0 0-25 3,189-51 26 8,-20-18-26-10,-169 69 26-2,0 0-26 1,166-108 26 7,6-27-26-6,-172 135 23-1,0 0-23 7,154-138 23-6,-24 18-23 7,-130 120 28-8,0 0-28 0,105-131 28 4,-25-19-28 2,-80 150 26-6,0 0-26 0,64-151 27 5,-18 18-27-4,-46 133 26 1,0 0-26 1,28-133 26 2,-21 3-26-4,-7 130 21 8,0 0-21-9,-7-133 21-1,-24 5-21 14,31 128 15-13,0 0-15-1,-41-110 15 0,-8 31-15 10,49 79 12-9,0 0-12-1,-71-59 13 5,-16 15-13 6,87 44 11-8,0 0-11-3,-98-25 11 1,-12 25-11 4,110 0 3-5,0 0-3 11,-97 20 4-8,33 19-4-2,-3-1-1164-1</inkml:trace>
    </iact:actionData>
  </iact:action>
  <iact:action type="add" startTime="14505">
    <iact:property name="dataType"/>
    <iact:actionData xml:id="d2">
      <inkml:trace xmlns:inkml="http://www.w3.org/2003/InkML" xml:id="stk2" contextRef="#ctx0" brushRef="#br0">3201 8743 729 0,'0'0'0'5,"0"0"0"-1,0 0 0-1,0 0 5-1,0 0-5 4,-25-28 6-3,17 23-6 2,8 5 10-2,0 0-10 1,-20-18 11 0,-21-10-11 1,41 28 12-4,0 0-12 2,-49-36 13 2,-13 3-13 1,62 33 13-6,0 0-13 4,-64-28 13 2,-7-1-13-3,71 29 5 0,0 0-5 0,-72-33 6 1,-5 10-6 1,77 23 3-2,0 0-3 0,-89-20 4 2,-24 17-4 1,113 3 14-6,0 0-14 4,-120 8 14 1,-13 10-14 4,133-18 23-9,0 0-23 3,-139 33 23 4,32 21-23-5,107-54 25-2,0 0-25 5,-105 53 26-1,0 11-26 2,105-64 29-5,0 0-29 4,-95 69 30-2,8 21-30 5,87-90 25-7,0 0-25 1,-77 110 26 4,24 33-26-1,53-143 27-4,0 0-27 4,-34 143 27-2,29-18-27 4,5-125 23-5,0 0-23-2,18 128 24 5,31 25-24 2,-49-153 19-6,0 0-19 4,74 141 19-3,31-23-19 3,-105-118 15-3,0 0-15 3,115 104 16-1,5 6-16 2,-120-110 13-5,0 0-13 6,128 97 13-6,18 3-13 4,-146-100 11-4,0 0-11 5,151 90 12-4,-12-21-12 3,-139-69 12-4,0 0-12 5,143 46 13-2,18-21-13 1,-161-25 17-4,0 0-17 4,144 0 17-2,-14-25-17 5,-130 25 19-8,0 0-19 7,115-54 20-6,-15-30-20 5,-100 84 19-5,0 0-19 4,95-110 19-3,7 0-19 4,-102 110 23-4,0 0-23 5,88-123 23-6,-4-17-23 5,-84 140 31-5,0 0-31 6,56-136 31-6,-12-5-31 5,-44 141 32-6,0 0-32 4,20-122 33 0,-12 12-33 3,-8 110 30-7,0 0-30 6,-5-120 31-4,-18-6-31 3,23 126 25-3,0 0-25 2,-39-122 26 0,-22 25-26 1,61 97 22-4,0 0-22 5,-84-77 23-1,4 26-23 1,80 51 17-5,0 0-17 1,-89-28 18 5,-4 10-18-5,93 18 8 3,0 0-8-4,-89-8 8 3,4 18-8 5,85-10 7-8,0 0-7 0,-74 34 7 5,18 27-7 0,56-61 6-5,0 0-6 1,-23 77 7 5,35-1-7-5,1 4-1311 4</inkml:trace>
    </iact:actionData>
  </iact:action>
  <iact:action type="add" startTime="16562">
    <iact:property name="dataType"/>
    <iact:actionData xml:id="d3">
      <inkml:trace xmlns:inkml="http://www.w3.org/2003/InkML" xml:id="stk3" contextRef="#ctx0" brushRef="#br0">12915 8815 987 0,'0'0'0'5,"0"0"0"-2,-75-13 0 1,75 13 18-2,0 0-18 5,-79-10 19-5,-26 4-19 2,105 6 37-1,0 0-37 0,-107-5 37 2,7 5-37-1,100 0 31-2,0 0-31 3,-100 8 31-2,0 5-31 4,100-13 19-7,0 0-19 4,-115 18 19 0,-3 15-19 4,118-33 11-8,0 0-11 3,-120 46 11 2,17 10-11 3,103-56 12-6,0 0-12-2,-94 69 13 5,9 8-13 3,85-77 8-6,0 0-8-2,-77 82 8 12,11-16-8-11,66-66 6-1,0 0-6 6,-57 64 7-5,16 2-7 5,41-66 10-5,0 0-10 5,-30 80 11-4,17 22-11 2,13-102 12-2,0 0-12 4,-8 118 12-3,29-3-12 6,-21-115 8-7,0 0-8-2,33 110 9 4,36-26-9 2,-69-84 8-5,0 0-8 4,72 77 9-1,15-19-9 5,-87-58 11-8,0 0-11-1,105 51 11 5,25-20-11 2,-130-31 3-6,0 0-3 1,134 13 3 4,17-16-3-2,-151 3 1-2,0 0-1 2,146-25 1 0,2-14-1 0,-148 39 0-2,0 0 0 3,149-51 0-1,-1 5 0 3,-148 46 0-6,0 0 0 1,136-56 0 4,-26-21 0-2,-110 77 0-2,0 0 0 3,97-94 0-3,-2-11 0 5,-95 105 0-6,0 0 0 4,87-105 0-3,-13 6 0 2,-74 99 1-2,0 0-1 4,49-103 1-2,-19-17-1 1,-30 120 4-5,0 0-4 4,0-130 4 1,-30-16-4 1,30 146 11-5,0 0-11 5,-46-133 12-5,-29 28-12 8,75 105 19-9,0 0-19 6,-87-99 19-5,-5 4-19 5,92 95 20-5,0 0-20 4,-102-87 20-2,-21 13-20 7,123 74 26-9,0 0-26-1,-123-56 27 4,0 28-27 4,123 28 15-6,0 0-15-2,-105 0 15 5,13 28-15 2,92-28 9-7,0 0-9 6,-67 48 10-4,16 14-10 6,13 2-1137-7</inkml:trace>
    </iact:actionData>
  </iact:action>
  <iact:action type="add" startTime="22447">
    <iact:property name="dataType"/>
    <iact:actionData xml:id="d4">
      <inkml:trace xmlns:inkml="http://www.w3.org/2003/InkML" xml:id="stk4" contextRef="#ctx0" brushRef="#br0">13004 9111 819 0,'0'0'0'3,"0"0"0"3,0-66 0-3,0 66 6-1,0 0-6 2,0-46 6 1,11 12-6-1,-11 34 15-2,0 0-15 4,0-30 15-2,7-14-15-1,-7 44 15 0,0 0-15 0,3-33 15 1,-3 7-15 1,0 26 5-2,0 0-5 0,0-30 5 2,0-14-5 0,0 44 2-4,0 0-2 3,-10-43 3 2,-3 5-3-3,13 38 0 0,0 0 0 0,-31-44 1 3,-15-12-1-3,46 56 0 1,0 0 0-1,-67-59 0 1,-27-10 0 3,94 69-1-7,0 0 1 3,-103-64-1 7,1 21 1-9,102 43-3 0,0 0 3 2,-103-34-2 2,-2 11 2 4,105 23-3-8,0 0 3-1,-107-2-3 5,-24 15 3 2,131-13-3-6,0 0 3 4,-125 41-3-3,-1 35 3 2,126-76-3-2,0 0 3 4,-112 92-2-3,-9 13 2 4,121-105-2-7,0 0 2 6,-112 125-2-4,-1 26 2 6,113-151-2-7,0 0 2 3,-95 159-2 1,26-6 2-4,69-153-1 6,0 0 1-6,-41 148 0 2,29-2 0 3,12-146 0-5,0 0 0 5,5 141 0-4,15-14 0 6,-20-127 0-7,0 0 0 1,51 110 0 5,29-25 0-5,-80-85 3 3,0 0-3-4,97 64 3 3,11-18-3 3,-108-46 9-6,0 0-9 4,128 30 10-3,23-14-10 3,-151-16 15-4,0 0-15 5,156-6 15-2,8-9-15 2,-164 15 21-5,0 0-21 4,161-25 21-3,-7-9-21 5,-154 34 23-7,0 0-23 6,145-33 23-4,-14-8-23 3,-131 41 24-4,0 0-24 5,113-46 24-3,-26-18-24 4,-87 64 24-6,0 0-24 6,64-66 24-6,-13-6-24 4,-51 72 17-4,0 0-17 4,36-76 18-1,-3 9-18 3,-33 67 12-6,0 0-12 5,13-61 13-5,2 7-13 5,-15 54 9-6,0 0-9 6,5-38 10-3,-5 7-10 1,0 31 2 1,0 0-2-4,8-23 2 4,5-5-2 3,0 5-837-8</inkml:trace>
    </iact:actionData>
  </iact:action>
  <iact:action type="add" startTime="23092">
    <iact:property name="dataType"/>
    <iact:actionData xml:id="d5">
      <inkml:trace xmlns:inkml="http://www.w3.org/2003/InkML" xml:id="stk5" contextRef="#ctx0" brushRef="#br0">13281 9298 908 0,'0'0'0'4,"-8"-11"0"1,-5-1 0-1,13 12 0-1,0 0 0 1,-20-26 0 0,-3-7 0-1,23 33-1 1,0 0 1 0,-23-33 0 1,15 2 0-3,8 31-32 2,0 0 32-2,10-26-32 3,21-2 32 0,0-2-573-2</inkml:trace>
    </iact:actionData>
  </iact:action>
  <iact:action type="add" startTime="23213">
    <iact:property name="dataType"/>
    <iact:actionData xml:id="d6">
      <inkml:trace xmlns:inkml="http://www.w3.org/2003/InkML" xml:id="stk6" contextRef="#ctx0" brushRef="#br0">13970 9034 225 0,'0'0'0'3,"33"6"0"1,64 6 0 1,-97-12 11-3,0 0-11 3,115 13 12-2,8-5-12 2,-123-8 8-3,0 0-8 2,136 10 9 1,23 8-9 1,-159-18 6-6,0 0-6 3,179 20 6 5,5 1-6-6,-184-21 11 2,0 0-11 2,187 18 12-5,8 5-12 5,-195-23 14-5,0 0-14 5,202 23 14-5,21 0-14 4,-223-23 15-3,0 0-15 3,217 20 16 0,1 1-16 1,-218-21 18-5,0 0-18 1,212 17 19 5,6-1-19-3,-218-16 18-2,0 0-18 2,230 10 18-2,3-2-18 7,-233-8 20-7,0 0-20-2,231 7 20 5,-6-4-20 1,-225-3 23-5,0 0-23 5,213 10 24-4,-1 3-24 2,-212-13 24-2,0 0-24 4,210 8 24-3,15 4-24 4,-225-12 24-6,0 0-24 5,231 13 25-5,-14-5-25 5,-217-8 24-5,0 0-24 5,213 2 24-4,-16 3-24 5,-197-5 22-6,0 0-22 6,200 3 22-6,12 5-22 6,-212-8 20-5,0 0-20-2,195 2 20 5,-24 1-20-1,-171-3 18-2,0 0-18 3,164 5 19 0,5 0-19 1,-169-5 17-5,0 0-17 6,161 3 18-6,-22-6-18 6,-139 3 19-6,0 0-19 1,133-3 20 4,-3 1-20-2,-130 2 22-2,0 0-22 2,131 0 23-1,-13 0-23 5,-118 0 24-6,0 0-24-2,94-5 24 5,-24 5-24 3,-70 0 19-6,0 0-19-2,56-5 20 5,-5 0-20 3,-51 5 12-6,0 0-12-2,41-6 13 7,-5-1-13-3,-36 7 9-2,0 0-9 3,38-13 9-3,8-5-9 6,0 0-716-7</inkml:trace>
    </iact:actionData>
  </iact:action>
  <iact:action type="add" startTime="23756">
    <iact:property name="dataType"/>
    <iact:actionData xml:id="d7">
      <inkml:trace xmlns:inkml="http://www.w3.org/2003/InkML" xml:id="stk7" contextRef="#ctx0" brushRef="#br0">21842 8677 841 0,'0'0'0'4,"10"5"0"-1,16 15 0 2,-26-20 1-5,0 0-1 4,36 33 2 0,7 6-2 0,-43-39 4-2,0 0-4 4,44 46 4-3,5 10-4 1,-49-56 8-1,0 0-8 0,43 66 9 3,6 11-9-3,-49-77 6-1,0 0-6 3,64 82 7-2,7 0-7 3,-71-82 6-5,0 0-6 5,75 66 7-3,-9-12-7 3,-66-54 1-6,0 0-1 4,49 38 2 1,-16-7-2-1,-33-31 0-1,0 0 0 1,10 30 1 0,-22 14-1 0,12-44 0-2,0 0 0 2,-31 36 0 1,-23 0 0 2,54-36 0-7,0 0 0 3,-69 40 0 2,-5-6 0 2,74-34 0-6,0 0 0 4,-85 30 0-2,3-2 0 4,82-28 2-5,0 0-2-2,-82 29 2 6,-5-14-2 1,87-15 7-6,0 0-7 0,-82 15 7 4,13-15-7 2,69 0 12-6,0 0-12 4,-46-5 12-2,36-20-12 4,0-4-646-6</inkml:trace>
    </iact:actionData>
  </iact:action>
  <iact:action type="add" startTime="43255">
    <iact:property name="dataType"/>
    <iact:actionData xml:id="d8">
      <inkml:trace xmlns:inkml="http://www.w3.org/2003/InkML" xml:id="stk8" contextRef="#ctx0" brushRef="#br0">3020 11486 684 0,'0'0'0'5,"0"0"0"-2,-11-54 0 1,11 54 2-2,0 0-2 4,-18-41 2-3,-23 3-2 1,41 38 8 0,0 0-8 0,-56-31 9 1,-13 8-9-2,69 23 22-2,0 0-22 4,-72-23 23-1,-10-2-23 2,82 25 27-6,0 0-27 4,-102-21 27 1,-24 11-27 1,126 10 27-6,0 0-27 4,-140-3 27 0,-22 9-27 4,162-6 24-8,0 0-24 6,-174 17 25 1,-25 17-25-6,199-34 22 0,0 0-22 4,-185 43 22 0,14 13-22 1,171-56 17-5,0 0-17 2,-146 87 18 2,0 36-18-1,146-123 18-2,0 0-18 3,-120 135 19-3,27 6-19 6,93-141 20-6,0 0-20-2,-64 153 20 5,34 31-20 2,30-184 17-7,0 0-17 6,-3 169 17-3,21-26-17 4,-18-143 16-5,0 0-16-2,51 143 17 5,26 6-17 2,-77-149 14-6,0 0-14 5,90 133 14-5,17-29-14 4,-107-104 11-3,0 0-11 3,131 85 11-1,27-29-11 2,-158-56 10-5,0 0-10 5,167 36 10-5,-3-16-10 4,-164-20 5-4,0 0-5 5,171 5 5-1,19-12-5 1,-190 7 4-5,0 0-4 1,176-18 4 5,-19-23-4-4,-157 41 2-1,0 0-2 3,158-61 2-2,4-31-2 3,-162 92 2-6,0 0-2 5,145-95 2-1,-24-5-2 3,-121 100 5-6,0 0-5 5,102-92 5-5,-22 8-5 5,-80 84 8-5,0 0-8 4,64-97 9-3,-11-23-9 7,-53 120 13-7,0 0-13-2,36-123 13 4,-15 10-13 4,-21 113 14-5,0 0-14-3,0-104 15 7,-5 17-15-5,5 87 15 4,0 0-15-5,-26-80 16 2,-7 9-16 2,33 71 16-3,0 0-16 3,-36-67 16 0,-10-2-16 1,46 69 27-5,0 0-27 5,-49-56 27-5,-5 2-27 5,54 54 36-5,0 0-36 5,-48-38 36-5,-14 18-36 4,62 20 36-3,0 0-36 3,-59-13 36-2,11 8-36 5,48 5 29-6,0 0-29-2,-39 0 30 8,14 0-30-4,25 0 12-3,0 0-12 4,-13-3 13-3,13 3-13 7,0 0 4-8,0 0-4 0,23 0 5 4,26 8-5 3,-49-8 0-6,0 0 0-2,71 15 1 5,34 8-1 1,-5 5-1188-5</inkml:trace>
    </iact:actionData>
  </iact:action>
  <iact:action type="add" startTime="44084">
    <iact:property name="dataType"/>
    <iact:actionData xml:id="d9">
      <inkml:trace xmlns:inkml="http://www.w3.org/2003/InkML" xml:id="stk9" contextRef="#ctx0" brushRef="#br0">10106 11516 953 0,'0'0'0'2,"0"0"0"1,-33-35 0 1,33 35-1-2,0 0 1 2,-31-28 0 1,-12-6 0-1,43 34 0-2,0 0 0 4,-57-28 0-2,-9-2 0-1,66 30-1 0,0 0 1 0,-95-29-1 3,-7 6 1-3,102 23 5 0,0 0-5 0,-139-15 6 2,-22 2-6-1,161 13 24-2,0 0-24 2,-159-5 25 3,1 5-25-3,158 0 37-2,0 0-37 2,-154 5 37 0,-5 8-37 2,159-13 39-5,0 0-39 5,-153 26 40-5,7 15-40 5,146-41 37-6,0 0-37 6,-146 58 37-3,5 29-37 5,141-87 29-7,0 0-29 5,-131 102 29-5,29 16-29 4,102-118 24-4,0 0-24 5,-77 113 24-4,8-14-24 2,69-99 21-2,0 0-21 5,-46 97 21-5,13 18-21 6,33-115 15-6,0 0-15-2,-8 113 15 6,16-11-15 1,-8-102 11-5,0 0-11-2,25 97 11 7,16-20-11-3,-41-77 10-3,0 0-10 7,64 59 10-8,26-16-10 8,-90-43 7-6,0 0-7-2,118 31 8 7,25-8-8-5,-143-23 6 4,0 0-6-5,141 13 6 3,10-13-6 2,-151 0 5-5,0 0-5 5,156-5 5-4,13-8-5 6,-169 13 4-6,0 0-4-2,164-26 4 5,-8 1-4 1,-156 25 5-5,0 0-5 5,146-36 6-4,-3-8-6 7,-143 44 7-8,0 0-7 0,128-56 7 3,-28-15-7 2,-100 71 7-5,0 0-7 5,69-80 8-2,-20-9-8 2,-49 89 11-5,0 0-11 1,33-84 11 4,-12 2-11-2,-21 82 14-2,0 0-14 3,10-74 15-2,-20 10-15 4,10 64 13-5,0 0-13-2,-10-54 14 5,-21-5-14 1,31 59 11-5,0 0-11 4,-34-56 11-2,-4 13-11 4,38 43 8-6,0 0-8 4,-49-29 9-3,-4 29-9 3,53 0 6-3,0 0-6 4,-57 18 7-4,9 8-7 3,-3-1-1194-4</inkml:trace>
    </iact:actionData>
  </iact:action>
  <iact:action type="add" startTime="51122">
    <iact:property name="dataType"/>
    <iact:actionData xml:id="d10">
      <inkml:trace xmlns:inkml="http://www.w3.org/2003/InkML" xml:id="stk10" contextRef="#ctx0" brushRef="#br0">22137 11447 1143 0,'0'0'0'3,"0"0"0"2,-62-38 0 0,62 38 8-4,0 0-8 4,-77-23 8 0,-46 3-8 0,123 20 13-5,0 0-13 4,-135-11 13 0,12 9-13 3,123 2 8-7,0 0-8 5,-128 2 8-2,-3 16-8 4,131-18 1-7,0 0-1 6,-128 31 2-2,3 18-2 0,125-49 0-1,0 0 0-1,-115 74 0 3,22 38 0 3,93-112 0-6,0 0 0-2,-74 120 0 5,26 3 0 1,48-123-1-5,0 0 1 7,-26 125 0-7,18 11 0 4,8-136-1-4,0 0 1 5,11 125 0-4,22-7 0 2,-33-118-1-2,0 0 1 4,59 94 0-2,23-15 0 1,-82-79-1-4,0 0 1 4,107 72 0-1,42 0 0 4,-149-72 0-7,0 0 0-1,166 58 0 7,23-12 0-1,-189-46 0-5,0 0 0 0,198 34 0 5,9-27 0 0,-207-7 0-6,0 0 0 6,218-13 0-4,12-20 0 8,-230 33 1-9,0 0-1-1,213-43 1 4,-27-3-1 5,-186 46 2-8,0 0-2 0,162-56 2 3,-21-8-2 2,-141 64 2-5,0 0-2 5,110-87 3-3,-34-26-3 6,-76 113 3-8,0 0-3-1,44-125 3 5,-31 13-3 3,-13 112 13-6,0 0-13-2,-23-108 14 4,-26 14-14 4,49 94 30-6,0 0-30-1,-84-95 30 6,-34 3-30-5,118 92 37 1,0 0-37 4,-133-84 38-6,-3 20-38 6,136 64 41-6,0 0-41 4,-154-36 41-4,-30 23-41 4,184 13 19-4,0 0-19 5,-164-13 20-2,26-7-20 2,5-1-1065-5</inkml:trace>
    </iact:actionData>
  </iact:action>
</iact:actions>
</file>

<file path=ppt/ink/inkAction4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12108">
    <iact:property name="dataType"/>
    <iact:actionData xml:id="d0">
      <inkml:trace xmlns:inkml="http://www.w3.org/2003/InkML" xml:id="stk0" contextRef="#ctx0" brushRef="#br0">11786 14533 1121 0,'0'0'0'5,"0"0"0"-3,-16-67 0 3,16 67 15-1,0 0-15-2,-25-71 16 3,-19-29-16-1,44 100 23-2,0 0-23 2,-66-102 24 2,-19 7-24-1,85 95 20-5,0 0-20 3,-102-87 20 3,-24 8-20-2,126 79 5-1,0 0-5 0,-135-87 5 1,-14-18-5 4,149 105 2-8,0 0-2 5,-174-89 2-1,-13 7-2 3,187 82 0-5,0 0 0-2,-225-59 1 5,-16 26-1 2,241 33 0-6,0 0 0 1,-251 8 1 5,5 28-1-5,246-36 1 4,0 0-1-5,-215 74 1 3,36 25-1 2,179-99 0-5,0 0 0 4,-174 108 1-3,10 4-1 6,164-112 2-7,0 0-2 5,-138 133 2-4,20 38-2 4,118-171 2-5,0 0-2 1,-87 172 3 5,33-1-3-5,54-171 4 2,0 0-4 1,-30 179 5-3,27 7-5 4,3-186 5-5,0 0-5 5,28 195 6-5,26 2-6 4,-54-197 7-3,0 0-7 4,90 181 8-3,30-25-8 5,-120-156 6-6,0 0-6-2,128 153 7 5,3 14-7 2,-131-167 9-6,0 0-9 5,151 150 10-5,23-19-10 6,-174-131 11-6,0 0-11 3,179 102 12-1,-5-25-12 1,-174-77 20-2,0 0-20 6,184 56 21-7,11-18-21 9,-195-38 25-9,0 0-25 0,205 26 26 5,0-13-26-3,-205-13 26-3,0 0-26 9,197-6 27-8,-16-14-27 2,-181 20 26 0,0 0-26 4,185-33 27-5,4-8-27 9,-189 41 23-10,0 0-23-1,195-69 23 6,-21-39-23-3,-174 108 20-3,0 0-20 8,182-112 21-7,2-8-21 8,-184 120 21-8,0 0-21 0,172-123 22 6,-32-10-22-4,-140 133 17-3,0 0-17 4,128-148 18 2,-12-13-18-4,-116 161 16 4,0 0-16-5,94-169 17 3,-25 8-17 0,-69 161 14-2,0 0-14 4,41-163 15-4,-18-4-15 3,-23 167 12-3,0 0-12 4,-10-161 13-3,-23 11-13 4,33 150 9-6,0 0-9 2,-69-138 10 3,-26-11-10-4,95 149 9 4,0 0-9-5,-97-122 9 3,0 30-9 0,97 92 7-2,0 0-7 4,-111-72 7-3,-22 18-7 5,133 54 6-6,0 0-6-2,-135-35 6 7,14 19-6-5,121 16 0 4,0 0 0-5,-100 3 0 3,11 12 0 2,89-15-3-5,0 0 3 5,-87 33-3-4,5 21 3 3,2-3-1338-4</inkml:trace>
    </iact:actionData>
  </iact:action>
</iact:actions>
</file>

<file path=ppt/ink/inkAction5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9816">
    <iact:property name="dataType"/>
    <iact:actionData xml:id="d0">
      <inkml:trace xmlns:inkml="http://www.w3.org/2003/InkML" xml:id="stk0" contextRef="#ctx0" brushRef="#br0">12720 14200 1233 0,'0'0'0'6,"-25"-20"0"-2,-57-34 0 0,82 54 27-4,0 0-27 4,-100-56 27 1,-31 2-27 1,131 54 47-6,0 0-47 4,-153-35 47 1,-39-1-47 1,192 36 35-6,0 0-35 4,-218-28 35 4,-41 12-35-4,259 16 13-3,0 0-13 4,-294-2 14-3,-21 10-14 3,315-8 5-4,0 0-5 5,-320 33 6-3,13 18-6 5,307-51 2-6,0 0-2-2,-272 92 3 5,32 46-3 2,240-138 2-6,0 0-2 5,-205 146 2-5,31-8-2 6,174-138 1-6,0 0-1 5,-133 161 1-5,43 41-1 5,90-202 2-5,0 0-2 5,-54 202 3-4,26-3-3 2,28-199 3-1,0 0-3 2,8 215 4-2,28 5-4 5,-36-220 3-7,0 0-3 5,87 227 4-5,66 11-4 8,-153-238 2-7,0 0-2-2,195 230 3 8,33-13-3-7,-228-217 1-1,0 0-1 9,261 189 2-8,41-25-2 8,-302-164 0-8,0 0 0 0,305 133 0 7,-3-23 0-6,-302-110 0-2,0 0 0 10,284 87 0-9,-13-16 0 3,-271-71-1 0,0 0 1-4,262 33-1 5,-6-43 1 7,-256 10-2-10,0 0 2-2,250-41-2 1,-4-33 2 9,-246 74-1-9,0 0 1 0,218-105-1 4,-24-28 1-2,-194 133-1 0,0 0 1 3,187-153 0-4,-10-8 0 7,-177 161 0-8,0 0 0-1,154-181 0 4,-47-16 0 6,-107 197 6-9,0 0-6-1,87-187 6 8,-13 16-6-6,-74 171 22-2,0 0-22 10,57-192 23-7,-14-17-23-2,-43 209 30 1,0 0-30 1,21-197 31 2,-32 25-31 4,11 172 40-7,0 0-40-2,-33-171 40 5,-21 8-40 4,54 163 41-8,0 0-41-1,-64-144 41 4,-12 22-41 1,76 122 31-2,0 0-31 4,-110-110 32-6,-42-5-32 8,152 115 24-8,0 0-24-1,-153-105 24 5,4 18-24 0,149 87 16-1,0 0-16-4,-153-66 16 7,-32 22-16-5,185 44 1 6,0 0-1-6,-184-23 1-2,18 13-1 10,2 0-1398-8</inkml:trace>
    </iact:actionData>
  </iact:action>
</iact:actions>
</file>

<file path=ppt/ink/inkAction6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8711">
    <iact:property name="dataType"/>
    <iact:actionData xml:id="d0">
      <inkml:trace xmlns:inkml="http://www.w3.org/2003/InkML" xml:id="stk0" contextRef="#ctx0" brushRef="#br0">23289 8390 953 0,'0'0'0'3,"0"-28"0"3,10-49 0-2,-10 77 7-3,0 0-7 6,10-81 7-4,-10 4-7 1,0 77 18-2,0 0-18 1,-13-77 19 3,-15-7-19-3,28 84 18 1,0 0-18-2,-33-92 19 4,-8-8-19-3,41 100 9 0,0 0-9 0,-49-92 9 2,-17 21-9 3,66 71 6-8,0 0-6 6,-82-72 6-5,-21 16-6 4,103 56 4 1,0 0-4-5,-135-49 5 4,-60-4-5 3,195 53 4-7,0 0-4-1,-220-62 4 4,-44-4-4 1,264 66 5-4,0 0-5 6,-307-57 5-5,-10 14-5 3,317 43 8-3,0 0-8 4,-313-23 8-4,19 23-8 6,294 0 10-6,0 0-10-1,-264 28 11 3,26 31-11 3,238-59 10-6,0 0-10 4,-215 66 11-3,5 9-11 3,210-75 10-4,0 0-10 5,-172 97 11-2,39 38-11 3,133-135 8-6,0 0-8 1,-102 151 9 5,12 15-9-5,90-166 5 4,0 0-5-5,-64 182 6 2,31 43-6 4,33-225 6-6,0 0-6 4,0 224 7-3,33-4-7 3,-33-220 5-4,0 0-5 5,67 215 6-1,25-18-6 1,-92-197 7-5,0 0-7 5,136 202 7-5,56 15-7 5,-192-217 8-6,0 0-8 6,225 187 9-4,36-39-9 3,-261-148 9-3,0 0-9 3,277 133 9 2,15-5-9-4,-292-128 10-1,0 0-10 2,284 102 11-1,-13-18-11 4,-271-84 13-6,0 0-13 1,248 49 14 5,-20-39-14-5,-228-10 15 0,0 0-15 5,218-23 15-6,7-36-15 6,-225 59 22-6,0 0-22 6,208-74 22-6,-24-15-22 7,-184 89 21-7,0 0-21 0,174-105 21 6,0-18-21-5,-174 123 20 4,0 0-20-5,154-143 20 2,-26-26-20 4,-128 169 19-6,0 0-19 4,97-166 19-3,-20 0-19 3,-77 166 16-3,0 0-16 3,54-158 16-2,-31 4-16 6,-23 154 11-7,0 0-11-2,-5-143 12 5,-24 20-12 6,29 123 10-10,0 0-10-1,-43-120 11 7,-11 0-11-5,54 120 7-2,0 0-7 6,-66-105 7-4,-9 31-7 7,75 74 4-7,0 0-4-2,-77-59 4 5,8 6-4 1,-2 2-1154-5</inkml:trace>
    </iact:actionData>
  </iact:action>
  <iact:action type="add" startTime="20752">
    <iact:property name="dataType"/>
    <iact:actionData xml:id="d1">
      <inkml:trace xmlns:inkml="http://www.w3.org/2003/InkML" xml:id="stk1" contextRef="#ctx0" brushRef="#br0">8186 15941 1267 0,'0'0'0'3,"0"0"0"2,-8-71 0-1,8 71 28-2,0 0-28 3,-25-82 29-2,-11-20-29 2,36 102 53-3,0 0-53 2,-46-113 54 0,-8 3-54 3,54 110 47-6,0 0-47 2,-61-105 48 1,-9 16-48 3,70 89 20-7,0 0-20 5,-87-92 21-2,-30-15-21 4,117 107 13-7,0 0-13 5,-141-108 13 2,-28-2-13-6,169 110 7 5,0 0-7-5,-208-94 8 3,-55 12-8 2,263 82 5-5,0 0-5 5,-300-77 6-4,-25 6-6 2,325 71 6-2,0 0-6 3,-343-64 7 1,-21-3-7 0,364 67 8-5,0 0-8 0,-378-61 8 4,-17 15-8 1,395 46 8-5,0 0-8 4,-412-36 9-2,-3 18-9 5,415 18 10-6,0 0-10-2,-407-2 10 5,21 15-10 1,386-13 10-5,0 0-10 4,-369 33 10-3,23 10-10 9,346-43 10-10,0 0-10-1,-312 56 10 6,15 6-10-1,297-62 8-5,0 0-8 7,-261 59 8-5,23 2-8 8,238-61 5-9,0 0-5 0,-210 82 5 5,20 28-5-4,190-110 4-2,0 0-4 6,-151 127 4-1,36-1-4-2,115-126 3 2,0 0-3-4,-77 130 3 3,24-7-3 1,53-123 2-4,0 0-2 5,-26 143 3-1,29 26-3 1,-3-169 2-4,0 0-2-2,33 176 3 6,28-7-3 1,-61-169 1-5,0 0-1-2,108 163 2 6,48 6-2 3,-156-169 0-8,0 0 0-1,179 161 1 3,21-5-1 6,-200-156 0-7,0 0 0-2,230 156 0 5,42 0 0 2,-272-156 0-6,0 0 0 4,312 130 0-3,36-33 0 2,-348-97 0-2,0 0 0 4,387 87 0-2,35-8 0 3,-422-79 0-6,0 0 0 1,433 87 0 4,-3 3 0-4,-430-90 0 2,0 0 0 1,433 77 0-3,2-6 0 2,-435-71 0-2,0 0 0 4,430 56 0-2,8-12 0 2,-438-44 0-5,0 0 0 5,422 28 0-5,-15-8 0 5,-407-20 0-5,0 0 0 5,387 11 0-4,-13-11 0 3,-374 0 0-4,0 0 0 5,363-21 0-2,-7-22 0 3,-356 43 1-6,0 0-1 1,333-77 1 4,-33-23-1-2,-300 100 1-2,0 0-1 5,271-110 2-6,-25 1-2 6,-246 109 2-6,0 0-2 1,192-110 2 5,-46-11-2-5,-146 121 2 0,0 0-2 1,105-125 2 2,-26-21-2 1,-79 146 2-4,0 0-2 3,54-138 2-3,-24 16-2 2,-30 122 3-2,0 0-3 4,13-126 4-1,-23-12-4 1,10 138 4-5,0 0-4 5,-26-125 4-5,-12 20-4 5,38 105 3-6,0 0-3 6,-43-87 3-4,-11 21-3 2,54 66 0-2,0 0 0 4,-77-54 1-2,-31 8-1 3,108 46 0-7,0 0 0 5,-115-58 0-3,13-17 0 3,-6 1-1304-4</inkml:trace>
    </iact:actionData>
  </iact:action>
</iact:actions>
</file>

<file path=ppt/ink/inkAction7.xml><?xml version="1.0" encoding="utf-8"?>
<iact:actions xmlns:iact="http://schemas.microsoft.com/office/powerpoint/2014/inkAction" lengthUnit="cm" timeUnit="ms">
  <inkml:definitions xmlns:inkml="http://www.w3.org/2003/InkML">
    <inkml:context xml:id="ctx0">
      <inkml:inkSource xml:id="inkSrc0">
        <inkml:traceFormat>
          <inkml:channel name="X" type="integer" max="18176" units="cm"/>
          <inkml:channel name="Y" type="integer" max="10240" units="cm"/>
          <inkml:channel name="F" type="integer" max="4096" units="dev"/>
          <inkml:channel name="T" type="integer" max="2.14748E9" units="dev"/>
        </inkml:traceFormat>
        <inkml:channelProperties>
          <inkml:channelProperty channel="X" name="resolution" value="616.13562" units="1/cm"/>
          <inkml:channelProperty channel="Y" name="resolution" value="620.60608" units="1/cm"/>
          <inkml:channelProperty channel="F" name="resolution" value="0" units="1/dev"/>
          <inkml:channelProperty channel="T" name="resolution" value="1" units="1/dev"/>
        </inkml:channelProperties>
      </inkml:inkSource>
      <inkml:timestamp xml:id="ts0" timeString="2023-02-24T07:29:18.33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act:action type="add" startTime="5254">
    <iact:property name="dataType"/>
    <iact:actionData xml:id="d0">
      <inkml:trace xmlns:inkml="http://www.w3.org/2003/InkML" xml:id="stk0" contextRef="#ctx0" brushRef="#br0">8498 13541 964 0,'0'0'0'3,"0"0"0"2,13-36 0-1,-13 36 13-2,0 0-13 2,0-23 14 2,0 8-14-3,0 15 23 0,0 0-23 2,0 0 23-1,0 0-23-1,0 0 21 1,0 0-21-1,8 10 22 0,15 34-22 1,-23-44 7-2,0 0-7 3,33 66 8 0,6 26-8-2,-39-92 5 0,0 0-5 0,33 100 6 4,0 5-6-3,-33-105 2-4,0 0-2 4,36 127 3 1,-8 32-3 0,-28-159 3-2,0 0-3 0,21 161 4 4,-16-21-4-2,-5-140 5-3,0 0-5 0,-5 136 5 6,-11 10-5-6,16-146 7-2,0 0-7 7,-25 133 7-5,2-24-7 6,23-109 9-6,0 0-9-2,-21 87 9 7,11-20-9-4,10-67 7-1,0 0-7 1,-3 43 7 2,3-20-7 1,0-23 2-5,0 0-2 5,16 0 3-4,27-12-3 2,1-4-825-2</inkml:trace>
    </iact:actionData>
  </iact:action>
  <iact:action type="add" startTime="5614">
    <iact:property name="dataType"/>
    <iact:actionData xml:id="d1">
      <inkml:trace xmlns:inkml="http://www.w3.org/2003/InkML" xml:id="stk1" contextRef="#ctx0" brushRef="#br0">8521 13500 987 0,'0'0'0'3,"34"-2"0"2,50-9 0 1,-84 11 2-6,0 0-2 5,120-10 2-1,26 5-2 0,-146 5 5-1,0 0-5 2,169-5 5-2,39 2-5 1,-208 3 4-1,0 0-4 0,228-5 4 4,17-2-4-1,-245 7 3-6,0 0-3 5,272-8 3 1,2 5-3-4,-274 3 1-2,0 0-1 4,281-7 2 3,-2 4-2-5,-279 3 0 1,0 0 0 2,272 0 1-2,4 0-1 5,-276 0 0-6,0 0 0-2,290 0 0 6,4-5 0 3,-294 5 0-8,0 0 0-1,289-3 0 4,-2 11 0 1,-287-8 0 0,0 0 0-4,269 3 0 3,-18 2 0 3,-251-5 0-6,0 0 0 7,225 5 0-7,-35 3 0 5,-190-8 0-4,0 0 0-2,189 12 0 5,8 1 0 3,-197-13-1-7,0 0 1 0,177 8 0 6,-29-8 0-5,-148 0-1 4,0 0 1-5,144-8 0 3,9-2 0 5,-153 10 0-7,0 0 0-2,151-8 0 5,-30 1 0 3,-121 7 0-7,0 0 0-1,105-8 1 6,-16 5-1 1,-89 3 2-5,0 0-2-2,82-2 2 8,-10 4-2-7,-72-2 9 6,0 0-9-6,69 8 10 2,-10 7-10 3,-59-15 17-5,0 0-17 4,54 18 17-2,-16 10-17 5,-38-28 23-7,0 0-23 1,28 51 24 4,-2 8-24-3,-26-59 22-1,0 0-22 3,15 74 23-2,-5 6-23 5,-10-80 25-6,0 0-25-2,3 81 26 5,-3 1-26 1,0-82 25-5,0 0-25 5,5 95 26-4,-5 33-26 6,0-128 22-7,0 0-22 1,0 127 23 5,3-4-23-6,-3-123 20 5,0 0-20-5,2 113 21 3,8 2-21 6,-10-115 18-10,0 0-18 0,8 115 19 6,-5 12-19 1,-3-127 16-5,0 0-16-2,-3 113 16 8,-7-26-16-7,10-87 11 5,0 0-11-5,-18 74 12 3,-15-18-12 1,33-56 9-3,0 0-9 4,-44 49 9-5,-20-1-9 8,64-48 7-8,0 0-7 2,-72 44 7 2,-7-3-7-1,79-41 5-2,0 0-5 3,-92 38 6-3,-8 0-6 6,100-38 5-7,0 0-5 0,-118 34 6 5,-30-6-6 1,148-28 4-6,0 0-4 3,-172 20 5 1,-2-2-5-3,174-18 2 3,0 0-2-4,-194 18 2 3,-16 0-2 3,210-18 1-7,0 0-1 6,-238 18 1-3,-24-3-1 4,262-15 1-6,0 0-1 1,-281 8 1 5,-11-1-1-5,292-7 0 3,0 0 0-4,-294 3 1 3,-11 7-1 5,305-10 0-8,0 0 0-1,-295 10 1 5,9-2-1 2,286-8 0-6,0 0 0 4,-277 5 0-3,6 0 0 5,271-5 0-6,0 0 0 5,-269 5 0-5,8 1 0 4,261-6 0-3,0 0 0 3,-259 5 0-2,-2 0 0 5,261-5 0-7,0 0 0 1,-248-5 0 5,10-6 0-5,238 11 0 4,0 0 0-6,-208-10 0 4,34 5 0 3,174 5 0-7,0 0 0 6,-153 0 0-4,4 0 0 6,149 0 0-7,0 0 0 1,-143-5 0 4,35 0 0-2,108 5 0-2,0 0 0 4,-87-3 0-5,18 8 0 4,69-5 1-4,0 0-1 5,-51 3 1-1,20-3-1 2,31 0 2-5,0 0-2-2,-15 3 2 4,2 2-2 3,13-5 2-6,0 0-2 5,28 0 3-5,46-5-3 4,8-1-1089-3</inkml:trace>
    </iact:actionData>
  </iact:action>
  <iact:action type="add" startTime="8031">
    <iact:property name="dataType"/>
    <iact:actionData xml:id="d2">
      <inkml:trace xmlns:inkml="http://www.w3.org/2003/InkML" xml:id="stk2" contextRef="#ctx0" brushRef="#br0">9551 9919 1143 0,'0'0'0'3,"0"0"0"2,-75 79 0-1,75-79 16 0,0 0-16 0,-56 92 17 0,-11 41-17 0,67-133 38-3,0 0-38 3,-61 151 39 2,7 0-39-3,54-151 28 0,0 0-28 0,-43 158 28 3,25 34-28 3,18-192 16-9,0 0-16 0,-16 189 16 9,24-36-16-7,-8-153 12-2,0 0-12 4,8 154 12 1,10-1-12 2,-18-153 10-7,0 0-10 6,20 146 11-4,8-36-11 3,-28-110 8-4,0 0-8 5,23 87 8-2,3-29-8 3,-26-58 8-5,0 0-8-2,21 39 8 6,2-14-8 2,-23-25 9-7,0 0-9-1,25 18 9 5,1-13-9 1,-26-5 9-5,0 0-9 5,30-5 9-4,6-10-9 2,-36 15 3-2,0 0-3 5,44-28 3-5,-1-31-3 4,1-7-1035-5</inkml:trace>
    </iact:actionData>
  </iact:action>
  <iact:action type="add" startTime="8379">
    <iact:property name="dataType"/>
    <iact:actionData xml:id="d3">
      <inkml:trace xmlns:inkml="http://www.w3.org/2003/InkML" xml:id="stk3" contextRef="#ctx0" brushRef="#br0">9082 10111 908 0,'0'0'0'3,"21"0"0"-1,45-13 0 3,-66 13 13-2,0 0-13 1,97-13 14 0,44 0-14 1,-141 13 17-5,0 0-17 4,156-15 17 1,3 5-17 0,-159 10 0-4,0 0 0 3,177-3 0 3,25 3 0 1,-202 0 0-8,0 0 0 0,223 3 0 8,25-3 0-7,-248 0 0 6,0 0 0-6,269 7 0 3,15 6 0 5,-284-13 0-8,0 0 0-1,282 13 1 4,-3-3-1 7,-279-10 0-10,0 0 0-1,271 10 1 5,1 1-1-1,-272-11 1 1,0 0-1-4,258 12 2 2,-12 4-2 2,-246-16 2-4,0 0-2 5,248 10 3-1,3-2-3 1,-251-8 2-5,0 0-2 1,228 10 3 5,-23 5-3-5,-205-15 2 3,0 0-2-4,184 5 3 3,-2 3-3 1,-182-8 2-3,0 0-2 3,154-5 2-2,-16-3-2 5,-138 8 2-7,0 0-2 1,133-15 2 6,-2 5-2-6,-131 10 2-2,0 0-2 8,110-16 3-7,-26 3-3 6,-84 13 3-6,0 0-3 4,56-5 3-3,-22-2-3 3,-34 7 3-3,0 0-3 3,25 0 4-1,-9 0-4 2,-16 0 9-5,0 0-9 2,10 2 10 1,-10-2-10 4,0 0 18-7,0 0-18 1,10 33 18 3,-10 16-18 1,0-49 24-6,0 0-24 6,-2 77 24-3,-14 28-24 1,16-105 25-2,0 0-25 3,-5 112 26 0,-3 6-26 1,8-118 25-5,0 0-25 1,0 132 26 5,0 40-26-5,0-172 22 2,0 0-22 0,8 174 23-2,-5-31-23 5,-3-143 20-6,0 0-20 4,-3 153 21-2,-5 0-21 5,8-153 19-6,0 0-19-2,0 146 19 4,-5-31-19 4,5-115 16-7,0 0-16 4,-5 92 16 0,3-28-16-4,2-64 13 5,0 0-13-6,-18 49 14 4,0-11-14 3,18-38 12-6,0 0-12 5,-44 26 12-5,-25-3-12 4,69-23 10-3,0 0-10 4,-87 18 11-4,-10-11-11 7,97-7 10-7,0 0-10-2,-113 5 10 6,-5-5-10 1,118 0 11-5,0 0-11-2,-143-5 11 5,-31-2-11 1,174 7 12-5,0 0-12 4,-192-8 12-3,-3-2-12 3,195 10 13-3,0 0-13 3,-199-5 14-1,-4-1-14 4,203 6 12-6,0 0-12-2,-220-2 13 8,-20-8-13-7,240 10 11 5,0 0-11-5,-249-5 12 2,-2-1-12 2,251 6 10-3,0 0-10 3,-235-2 11 0,17-6-11 1,218 8 8-5,0 0-8 1,-215-8 8 5,8 1-8-5,207 7 8 4,0 0-8-5,-210-3 8 3,5 3-8 0,205 0 6 1,0 0-6-4,-189 0 7 4,32-5-7 2,157 5 6-6,0 0-6 5,-153-2 7-5,7-6-7 5,146 8 5-5,0 0-5 5,-149 0 6-5,21 0-6 4,128 0 5-3,0 0-5 3,-110-3 6 0,18-2-6 2,92 5 1-5,0 0-1-2,-77-2 2 5,8 2-2 3,69 0 1-6,0 0-1-2,-51-34 1 5,28-37-1 3,-5-6-1212-7</inkml:trace>
    </iact:actionData>
  </iact:action>
  <iact:action type="add" startTime="10748">
    <iact:property name="dataType"/>
    <iact:actionData xml:id="d4">
      <inkml:trace xmlns:inkml="http://www.w3.org/2003/InkML" xml:id="stk4" contextRef="#ctx0" brushRef="#br0">6660 7429 852 0,'0'0'0'6,"0"0"0"-4,-28 18 0 5,28-18 13-7,0 0-13 4,-21 18 14 1,6 10-14-2,15-28 30 1,0 0-30 1,-13 56 30-1,-2 41-30-1,15-97 40-2,0 0-40 4,-5 113 41-1,-3 25-41 1,8-138 42-2,0 0-42 0,-8 148 43 1,8 26-43 3,0-174 24-7,0 0-24 5,8 181 24-1,0-14-24 4,-8-167 21-7,0 0-21-1,5 171 22 5,3 15-22 2,-8-186 17-7,0 0-17 7,7 172 17-6,-2-47-17 4,-5-125 18-3,0 0-18 4,8 100 18-3,-3-24-18 5,-5-76 17-6,0 0-17-2,10 54 17 6,-4-21-17 0,-6-33 15-5,0 0-15 1,5 23 15 5,2-12-15-5,-7-11 15 4,0 0-15-5,16-11 15 2,14-12-15 2,-30 23 11-3,0 0-11 3,44-48 12 0,23-34-12 1,-14-8-978-5</inkml:trace>
    </iact:actionData>
  </iact:action>
  <iact:action type="add" startTime="11094">
    <iact:property name="dataType"/>
    <iact:actionData xml:id="d5">
      <inkml:trace xmlns:inkml="http://www.w3.org/2003/InkML" xml:id="stk5" contextRef="#ctx0" brushRef="#br0">6345 7337 964 0,'0'0'0'3,"18"-2"0"3,26-14 0 1,-44 16 1-6,0 0-1-1,82-15 2 5,38-3-2 0,-120 18 3-3,0 0-3 2,143-13 4 1,26 3-4 1,-169 10 2-6,0 0-2 3,197 0 3 4,13 0-3-2,-210 0 0-5,0 0 0 6,226 5 0-3,4 0 0 5,-230-5 0-6,0 0 0-2,233 0 0 4,-3 0 0 3,-230 0-1-6,0 0 1 4,231 5-1-3,17 0 1 3,-248-5-1-3,0 0 1 3,241 8-1 0,-18 2 1 1,-223-10-2-5,0 0 2 5,197 5-1-5,-26 13 1 3,-171-18-2-2,0 0 2 4,146 16-1-4,-8 12 1 3,-138-28-1-3,0 0 1 4,123 23-1-3,-15 2 1 5,-108-25-1-6,0 0 1-2,82 31-1 5,-23 2 1 1,-59-33 0-5,0 0 0 5,43 36 0-5,-9 13 0 4,-34-49 0-3,0 0 0 3,20 66 0 0,-7 16 0 1,-13-82 4-5,0 0-4 5,10 100 4-5,0 9-4 6,-10-109 10-6,0 0-10 1,8 123 10 5,0 15-10-3,-8-138 19-2,0 0-19 2,12 151 20-1,-6 7-20 5,-6-158 23-6,0 0-23-2,15 156 23 5,-10-2-23 1,-5-154 24-5,0 0-24 5,10 140 25-4,-7-9-25 2,-3-131 24-2,0 0-24 4,-3 112 25-2,-10-33-25 3,13-79 22-6,0 0-22 1,-17 64 22 4,-9-5-22-4,26-59 20 4,0 0-20-5,-33 44 20 3,-19-3-20 4,52-41 18-6,0 0-18-2,-66 35 19 7,-31 4-19-5,97-39 17 4,0 0-17-5,-108 38 18 3,-2-5-18 0,110-33 17-2,0 0-17 4,-138 33 17-2,-36-7-17 3,174-26 16-5,0 0-16-2,-197 15 17 5,-3-4-17 1,200-11 16-5,0 0-16 4,-210 7 17-2,-28-14-17 5,238 7 14-7,0 0-14 1,-251-13 15 4,-15-15-15-4,266 28 11 4,0 0-11-5,-290-23 11 3,11-3-11 0,279 26 13-2,0 0-13 4,-266-23 14-3,20 5-14 5,246 18 16-7,0 0-16 1,-220-15 16 4,36 0-16-2,184 15 16-2,0 0-16 3,-159-13 16-3,23 3-16 2,136 10 16-2,0 0-16 3,-120-11 17-1,18 9-17 1,102 2 16-4,0 0-16 5,-80-5 17-2,42-3-17 3,38 8 6-7,0 0-6 7,10-8 7-6,54-2-7 4,3 0-1180-4</inkml:trace>
    </iact:actionData>
  </iact:action>
  <iact:action type="add" startTime="13195">
    <iact:property name="dataType"/>
    <iact:actionData xml:id="d6">
      <inkml:trace xmlns:inkml="http://www.w3.org/2003/InkML" xml:id="stk6" contextRef="#ctx0" brushRef="#br0">13952 7317 763 0,'0'0'0'5,"0"0"0"-2,-21 41 0 2,21-41 9-1,0 0-9 0,-18 56 9 0,8 23-9-1,10-79 24 1,0 0-24-3,0 110 24 8,8 43-24-9,-8-153 32 4,0 0-32-1,12 177 33 1,9 9-33 5,-21-186 24-9,0 0-24 3,26 197 25 1,14 5-25 2,-40-202 13-3,0 0-13-2,34 207 13 6,-6 3-13 0,-28-210 8-6,0 0-8-1,15 176 8 4,-2-51-8 3,-13-125 13-6,0 0-13 5,8 95 13-5,-8-29-13 6,0-66 17-6,0 0-17 4,-8 41 18-3,8-20-18 6,0-21 18-5,0 0-18-3,0 0 19 7,0 0-19-5,0 0 16 2,0 0-16 0,0-21 17-1,8-20-17 1,-8 41 6-2,0 0-6 4,7-66 7-3,6-36-7 6,0 2-787-8</inkml:trace>
    </iact:actionData>
  </iact:action>
  <iact:action type="add" startTime="13529">
    <iact:property name="dataType"/>
    <iact:actionData xml:id="d7">
      <inkml:trace xmlns:inkml="http://www.w3.org/2003/InkML" xml:id="stk7" contextRef="#ctx0" brushRef="#br0">13785 7467 931 0,'0'0'0'2,"31"-7"0"2,56-19 0 2,-87 26-17-5,0 0 17 3,110-33-17 0,18 5 17-1,-128 28-32-1,0 0 32 4,154-15-32-2,35 4 32-1,-189 11-8-1,0 0 8 2,210-10-7 3,18 8 7-1,-228 2-1-6,0 0 1 6,251 5 0-5,33 10 0 4,-284-15-1 0,0 0 1-4,302 8 0 3,21-3 0 3,-323-5-1-6,0 0 1 2,315 0 0 3,-11 0 0-4,-304 0-1 4,0 0 1-5,292 0 0 3,-15 0 0 4,-277 0-1-6,0 0 1-2,268-5-1 5,-12-3 1 2,-256 8-1-7,0 0 1 6,228-15-1-4,-33 10 1 4,-195 5-1-5,0 0 1 4,174-16-1-2,-26 3 1 5,-148 13-1-6,0 0 1-2,129-10-1 9,-25 0 1-7,-104 10-1-2,0 0 1 6,70 0 0-2,-12 10 0 3,-58-10-1-5,0 0 1-2,44 23 0 5,-6 28 0 1,-38-51 0-5,0 0 0 5,34 77 0-4,-6 15 0 5,-28-92 1-6,0 0-1 7,23 128 1-7,-3 33-1 6,-20-161 3-6,0 0-3-1,21 184 4 6,2 36-4 1,-23-220 7-5,0 0-7-2,26 227 8 5,7 3-8 1,-33-230 11-5,0 0-11 5,31 212 12-4,-8-20-12 2,-23-192 14-2,0 0-14 4,7 159 14-3,-9-24-14 5,2-135 15-6,0 0-15-2,-16 120 15 5,-9-10-15 1,25-110 13-5,0 0-13 5,-41 92 14-1,-8-20-14-4,49-72 16 5,0 0-16-5,-64 46 16 3,-13-5-16 2,77-41 18-5,0 0-18 5,-94 20 18-5,-24-12-18 8,118-8 32-7,0 0-32-2,-141 2 33 9,-31-4-33-7,172 2 37-2,0 0-37 6,-189-8 38-2,-47-5-38 2,236 13 39-6,0 0-39 6,-266-20 40-4,-23-1-40 4,289 21 34-5,0 0-34 5,-302-30 35-4,-3 7-35 2,305 23 28-2,0 0-28 4,-312-33 28-3,5 2-28 5,307 31 21-8,0 0-21 7,-292-28 21-6,28-11-21 4,264 39 18-4,0 0-18 5,-248-33 19-4,20 5-19 3,228 28 15-4,0 0-15 5,-208-28 16-1,16 5-16 1,192 23 11-4,0 0-11-2,-161-26 12 7,38 9-12-1,123 17 8-5,0 0-8 0,-97-16 9 4,23 6-9 2,74 10 2-7,0 0-2 6,-46-8 3-4,17 6-3 6,1-6-1068-7</inkml:trace>
    </iact:actionData>
  </iact:action>
  <iact:action type="add" startTime="16784">
    <iact:property name="dataType"/>
    <iact:actionData xml:id="d8">
      <inkml:trace xmlns:inkml="http://www.w3.org/2003/InkML" xml:id="stk8" contextRef="#ctx0" brushRef="#br0">2461 9431 830 0,'0'0'0'5,"0"0"0"1,0 0 0-3,0 0 6-2,0 0-6 2,-41-6 7 3,16 17-7-3,25-11 13-1,0 0-13 2,-26 43 14 1,-2 49-14-1,28-92 12-1,0 0-12 1,-23 123 12-1,8 25-12 2,15-148 7-2,0 0-7 0,0 179 7 1,10 38-7 3,-10-217 4-7,0 0-4 4,20 246 4 1,14 30-4 1,-34-276 2-5,0 0-2 5,38 261 2-4,-10-36-2 2,-28-225 3-2,0 0-3 3,28 204 3 0,-15-25-3 1,-13-179 7-5,0 0-7 3,8 143 7 1,-3-23-7-3,-5-120 10 2,0 0-10 1,0 105 10-4,8-5-10 4,-8-100 9-3,0 0-9 2,5 87 9 1,10-18-9-1,-15-69 7-2,0 0-7 3,5 53 8-1,-5-30-8 2,0-23 3-5,0 0-3 5,16-12 3-5,19-45-3 4,1-1-690-3</inkml:trace>
    </iact:actionData>
  </iact:action>
  <iact:action type="add" startTime="17114">
    <iact:property name="dataType"/>
    <iact:actionData xml:id="d9">
      <inkml:trace xmlns:inkml="http://www.w3.org/2003/InkML" xml:id="stk9" contextRef="#ctx0" brushRef="#br0">1993 9755 1020 0,'0'0'0'3,"5"-18"0"2,23-25 0 2,-28 43-6-6,0 0 6 1,59-51-6 3,51 2 6-1,-110 49-9-2,0 0 9 2,131-43-8 2,25 10 8-1,-156 33-4-5,0 0 4 4,184-26-3 0,34-2 3 3,-218 28-4-7,0 0 4 6,253-23-3-1,29-10 3 3,-282 33-1-7,0 0 1-1,284-34 0 4,8 1 0 1,-292 33-1-4,0 0 1 5,284-25 0-3,5-4 0 5,-289 29 0-8,0 0 0 2,274-33 0 5,-18 10 0-3,-256 23 0-3,0 0 0 4,244-15 0-2,-17-3 0 5,-227 18 0-6,0 0 0-2,218-10 0 5,-13 7 0 1,-205 3 0-5,0 0 0 5,174 10 0-4,-28 11 0 2,-146-21 0-2,0 0 0 4,120 28 0-2,-17 3 0 3,-103-31 0-5,0 0 0-2,84 33 0 5,-15 5 0 1,-69-38 0-5,0 0 0 5,54 51 0-4,-10 21 0 2,-44-72 0-2,0 0 0 4,20 102 0-2,-7 31 0 3,-13-133 0-6,0 0 0 1,8 143 1 4,-16-2-1-4,8-141 1 4,0 0-1-5,0 156 1 3,18 33-1 1,-18-189 3-4,0 0-3 4,23 194 3 0,5 0-3 2,-28-194 3-6,0 0-3 1,33 190 3 4,3-22-3-2,-36-168 6-2,0 0-6 3,28 161 6-3,-2-2-6 3,-26-159 10-4,0 0-10 5,20 151 10-2,-7-6-10 3,-13-145 16-6,0 0-16 1,10 121 16 4,-12-17-16-2,2-104 17-2,0 0-17 3,-8 90 17-3,-5 2-17 3,13-92 17-4,0 0-17 5,-33 89 18-3,-18 6-18 3,51-95 19-5,0 0-19 7,-67 89 20-7,-20-15-20 5,87-74 18-6,0 0-18 6,-105 59 19-4,0-13-19 3,105-46 18-4,0 0-18 5,-135 41 18-2,-42-10-18 3,177-31 15-5,0 0-15-2,-195 25 16 8,-7-4-16-4,202-21 21-3,0 0-21 4,-207 13 22-2,-31 2-22 4,238-15 22-5,0 0-22-2,-256 13 23 8,-11-8-23-7,267-5 23 5,0 0-23-5,-281 0 24 3,17 0-24 5,264 0 21-7,0 0-21-2,-246-10 22 4,29 2-22 3,217 8 20-6,0 0-20 4,-185-15 20-3,19 4-20 3,166 11 18-3,0 0-18 3,-138-5 19-2,30 0-19 6,108 5 17-7,0 0-17-2,-87-2 18 5,33 2-18 2,54 0 17-5,0 0-17-1,-46 0 17 4,16-5-17 2,30 5 14-5,0 0-14-2,-11 5 15 5,29 2-15 0,3 4-1155 0</inkml:trace>
    </iact:actionData>
  </iact:action>
</iact:action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535940" y="412749"/>
            <a:ext cx="8072119" cy="45211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0" y="0"/>
                </a:lnTo>
                <a:lnTo>
                  <a:pt x="0" y="228600"/>
                </a:lnTo>
                <a:lnTo>
                  <a:pt x="8991600" y="228600"/>
                </a:lnTo>
                <a:lnTo>
                  <a:pt x="8991600" y="6172200"/>
                </a:lnTo>
                <a:lnTo>
                  <a:pt x="8229600" y="6172200"/>
                </a:lnTo>
                <a:lnTo>
                  <a:pt x="8229600" y="6858000"/>
                </a:lnTo>
                <a:lnTo>
                  <a:pt x="9144000" y="6858000"/>
                </a:lnTo>
                <a:lnTo>
                  <a:pt x="9144000" y="6705600"/>
                </a:lnTo>
                <a:lnTo>
                  <a:pt x="9144000" y="6172200"/>
                </a:lnTo>
                <a:lnTo>
                  <a:pt x="9144000" y="2286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g object 17"/>
          <p:cNvSpPr/>
          <p:nvPr/>
        </p:nvSpPr>
        <p:spPr>
          <a:xfrm>
            <a:off x="304800" y="457200"/>
            <a:ext cx="8534400" cy="49545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8991600" y="0"/>
                </a:lnTo>
                <a:lnTo>
                  <a:pt x="0" y="0"/>
                </a:lnTo>
                <a:lnTo>
                  <a:pt x="0" y="228600"/>
                </a:lnTo>
                <a:lnTo>
                  <a:pt x="8991600" y="228600"/>
                </a:lnTo>
                <a:lnTo>
                  <a:pt x="8991600" y="6172200"/>
                </a:lnTo>
                <a:lnTo>
                  <a:pt x="8229600" y="6172200"/>
                </a:lnTo>
                <a:lnTo>
                  <a:pt x="8229600" y="6858000"/>
                </a:lnTo>
                <a:lnTo>
                  <a:pt x="9144000" y="6858000"/>
                </a:lnTo>
                <a:lnTo>
                  <a:pt x="9144000" y="6705600"/>
                </a:lnTo>
                <a:lnTo>
                  <a:pt x="9144000" y="6172200"/>
                </a:lnTo>
                <a:lnTo>
                  <a:pt x="9144000" y="2286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83540" y="258826"/>
            <a:ext cx="8376919" cy="10013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93850" y="3422650"/>
            <a:ext cx="6115050" cy="263588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82015" y="6501949"/>
            <a:ext cx="3061335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2/24/2023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304021" y="6356662"/>
            <a:ext cx="642620" cy="2425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1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dirty="0"/>
              <a:t>18-</a:t>
            </a: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4.xml"/><Relationship Id="rId7" Type="http://schemas.microsoft.com/office/2011/relationships/inkAction" Target="../ink/inkAction3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png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6" Type="http://schemas.openxmlformats.org/officeDocument/2006/relationships/image" Target="../media/image9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6" Type="http://schemas.openxmlformats.org/officeDocument/2006/relationships/image" Target="../media/image9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6" Type="http://schemas.microsoft.com/office/2011/relationships/inkAction" Target="../ink/inkAction4.xml"/><Relationship Id="rId5" Type="http://schemas.openxmlformats.org/officeDocument/2006/relationships/image" Target="../media/image9.png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6" Type="http://schemas.microsoft.com/office/2011/relationships/inkAction" Target="../ink/inkAction5.xml"/><Relationship Id="rId5" Type="http://schemas.openxmlformats.org/officeDocument/2006/relationships/image" Target="../media/image9.png"/><Relationship Id="rId4" Type="http://schemas.openxmlformats.org/officeDocument/2006/relationships/image" Target="../media/image2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png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6" Type="http://schemas.microsoft.com/office/2011/relationships/inkAction" Target="../ink/inkAction6.xml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4.png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6" Type="http://schemas.openxmlformats.org/officeDocument/2006/relationships/image" Target="../media/image23.png"/><Relationship Id="rId5" Type="http://schemas.microsoft.com/office/2011/relationships/inkAction" Target="../ink/inkAction7.xml"/><Relationship Id="rId4" Type="http://schemas.openxmlformats.org/officeDocument/2006/relationships/image" Target="../media/image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6" Type="http://schemas.openxmlformats.org/officeDocument/2006/relationships/image" Target="../media/image4.png"/><Relationship Id="rId5" Type="http://schemas.openxmlformats.org/officeDocument/2006/relationships/image" Target="../media/image9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8.pn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microsoft.com/office/2011/relationships/inkAction" Target="../ink/inkAction1.xml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10.png"/><Relationship Id="rId5" Type="http://schemas.microsoft.com/office/2011/relationships/inkAction" Target="../ink/inkAction2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20EA69BC-C6C6-40F4-82D2-C600D5D7275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</a:blip>
          <a:stretch>
            <a:fillRect/>
          </a:stretch>
        </p:blipFill>
        <p:spPr>
          <a:xfrm>
            <a:off x="-4665" y="228600"/>
            <a:ext cx="8991599" cy="662940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E3F18F-15EC-40FF-BB4F-C5586933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44115"/>
            <a:ext cx="7315200" cy="492443"/>
          </a:xfrm>
        </p:spPr>
        <p:txBody>
          <a:bodyPr/>
          <a:lstStyle/>
          <a:p>
            <a:pPr algn="ctr"/>
            <a:r>
              <a:rPr lang="en-MY" dirty="0"/>
              <a:t>INTRODUCTION TO FINANCE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16009-333E-4D76-97FD-B45CAD20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3505200"/>
            <a:ext cx="6781800" cy="553998"/>
          </a:xfrm>
        </p:spPr>
        <p:txBody>
          <a:bodyPr/>
          <a:lstStyle/>
          <a:p>
            <a:pPr algn="ctr"/>
            <a:r>
              <a:rPr lang="en-MY" sz="3600" b="1" dirty="0"/>
              <a:t>OBA 3105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7FFAA52-458B-4631-B050-F7885BAB43B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24600" y="304800"/>
            <a:ext cx="2619375" cy="1743075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38A41C12-9477-1406-1BEF-B79D0E38380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94960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32"/>
    </mc:Choice>
    <mc:Fallback>
      <p:transition spd="slow" advTm="61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46506"/>
            <a:ext cx="51765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Working </a:t>
            </a:r>
            <a:r>
              <a:rPr dirty="0"/>
              <a:t>Capital</a:t>
            </a:r>
            <a:r>
              <a:rPr spc="-45" dirty="0"/>
              <a:t> </a:t>
            </a:r>
            <a:r>
              <a:rPr dirty="0"/>
              <a:t>Policy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379460" cy="40366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34925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Managing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firm’s net </a:t>
            </a:r>
            <a:r>
              <a:rPr sz="2800" spc="-10" dirty="0">
                <a:latin typeface="Verdana"/>
                <a:cs typeface="Verdana"/>
              </a:rPr>
              <a:t>working </a:t>
            </a:r>
            <a:r>
              <a:rPr sz="2800" spc="-5" dirty="0">
                <a:latin typeface="Verdana"/>
                <a:cs typeface="Verdana"/>
              </a:rPr>
              <a:t>capital  </a:t>
            </a:r>
            <a:r>
              <a:rPr sz="2800" spc="-10" dirty="0">
                <a:latin typeface="Verdana"/>
                <a:cs typeface="Verdana"/>
              </a:rPr>
              <a:t>involves deciding </a:t>
            </a:r>
            <a:r>
              <a:rPr sz="2800" spc="-5" dirty="0">
                <a:latin typeface="Verdana"/>
                <a:cs typeface="Verdana"/>
              </a:rPr>
              <a:t>on an </a:t>
            </a:r>
            <a:r>
              <a:rPr sz="2800" spc="-10" dirty="0">
                <a:latin typeface="Verdana"/>
                <a:cs typeface="Verdana"/>
              </a:rPr>
              <a:t>investment  </a:t>
            </a:r>
            <a:r>
              <a:rPr sz="2800" spc="-5" dirty="0">
                <a:latin typeface="Verdana"/>
                <a:cs typeface="Verdana"/>
              </a:rPr>
              <a:t>strategy for financing the firm’s </a:t>
            </a:r>
            <a:r>
              <a:rPr sz="2800" spc="-10" dirty="0">
                <a:latin typeface="Verdana"/>
                <a:cs typeface="Verdana"/>
              </a:rPr>
              <a:t>current  </a:t>
            </a:r>
            <a:r>
              <a:rPr sz="2800" spc="-5" dirty="0">
                <a:latin typeface="Verdana"/>
                <a:cs typeface="Verdana"/>
              </a:rPr>
              <a:t>assets and</a:t>
            </a:r>
            <a:r>
              <a:rPr sz="2800" spc="5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liabilities.</a:t>
            </a:r>
            <a:endParaRPr sz="2800" dirty="0">
              <a:latin typeface="Verdana"/>
              <a:cs typeface="Verdana"/>
            </a:endParaRPr>
          </a:p>
          <a:p>
            <a:pPr marL="571500" indent="-571500" algn="just">
              <a:lnSpc>
                <a:spcPct val="100000"/>
              </a:lnSpc>
              <a:spcBef>
                <a:spcPts val="25"/>
              </a:spcBef>
              <a:buFont typeface="Wingdings" panose="05000000000000000000" pitchFamily="2" charset="2"/>
              <a:buChar char="§"/>
            </a:pPr>
            <a:endParaRPr sz="3850" dirty="0">
              <a:latin typeface="Verdana"/>
              <a:cs typeface="Verdana"/>
            </a:endParaRPr>
          </a:p>
          <a:p>
            <a:pPr marL="469900" marR="5080" indent="-4572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Since each financing </a:t>
            </a:r>
            <a:r>
              <a:rPr sz="2800" spc="-10" dirty="0">
                <a:latin typeface="Verdana"/>
                <a:cs typeface="Verdana"/>
              </a:rPr>
              <a:t>source </a:t>
            </a:r>
            <a:r>
              <a:rPr sz="2800" spc="-5" dirty="0">
                <a:latin typeface="Verdana"/>
                <a:cs typeface="Verdana"/>
              </a:rPr>
              <a:t>comes </a:t>
            </a:r>
            <a:r>
              <a:rPr sz="2800" spc="-10" dirty="0">
                <a:latin typeface="Verdana"/>
                <a:cs typeface="Verdana"/>
              </a:rPr>
              <a:t>with  </a:t>
            </a:r>
            <a:r>
              <a:rPr sz="2800" spc="-5" dirty="0">
                <a:latin typeface="Verdana"/>
                <a:cs typeface="Verdana"/>
              </a:rPr>
              <a:t>advantages and </a:t>
            </a:r>
            <a:r>
              <a:rPr sz="2800" spc="-10" dirty="0">
                <a:latin typeface="Verdana"/>
                <a:cs typeface="Verdana"/>
              </a:rPr>
              <a:t>disadvantages, the  </a:t>
            </a:r>
            <a:r>
              <a:rPr sz="2800" spc="-5" dirty="0">
                <a:latin typeface="Verdana"/>
                <a:cs typeface="Verdana"/>
              </a:rPr>
              <a:t>financial manager has to </a:t>
            </a:r>
            <a:r>
              <a:rPr sz="2800" spc="-10" dirty="0">
                <a:latin typeface="Verdana"/>
                <a:cs typeface="Verdana"/>
              </a:rPr>
              <a:t>decide </a:t>
            </a:r>
            <a:r>
              <a:rPr sz="2800" spc="-5" dirty="0">
                <a:latin typeface="Verdana"/>
                <a:cs typeface="Verdana"/>
              </a:rPr>
              <a:t>on </a:t>
            </a:r>
            <a:r>
              <a:rPr sz="2800" spc="-10" dirty="0">
                <a:latin typeface="Verdana"/>
                <a:cs typeface="Verdana"/>
              </a:rPr>
              <a:t>the  optimal source </a:t>
            </a:r>
            <a:r>
              <a:rPr sz="2800" spc="-5" dirty="0">
                <a:latin typeface="Verdana"/>
                <a:cs typeface="Verdana"/>
              </a:rPr>
              <a:t>for the</a:t>
            </a:r>
            <a:r>
              <a:rPr sz="2800" spc="8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firm.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255CE2E-2A1A-41CB-B5E4-447CEE5E2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02" y="218881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2058464-D2FC-2937-9916-5FBE235DCA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679"/>
    </mc:Choice>
    <mc:Fallback>
      <p:transition spd="slow" advTm="1667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The Principle of </a:t>
            </a:r>
            <a:r>
              <a:rPr spc="-5" dirty="0"/>
              <a:t>Self-Liquidating  Debt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844790" cy="17322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This principle </a:t>
            </a:r>
            <a:r>
              <a:rPr sz="2800" spc="-5" dirty="0">
                <a:latin typeface="Verdana"/>
                <a:cs typeface="Verdana"/>
              </a:rPr>
              <a:t>states </a:t>
            </a:r>
            <a:r>
              <a:rPr sz="2800" spc="-10" dirty="0">
                <a:latin typeface="Verdana"/>
                <a:cs typeface="Verdana"/>
              </a:rPr>
              <a:t>that the </a:t>
            </a:r>
            <a:r>
              <a:rPr sz="2800" b="1" i="1" spc="-5" dirty="0">
                <a:latin typeface="Verdana"/>
                <a:cs typeface="Verdana"/>
              </a:rPr>
              <a:t>maturity of  the </a:t>
            </a:r>
            <a:r>
              <a:rPr sz="2800" b="1" i="1" spc="-10" dirty="0">
                <a:latin typeface="Verdana"/>
                <a:cs typeface="Verdana"/>
              </a:rPr>
              <a:t>source </a:t>
            </a:r>
            <a:r>
              <a:rPr sz="2800" b="1" i="1" spc="-5" dirty="0">
                <a:latin typeface="Verdana"/>
                <a:cs typeface="Verdana"/>
              </a:rPr>
              <a:t>of </a:t>
            </a:r>
            <a:r>
              <a:rPr sz="2800" b="1" i="1" spc="-10" dirty="0">
                <a:latin typeface="Verdana"/>
                <a:cs typeface="Verdana"/>
              </a:rPr>
              <a:t>financing </a:t>
            </a:r>
            <a:r>
              <a:rPr sz="2800" b="1" i="1" spc="-5" dirty="0">
                <a:latin typeface="Verdana"/>
                <a:cs typeface="Verdana"/>
              </a:rPr>
              <a:t>should </a:t>
            </a:r>
            <a:r>
              <a:rPr sz="2800" b="1" i="1" spc="-10" dirty="0">
                <a:latin typeface="Verdana"/>
                <a:cs typeface="Verdana"/>
              </a:rPr>
              <a:t>be  matched </a:t>
            </a:r>
            <a:r>
              <a:rPr sz="2800" b="1" i="1" spc="-5" dirty="0">
                <a:latin typeface="Verdana"/>
                <a:cs typeface="Verdana"/>
              </a:rPr>
              <a:t>with the length of time </a:t>
            </a:r>
            <a:r>
              <a:rPr sz="2800" spc="-10" dirty="0">
                <a:latin typeface="Verdana"/>
                <a:cs typeface="Verdana"/>
              </a:rPr>
              <a:t>that  the </a:t>
            </a:r>
            <a:r>
              <a:rPr sz="2800" spc="-5" dirty="0">
                <a:latin typeface="Verdana"/>
                <a:cs typeface="Verdana"/>
              </a:rPr>
              <a:t>financing is</a:t>
            </a:r>
            <a:r>
              <a:rPr sz="2800" spc="55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needed.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81776CF-3B2A-4C4C-915A-979DB6B2E5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58826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50832F01-8A04-E7A0-E2F2-A96AFEBDEA7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510"/>
    </mc:Choice>
    <mc:Fallback>
      <p:transition spd="slow" advTm="145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Permanent and Temporary</a:t>
            </a:r>
            <a:r>
              <a:rPr spc="-85" dirty="0"/>
              <a:t> </a:t>
            </a:r>
            <a:r>
              <a:rPr spc="-5" dirty="0"/>
              <a:t>Asset  </a:t>
            </a:r>
            <a:r>
              <a:rPr dirty="0"/>
              <a:t>Investments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760334" cy="304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6146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Temporary investments in assets  </a:t>
            </a:r>
            <a:r>
              <a:rPr sz="2800" spc="-10" dirty="0">
                <a:latin typeface="Verdana"/>
                <a:cs typeface="Verdana"/>
              </a:rPr>
              <a:t>include current </a:t>
            </a:r>
            <a:r>
              <a:rPr sz="2800" spc="-5" dirty="0">
                <a:latin typeface="Verdana"/>
                <a:cs typeface="Verdana"/>
              </a:rPr>
              <a:t>assets </a:t>
            </a:r>
            <a:r>
              <a:rPr sz="2800" spc="-10" dirty="0">
                <a:latin typeface="Verdana"/>
                <a:cs typeface="Verdana"/>
              </a:rPr>
              <a:t>that </a:t>
            </a:r>
            <a:r>
              <a:rPr sz="2800" spc="-5" dirty="0">
                <a:latin typeface="Verdana"/>
                <a:cs typeface="Verdana"/>
              </a:rPr>
              <a:t>will </a:t>
            </a:r>
            <a:r>
              <a:rPr sz="2800" spc="-10" dirty="0">
                <a:latin typeface="Verdana"/>
                <a:cs typeface="Verdana"/>
              </a:rPr>
              <a:t>be  </a:t>
            </a:r>
            <a:r>
              <a:rPr sz="2800" spc="-5" dirty="0">
                <a:latin typeface="Verdana"/>
                <a:cs typeface="Verdana"/>
              </a:rPr>
              <a:t>liquidated and </a:t>
            </a:r>
            <a:r>
              <a:rPr sz="2800" spc="-10" dirty="0">
                <a:latin typeface="Verdana"/>
                <a:cs typeface="Verdana"/>
              </a:rPr>
              <a:t>not replaced </a:t>
            </a:r>
            <a:r>
              <a:rPr sz="2800" spc="-5" dirty="0">
                <a:latin typeface="Verdana"/>
                <a:cs typeface="Verdana"/>
              </a:rPr>
              <a:t>within </a:t>
            </a:r>
            <a:r>
              <a:rPr sz="2800" spc="-10" dirty="0">
                <a:latin typeface="Verdana"/>
                <a:cs typeface="Verdana"/>
              </a:rPr>
              <a:t>the  current</a:t>
            </a:r>
            <a:r>
              <a:rPr sz="2800" spc="35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year.</a:t>
            </a:r>
            <a:endParaRPr sz="2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750" dirty="0">
              <a:latin typeface="Verdana"/>
              <a:cs typeface="Verdana"/>
            </a:endParaRPr>
          </a:p>
          <a:p>
            <a:pPr marL="469900">
              <a:lnSpc>
                <a:spcPct val="100000"/>
              </a:lnSpc>
            </a:pPr>
            <a:r>
              <a:rPr sz="2400" dirty="0">
                <a:latin typeface="Verdana"/>
                <a:cs typeface="Verdana"/>
              </a:rPr>
              <a:t>– </a:t>
            </a:r>
            <a:r>
              <a:rPr sz="2400" spc="-5" dirty="0">
                <a:latin typeface="Verdana"/>
                <a:cs typeface="Verdana"/>
              </a:rPr>
              <a:t>For </a:t>
            </a:r>
            <a:r>
              <a:rPr sz="2400" dirty="0">
                <a:latin typeface="Verdana"/>
                <a:cs typeface="Verdana"/>
              </a:rPr>
              <a:t>example, </a:t>
            </a:r>
            <a:r>
              <a:rPr sz="2400" spc="-5" dirty="0">
                <a:latin typeface="Verdana"/>
                <a:cs typeface="Verdana"/>
              </a:rPr>
              <a:t>cash </a:t>
            </a:r>
            <a:r>
              <a:rPr sz="2400" dirty="0">
                <a:latin typeface="Verdana"/>
                <a:cs typeface="Verdana"/>
              </a:rPr>
              <a:t>and </a:t>
            </a:r>
            <a:r>
              <a:rPr sz="2400" spc="-5" dirty="0">
                <a:latin typeface="Verdana"/>
                <a:cs typeface="Verdana"/>
              </a:rPr>
              <a:t>marketable</a:t>
            </a:r>
            <a:r>
              <a:rPr sz="2400" spc="-7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securities,</a:t>
            </a:r>
            <a:endParaRPr sz="2400" dirty="0">
              <a:latin typeface="Verdana"/>
              <a:cs typeface="Verdana"/>
            </a:endParaRPr>
          </a:p>
          <a:p>
            <a:pPr marL="756285">
              <a:lnSpc>
                <a:spcPct val="100000"/>
              </a:lnSpc>
              <a:spcBef>
                <a:spcPts val="5"/>
              </a:spcBef>
            </a:pPr>
            <a:r>
              <a:rPr sz="2400" dirty="0">
                <a:latin typeface="Verdana"/>
                <a:cs typeface="Verdana"/>
              </a:rPr>
              <a:t>and seasonal fluctuation </a:t>
            </a:r>
            <a:r>
              <a:rPr sz="2400" spc="-5" dirty="0">
                <a:latin typeface="Verdana"/>
                <a:cs typeface="Verdana"/>
              </a:rPr>
              <a:t>in</a:t>
            </a:r>
            <a:r>
              <a:rPr sz="2400" spc="3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inventories.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40C6252-0418-4C1A-9489-9DDE39ABF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18881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8DD0F2C-D41B-D74D-8083-18ADA544E42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263"/>
    </mc:Choice>
    <mc:Fallback>
      <p:transition spd="slow" advTm="122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Permanent and Temporary</a:t>
            </a:r>
            <a:r>
              <a:rPr spc="-85" dirty="0"/>
              <a:t> </a:t>
            </a:r>
            <a:r>
              <a:rPr spc="-5" dirty="0"/>
              <a:t>Asset  </a:t>
            </a:r>
            <a:r>
              <a:rPr dirty="0"/>
              <a:t>Investments</a:t>
            </a:r>
            <a:r>
              <a:rPr spc="-30" dirty="0"/>
              <a:t> </a:t>
            </a:r>
            <a:r>
              <a:rPr spc="-5" dirty="0"/>
              <a:t>(cont.)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005445" cy="3415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24257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Permanent investments </a:t>
            </a:r>
            <a:r>
              <a:rPr sz="2800" spc="-5" dirty="0">
                <a:latin typeface="Verdana"/>
                <a:cs typeface="Verdana"/>
              </a:rPr>
              <a:t>are composed  of investments in assets </a:t>
            </a:r>
            <a:r>
              <a:rPr sz="2800" spc="-10" dirty="0">
                <a:latin typeface="Verdana"/>
                <a:cs typeface="Verdana"/>
              </a:rPr>
              <a:t>that the </a:t>
            </a:r>
            <a:r>
              <a:rPr sz="2800" spc="-5" dirty="0">
                <a:latin typeface="Verdana"/>
                <a:cs typeface="Verdana"/>
              </a:rPr>
              <a:t>firm  expects to hold for a </a:t>
            </a:r>
            <a:r>
              <a:rPr sz="2800" spc="-10" dirty="0">
                <a:latin typeface="Verdana"/>
                <a:cs typeface="Verdana"/>
              </a:rPr>
              <a:t>period longer than  one</a:t>
            </a:r>
            <a:r>
              <a:rPr sz="2800" spc="5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year.</a:t>
            </a:r>
            <a:endParaRPr sz="2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3750" dirty="0">
              <a:latin typeface="Verdana"/>
              <a:cs typeface="Verdana"/>
            </a:endParaRPr>
          </a:p>
          <a:p>
            <a:pPr marL="756285" marR="5080" indent="-287020">
              <a:lnSpc>
                <a:spcPct val="100000"/>
              </a:lnSpc>
            </a:pPr>
            <a:r>
              <a:rPr sz="2400" dirty="0">
                <a:latin typeface="Verdana"/>
                <a:cs typeface="Verdana"/>
              </a:rPr>
              <a:t>– </a:t>
            </a:r>
            <a:r>
              <a:rPr sz="2400" spc="-5" dirty="0">
                <a:latin typeface="Verdana"/>
                <a:cs typeface="Verdana"/>
              </a:rPr>
              <a:t>For </a:t>
            </a:r>
            <a:r>
              <a:rPr sz="2400" dirty="0">
                <a:latin typeface="Verdana"/>
                <a:cs typeface="Verdana"/>
              </a:rPr>
              <a:t>example, </a:t>
            </a:r>
            <a:r>
              <a:rPr sz="2400" spc="-5" dirty="0">
                <a:latin typeface="Verdana"/>
                <a:cs typeface="Verdana"/>
              </a:rPr>
              <a:t>the firm’s </a:t>
            </a:r>
            <a:r>
              <a:rPr sz="2400" dirty="0">
                <a:latin typeface="Verdana"/>
                <a:cs typeface="Verdana"/>
              </a:rPr>
              <a:t>minimum </a:t>
            </a:r>
            <a:r>
              <a:rPr sz="2400" spc="-5" dirty="0">
                <a:latin typeface="Verdana"/>
                <a:cs typeface="Verdana"/>
              </a:rPr>
              <a:t>level </a:t>
            </a:r>
            <a:r>
              <a:rPr sz="2400" dirty="0">
                <a:latin typeface="Verdana"/>
                <a:cs typeface="Verdana"/>
              </a:rPr>
              <a:t>of  </a:t>
            </a:r>
            <a:r>
              <a:rPr sz="2400" spc="-5" dirty="0">
                <a:latin typeface="Verdana"/>
                <a:cs typeface="Verdana"/>
              </a:rPr>
              <a:t>current assets </a:t>
            </a:r>
            <a:r>
              <a:rPr sz="2400" dirty="0">
                <a:latin typeface="Verdana"/>
                <a:cs typeface="Verdana"/>
              </a:rPr>
              <a:t>such as </a:t>
            </a:r>
            <a:r>
              <a:rPr sz="2400" spc="-5" dirty="0">
                <a:latin typeface="Verdana"/>
                <a:cs typeface="Verdana"/>
              </a:rPr>
              <a:t>accounts receivable </a:t>
            </a:r>
            <a:r>
              <a:rPr sz="2400" dirty="0">
                <a:latin typeface="Verdana"/>
                <a:cs typeface="Verdana"/>
              </a:rPr>
              <a:t>and  </a:t>
            </a:r>
            <a:r>
              <a:rPr sz="2400" spc="-5" dirty="0">
                <a:latin typeface="Verdana"/>
                <a:cs typeface="Verdana"/>
              </a:rPr>
              <a:t>inventories, </a:t>
            </a:r>
            <a:r>
              <a:rPr sz="2400" dirty="0">
                <a:latin typeface="Verdana"/>
                <a:cs typeface="Verdana"/>
              </a:rPr>
              <a:t>as well as </a:t>
            </a:r>
            <a:r>
              <a:rPr sz="2400" spc="-5" dirty="0">
                <a:latin typeface="Verdana"/>
                <a:cs typeface="Verdana"/>
              </a:rPr>
              <a:t>fixed</a:t>
            </a:r>
            <a:r>
              <a:rPr sz="2400" spc="4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assets.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F012A7-4515-43CB-A9A9-0644162FA0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1" y="218881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4988079-38D5-E538-A610-19C3D092B9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22"/>
    </mc:Choice>
    <mc:Fallback>
      <p:transition spd="slow" advTm="168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8826"/>
            <a:ext cx="7414895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3265170" algn="l"/>
              </a:tabLst>
            </a:pPr>
            <a:r>
              <a:rPr spc="-5" dirty="0"/>
              <a:t>Spontaneous,	</a:t>
            </a:r>
            <a:r>
              <a:rPr dirty="0"/>
              <a:t>Temporary, </a:t>
            </a:r>
            <a:r>
              <a:rPr spc="-10" dirty="0"/>
              <a:t>and  </a:t>
            </a:r>
            <a:r>
              <a:rPr dirty="0"/>
              <a:t>Permanent </a:t>
            </a:r>
            <a:r>
              <a:rPr spc="-5" dirty="0"/>
              <a:t>Sources </a:t>
            </a:r>
            <a:r>
              <a:rPr dirty="0"/>
              <a:t>of</a:t>
            </a:r>
            <a:r>
              <a:rPr spc="-65" dirty="0"/>
              <a:t> </a:t>
            </a:r>
            <a:r>
              <a:rPr spc="-5" dirty="0"/>
              <a:t>Financing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110855" cy="2585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Spontaneous </a:t>
            </a:r>
            <a:r>
              <a:rPr sz="2800" b="1" spc="-10" dirty="0">
                <a:latin typeface="Verdana"/>
                <a:cs typeface="Verdana"/>
              </a:rPr>
              <a:t>sources </a:t>
            </a:r>
            <a:r>
              <a:rPr sz="2800" b="1" spc="-5" dirty="0">
                <a:latin typeface="Verdana"/>
                <a:cs typeface="Verdana"/>
              </a:rPr>
              <a:t>of </a:t>
            </a:r>
            <a:r>
              <a:rPr sz="2800" b="1" spc="-10" dirty="0">
                <a:latin typeface="Verdana"/>
                <a:cs typeface="Verdana"/>
              </a:rPr>
              <a:t>financing </a:t>
            </a:r>
            <a:r>
              <a:rPr sz="2800" spc="-5" dirty="0">
                <a:latin typeface="Verdana"/>
                <a:cs typeface="Verdana"/>
              </a:rPr>
              <a:t>arise  spontaneously </a:t>
            </a:r>
            <a:r>
              <a:rPr sz="2800" spc="-10" dirty="0">
                <a:latin typeface="Verdana"/>
                <a:cs typeface="Verdana"/>
              </a:rPr>
              <a:t>out </a:t>
            </a:r>
            <a:r>
              <a:rPr sz="2800" spc="-5" dirty="0">
                <a:latin typeface="Verdana"/>
                <a:cs typeface="Verdana"/>
              </a:rPr>
              <a:t>of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day-to-day  </a:t>
            </a:r>
            <a:r>
              <a:rPr sz="2800" spc="-10" dirty="0">
                <a:latin typeface="Verdana"/>
                <a:cs typeface="Verdana"/>
              </a:rPr>
              <a:t>operations </a:t>
            </a:r>
            <a:r>
              <a:rPr sz="2800" spc="-5" dirty="0">
                <a:latin typeface="Verdana"/>
                <a:cs typeface="Verdana"/>
              </a:rPr>
              <a:t>of the </a:t>
            </a:r>
            <a:r>
              <a:rPr sz="2800" spc="-10" dirty="0">
                <a:latin typeface="Verdana"/>
                <a:cs typeface="Verdana"/>
              </a:rPr>
              <a:t>business </a:t>
            </a:r>
            <a:r>
              <a:rPr sz="2800" spc="-5" dirty="0">
                <a:latin typeface="Verdana"/>
                <a:cs typeface="Verdana"/>
              </a:rPr>
              <a:t>and </a:t>
            </a:r>
            <a:r>
              <a:rPr sz="2800" spc="-10" dirty="0">
                <a:latin typeface="Verdana"/>
                <a:cs typeface="Verdana"/>
              </a:rPr>
              <a:t>consist </a:t>
            </a:r>
            <a:r>
              <a:rPr sz="2800" spc="-5" dirty="0">
                <a:latin typeface="Verdana"/>
                <a:cs typeface="Verdana"/>
              </a:rPr>
              <a:t>of  </a:t>
            </a:r>
            <a:r>
              <a:rPr sz="2800" spc="-10" dirty="0">
                <a:latin typeface="Verdana"/>
                <a:cs typeface="Verdana"/>
              </a:rPr>
              <a:t>trade </a:t>
            </a:r>
            <a:r>
              <a:rPr sz="2800" spc="-5" dirty="0">
                <a:latin typeface="Verdana"/>
                <a:cs typeface="Verdana"/>
              </a:rPr>
              <a:t>credit and other forms of </a:t>
            </a:r>
            <a:r>
              <a:rPr sz="2800" spc="-10" dirty="0">
                <a:latin typeface="Verdana"/>
                <a:cs typeface="Verdana"/>
              </a:rPr>
              <a:t>accounts  payable (such </a:t>
            </a:r>
            <a:r>
              <a:rPr sz="2800" spc="-5" dirty="0">
                <a:latin typeface="Verdana"/>
                <a:cs typeface="Verdana"/>
              </a:rPr>
              <a:t>as </a:t>
            </a:r>
            <a:r>
              <a:rPr sz="2800" spc="-10" dirty="0">
                <a:latin typeface="Verdana"/>
                <a:cs typeface="Verdana"/>
              </a:rPr>
              <a:t>wages </a:t>
            </a:r>
            <a:r>
              <a:rPr sz="2800" spc="-5" dirty="0">
                <a:latin typeface="Verdana"/>
                <a:cs typeface="Verdana"/>
              </a:rPr>
              <a:t>and salaries  </a:t>
            </a:r>
            <a:r>
              <a:rPr sz="2800" spc="-10" dirty="0">
                <a:latin typeface="Verdana"/>
                <a:cs typeface="Verdana"/>
              </a:rPr>
              <a:t>payable, </a:t>
            </a:r>
            <a:r>
              <a:rPr sz="2800" spc="-5" dirty="0">
                <a:latin typeface="Verdana"/>
                <a:cs typeface="Verdana"/>
              </a:rPr>
              <a:t>tax </a:t>
            </a:r>
            <a:r>
              <a:rPr sz="2800" spc="-10" dirty="0">
                <a:latin typeface="Verdana"/>
                <a:cs typeface="Verdana"/>
              </a:rPr>
              <a:t>payable, interest</a:t>
            </a:r>
            <a:r>
              <a:rPr sz="2800" spc="9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payable).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E5C072-06DF-4700-8E16-E103A10367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58826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7DB61D0C-110F-09E0-2CEB-943DAEA8B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027"/>
    </mc:Choice>
    <mc:Fallback>
      <p:transition spd="slow" advTm="140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Spontaneous, Temporary, and Permanent  </a:t>
            </a:r>
            <a:r>
              <a:rPr sz="2800" spc="-10" dirty="0"/>
              <a:t>Sources </a:t>
            </a:r>
            <a:r>
              <a:rPr sz="2800" spc="-5" dirty="0"/>
              <a:t>of Financing</a:t>
            </a:r>
            <a:r>
              <a:rPr sz="2800" spc="85" dirty="0"/>
              <a:t> </a:t>
            </a:r>
            <a:r>
              <a:rPr sz="2800" spc="-10" dirty="0"/>
              <a:t>(cont.)</a:t>
            </a:r>
            <a:endParaRPr sz="280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076565" cy="37572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159385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Temporary </a:t>
            </a:r>
            <a:r>
              <a:rPr sz="2800" b="1" spc="-10" dirty="0">
                <a:latin typeface="Verdana"/>
                <a:cs typeface="Verdana"/>
              </a:rPr>
              <a:t>sources </a:t>
            </a:r>
            <a:r>
              <a:rPr sz="2800" b="1" spc="-5" dirty="0">
                <a:latin typeface="Verdana"/>
                <a:cs typeface="Verdana"/>
              </a:rPr>
              <a:t>of </a:t>
            </a:r>
            <a:r>
              <a:rPr sz="2800" b="1" spc="-10" dirty="0">
                <a:latin typeface="Verdana"/>
                <a:cs typeface="Verdana"/>
              </a:rPr>
              <a:t>financing  </a:t>
            </a:r>
            <a:r>
              <a:rPr sz="2800" spc="-10" dirty="0">
                <a:latin typeface="Verdana"/>
                <a:cs typeface="Verdana"/>
              </a:rPr>
              <a:t>typically consist </a:t>
            </a:r>
            <a:r>
              <a:rPr sz="2800" spc="-5" dirty="0">
                <a:latin typeface="Verdana"/>
                <a:cs typeface="Verdana"/>
              </a:rPr>
              <a:t>of </a:t>
            </a:r>
            <a:r>
              <a:rPr sz="2800" spc="-10" dirty="0">
                <a:latin typeface="Verdana"/>
                <a:cs typeface="Verdana"/>
              </a:rPr>
              <a:t>current liabilities the  </a:t>
            </a:r>
            <a:r>
              <a:rPr sz="2800" spc="-5" dirty="0">
                <a:latin typeface="Verdana"/>
                <a:cs typeface="Verdana"/>
              </a:rPr>
              <a:t>firm </a:t>
            </a:r>
            <a:r>
              <a:rPr sz="2800" spc="-10" dirty="0">
                <a:latin typeface="Verdana"/>
                <a:cs typeface="Verdana"/>
              </a:rPr>
              <a:t>incurs </a:t>
            </a:r>
            <a:r>
              <a:rPr sz="2800" spc="-5" dirty="0">
                <a:latin typeface="Verdana"/>
                <a:cs typeface="Verdana"/>
              </a:rPr>
              <a:t>on (expose) a discretionary  </a:t>
            </a:r>
            <a:r>
              <a:rPr sz="2800" spc="-10" dirty="0">
                <a:latin typeface="Verdana"/>
                <a:cs typeface="Verdana"/>
              </a:rPr>
              <a:t>basis. The </a:t>
            </a:r>
            <a:r>
              <a:rPr sz="2800" spc="-5" dirty="0">
                <a:latin typeface="Verdana"/>
                <a:cs typeface="Verdana"/>
              </a:rPr>
              <a:t>firm’s management must make  an overt </a:t>
            </a:r>
            <a:r>
              <a:rPr sz="2800" spc="-10" dirty="0">
                <a:latin typeface="Verdana"/>
                <a:cs typeface="Verdana"/>
              </a:rPr>
              <a:t>(obvious) decision </a:t>
            </a:r>
            <a:r>
              <a:rPr sz="2800" spc="-5" dirty="0">
                <a:latin typeface="Verdana"/>
                <a:cs typeface="Verdana"/>
              </a:rPr>
              <a:t>to </a:t>
            </a:r>
            <a:r>
              <a:rPr sz="2800" spc="-10" dirty="0">
                <a:latin typeface="Verdana"/>
                <a:cs typeface="Verdana"/>
              </a:rPr>
              <a:t>use  temporary sources </a:t>
            </a:r>
            <a:r>
              <a:rPr sz="2800" spc="-5" dirty="0">
                <a:latin typeface="Verdana"/>
                <a:cs typeface="Verdana"/>
              </a:rPr>
              <a:t>of</a:t>
            </a:r>
            <a:r>
              <a:rPr sz="2800" spc="1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financing.</a:t>
            </a:r>
            <a:endParaRPr sz="2800" dirty="0">
              <a:latin typeface="Verdana"/>
              <a:cs typeface="Verdana"/>
            </a:endParaRPr>
          </a:p>
          <a:p>
            <a:pPr marL="756285" marR="5080" indent="-287020" algn="just">
              <a:lnSpc>
                <a:spcPct val="100000"/>
              </a:lnSpc>
              <a:spcBef>
                <a:spcPts val="585"/>
              </a:spcBef>
            </a:pPr>
            <a:r>
              <a:rPr sz="2400" dirty="0">
                <a:latin typeface="Verdana"/>
                <a:cs typeface="Verdana"/>
              </a:rPr>
              <a:t>– For </a:t>
            </a:r>
            <a:r>
              <a:rPr sz="2400" spc="-5" dirty="0">
                <a:latin typeface="Verdana"/>
                <a:cs typeface="Verdana"/>
              </a:rPr>
              <a:t>example, unsecured bank loans,  commercial paper, short-term loans secured by  the </a:t>
            </a:r>
            <a:r>
              <a:rPr sz="2400" dirty="0">
                <a:latin typeface="Verdana"/>
                <a:cs typeface="Verdana"/>
              </a:rPr>
              <a:t>firm’s </a:t>
            </a:r>
            <a:r>
              <a:rPr sz="2400" spc="-5" dirty="0">
                <a:latin typeface="Verdana"/>
                <a:cs typeface="Verdana"/>
              </a:rPr>
              <a:t>inventories </a:t>
            </a:r>
            <a:r>
              <a:rPr sz="2400" dirty="0">
                <a:latin typeface="Verdana"/>
                <a:cs typeface="Verdana"/>
              </a:rPr>
              <a:t>or </a:t>
            </a:r>
            <a:r>
              <a:rPr sz="2400" spc="-5" dirty="0">
                <a:latin typeface="Verdana"/>
                <a:cs typeface="Verdana"/>
              </a:rPr>
              <a:t>accounts</a:t>
            </a:r>
            <a:r>
              <a:rPr sz="2400" spc="9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receivables.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828D974-8EDE-4F3A-BFB0-96860972560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21504"/>
            <a:ext cx="9071238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15FF17C4-DD74-EED3-8213-63C3C67D7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86"/>
    </mc:Choice>
    <mc:Fallback>
      <p:transition spd="slow" advTm="261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5508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Spontaneous, Temporary, and Permanent  </a:t>
            </a:r>
            <a:r>
              <a:rPr sz="2800" spc="-10" dirty="0"/>
              <a:t>Sources </a:t>
            </a:r>
            <a:r>
              <a:rPr sz="2800" spc="-5" dirty="0"/>
              <a:t>of Financing</a:t>
            </a:r>
            <a:r>
              <a:rPr sz="2800" spc="85" dirty="0"/>
              <a:t> </a:t>
            </a:r>
            <a:r>
              <a:rPr sz="2800" spc="-10" dirty="0"/>
              <a:t>(cont.)</a:t>
            </a:r>
            <a:endParaRPr sz="2800"/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053705" cy="30499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Permanent </a:t>
            </a:r>
            <a:r>
              <a:rPr sz="2800" b="1" spc="-10" dirty="0">
                <a:latin typeface="Verdana"/>
                <a:cs typeface="Verdana"/>
              </a:rPr>
              <a:t>sources </a:t>
            </a:r>
            <a:r>
              <a:rPr sz="2800" b="1" spc="-5" dirty="0">
                <a:latin typeface="Verdana"/>
                <a:cs typeface="Verdana"/>
              </a:rPr>
              <a:t>of </a:t>
            </a:r>
            <a:r>
              <a:rPr sz="2800" b="1" spc="-10" dirty="0">
                <a:latin typeface="Verdana"/>
                <a:cs typeface="Verdana"/>
              </a:rPr>
              <a:t>financing </a:t>
            </a:r>
            <a:r>
              <a:rPr sz="2800" spc="-5" dirty="0">
                <a:latin typeface="Verdana"/>
                <a:cs typeface="Verdana"/>
              </a:rPr>
              <a:t>are  called </a:t>
            </a:r>
            <a:r>
              <a:rPr sz="2800" spc="-10" dirty="0">
                <a:latin typeface="Verdana"/>
                <a:cs typeface="Verdana"/>
              </a:rPr>
              <a:t>permanent </a:t>
            </a:r>
            <a:r>
              <a:rPr sz="2800" spc="-5" dirty="0">
                <a:latin typeface="Verdana"/>
                <a:cs typeface="Verdana"/>
              </a:rPr>
              <a:t>since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financing </a:t>
            </a:r>
            <a:r>
              <a:rPr sz="2800" spc="-10" dirty="0">
                <a:latin typeface="Verdana"/>
                <a:cs typeface="Verdana"/>
              </a:rPr>
              <a:t>is  </a:t>
            </a:r>
            <a:r>
              <a:rPr sz="2800" spc="-5" dirty="0">
                <a:latin typeface="Verdana"/>
                <a:cs typeface="Verdana"/>
              </a:rPr>
              <a:t>available for a </a:t>
            </a:r>
            <a:r>
              <a:rPr sz="2800" spc="-10" dirty="0">
                <a:latin typeface="Verdana"/>
                <a:cs typeface="Verdana"/>
              </a:rPr>
              <a:t>longer period </a:t>
            </a:r>
            <a:r>
              <a:rPr sz="2800" spc="-5" dirty="0">
                <a:latin typeface="Verdana"/>
                <a:cs typeface="Verdana"/>
              </a:rPr>
              <a:t>of time </a:t>
            </a:r>
            <a:r>
              <a:rPr sz="2800" spc="-10" dirty="0">
                <a:latin typeface="Verdana"/>
                <a:cs typeface="Verdana"/>
              </a:rPr>
              <a:t>than </a:t>
            </a:r>
            <a:r>
              <a:rPr sz="2800" spc="-5" dirty="0">
                <a:latin typeface="Verdana"/>
                <a:cs typeface="Verdana"/>
              </a:rPr>
              <a:t>a  </a:t>
            </a:r>
            <a:r>
              <a:rPr sz="2800" spc="-10" dirty="0">
                <a:latin typeface="Verdana"/>
                <a:cs typeface="Verdana"/>
              </a:rPr>
              <a:t>current</a:t>
            </a:r>
            <a:r>
              <a:rPr sz="2800" spc="3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liability.</a:t>
            </a:r>
            <a:endParaRPr sz="2800" dirty="0">
              <a:latin typeface="Verdana"/>
              <a:cs typeface="Verdana"/>
            </a:endParaRPr>
          </a:p>
          <a:p>
            <a:pPr algn="just">
              <a:lnSpc>
                <a:spcPct val="100000"/>
              </a:lnSpc>
              <a:spcBef>
                <a:spcPts val="55"/>
              </a:spcBef>
            </a:pPr>
            <a:endParaRPr sz="3750" dirty="0">
              <a:latin typeface="Verdana"/>
              <a:cs typeface="Verdana"/>
            </a:endParaRPr>
          </a:p>
          <a:p>
            <a:pPr marL="469900" algn="just">
              <a:lnSpc>
                <a:spcPct val="100000"/>
              </a:lnSpc>
            </a:pPr>
            <a:r>
              <a:rPr sz="2400" dirty="0">
                <a:latin typeface="Verdana"/>
                <a:cs typeface="Verdana"/>
              </a:rPr>
              <a:t>– </a:t>
            </a:r>
            <a:r>
              <a:rPr sz="2400" spc="-5" dirty="0">
                <a:latin typeface="Verdana"/>
                <a:cs typeface="Verdana"/>
              </a:rPr>
              <a:t>For </a:t>
            </a:r>
            <a:r>
              <a:rPr sz="2400" dirty="0">
                <a:latin typeface="Verdana"/>
                <a:cs typeface="Verdana"/>
              </a:rPr>
              <a:t>example, </a:t>
            </a:r>
            <a:r>
              <a:rPr sz="2400" spc="-5" dirty="0">
                <a:latin typeface="Verdana"/>
                <a:cs typeface="Verdana"/>
              </a:rPr>
              <a:t>intermediate term loans,</a:t>
            </a:r>
            <a:r>
              <a:rPr sz="2400" spc="-10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bonds,</a:t>
            </a:r>
            <a:endParaRPr sz="2400" dirty="0">
              <a:latin typeface="Verdana"/>
              <a:cs typeface="Verdana"/>
            </a:endParaRPr>
          </a:p>
          <a:p>
            <a:pPr marL="756285" algn="just">
              <a:lnSpc>
                <a:spcPct val="100000"/>
              </a:lnSpc>
              <a:spcBef>
                <a:spcPts val="5"/>
              </a:spcBef>
            </a:pPr>
            <a:r>
              <a:rPr sz="2400" spc="-5" dirty="0">
                <a:latin typeface="Verdana"/>
                <a:cs typeface="Verdana"/>
              </a:rPr>
              <a:t>preferred stock </a:t>
            </a:r>
            <a:r>
              <a:rPr sz="2400" dirty="0">
                <a:latin typeface="Verdana"/>
                <a:cs typeface="Verdana"/>
              </a:rPr>
              <a:t>and common</a:t>
            </a:r>
            <a:r>
              <a:rPr sz="2400" spc="6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equity.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6593-B6FC-4943-9E9B-ADA38AC144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02381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EFB344-3A38-E34A-BF38-9F268214BC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436"/>
    </mc:Choice>
    <mc:Fallback>
      <p:transition spd="slow" advTm="144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/>
              <a:t>The Principle of </a:t>
            </a:r>
            <a:r>
              <a:rPr spc="-5" dirty="0"/>
              <a:t>Self-Liquidating  Debt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546377"/>
            <a:ext cx="7844790" cy="2330450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12700" algn="just">
              <a:lnSpc>
                <a:spcPct val="100000"/>
              </a:lnSpc>
              <a:spcBef>
                <a:spcPts val="770"/>
              </a:spcBef>
            </a:pPr>
            <a:r>
              <a:rPr sz="2800" spc="-5" dirty="0">
                <a:latin typeface="Verdana"/>
                <a:cs typeface="Verdana"/>
              </a:rPr>
              <a:t>As you</a:t>
            </a:r>
            <a:r>
              <a:rPr sz="2800" spc="2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remember….</a:t>
            </a:r>
            <a:endParaRPr sz="2800" dirty="0">
              <a:latin typeface="Verdana"/>
              <a:cs typeface="Verdana"/>
            </a:endParaRPr>
          </a:p>
          <a:p>
            <a:pPr marL="355600" marR="5080" indent="-342900" algn="just">
              <a:lnSpc>
                <a:spcPct val="100000"/>
              </a:lnSpc>
              <a:spcBef>
                <a:spcPts val="675"/>
              </a:spcBef>
              <a:buChar char="•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This principle </a:t>
            </a:r>
            <a:r>
              <a:rPr sz="2800" spc="-5" dirty="0">
                <a:latin typeface="Verdana"/>
                <a:cs typeface="Verdana"/>
              </a:rPr>
              <a:t>states </a:t>
            </a:r>
            <a:r>
              <a:rPr sz="2800" spc="-10" dirty="0">
                <a:latin typeface="Verdana"/>
                <a:cs typeface="Verdana"/>
              </a:rPr>
              <a:t>that the </a:t>
            </a:r>
            <a:r>
              <a:rPr sz="2800" b="1" i="1" spc="-5" dirty="0">
                <a:latin typeface="Verdana"/>
                <a:cs typeface="Verdana"/>
              </a:rPr>
              <a:t>maturity of  the </a:t>
            </a:r>
            <a:r>
              <a:rPr sz="2800" b="1" i="1" spc="-10" dirty="0">
                <a:latin typeface="Verdana"/>
                <a:cs typeface="Verdana"/>
              </a:rPr>
              <a:t>source </a:t>
            </a:r>
            <a:r>
              <a:rPr sz="2800" b="1" i="1" spc="-5" dirty="0">
                <a:latin typeface="Verdana"/>
                <a:cs typeface="Verdana"/>
              </a:rPr>
              <a:t>of </a:t>
            </a:r>
            <a:r>
              <a:rPr sz="2800" b="1" i="1" spc="-10" dirty="0">
                <a:latin typeface="Verdana"/>
                <a:cs typeface="Verdana"/>
              </a:rPr>
              <a:t>financing should be  </a:t>
            </a:r>
            <a:r>
              <a:rPr sz="2800" b="1" i="1" spc="-5" dirty="0">
                <a:latin typeface="Verdana"/>
                <a:cs typeface="Verdana"/>
              </a:rPr>
              <a:t>matched </a:t>
            </a:r>
            <a:r>
              <a:rPr sz="2800" b="1" i="1" spc="-10" dirty="0">
                <a:latin typeface="Verdana"/>
                <a:cs typeface="Verdana"/>
              </a:rPr>
              <a:t>with </a:t>
            </a:r>
            <a:r>
              <a:rPr sz="2800" b="1" i="1" spc="-5" dirty="0">
                <a:latin typeface="Verdana"/>
                <a:cs typeface="Verdana"/>
              </a:rPr>
              <a:t>the length of time </a:t>
            </a:r>
            <a:r>
              <a:rPr sz="2800" spc="-10" dirty="0">
                <a:latin typeface="Verdana"/>
                <a:cs typeface="Verdana"/>
              </a:rPr>
              <a:t>that  the </a:t>
            </a:r>
            <a:r>
              <a:rPr sz="2800" spc="-5" dirty="0">
                <a:latin typeface="Verdana"/>
                <a:cs typeface="Verdana"/>
              </a:rPr>
              <a:t>financing is</a:t>
            </a:r>
            <a:r>
              <a:rPr sz="2800" spc="55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needed.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8D73E09-B01F-4687-8B33-364402E47D0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17326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AD347D3A-4F9D-6FB2-AF41-B9797CF0E07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253"/>
    </mc:Choice>
    <mc:Fallback>
      <p:transition spd="slow" advTm="10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194" y="6500571"/>
            <a:ext cx="3061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Copyright </a:t>
            </a:r>
            <a:r>
              <a:rPr sz="900" dirty="0">
                <a:latin typeface="Arial"/>
                <a:cs typeface="Arial"/>
              </a:rPr>
              <a:t>© 2011 Pearson Prentice </a:t>
            </a:r>
            <a:r>
              <a:rPr sz="900" spc="-5" dirty="0">
                <a:latin typeface="Arial"/>
                <a:cs typeface="Arial"/>
              </a:rPr>
              <a:t>Hall. </a:t>
            </a:r>
            <a:r>
              <a:rPr sz="900" dirty="0">
                <a:latin typeface="Arial"/>
                <a:cs typeface="Arial"/>
              </a:rPr>
              <a:t>All rights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reserved.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6019800"/>
            <a:ext cx="914400" cy="641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1000" y="2590800"/>
            <a:ext cx="8305800" cy="87395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US" sz="2800" spc="-5" dirty="0"/>
              <a:t>9.3 OPERATING  AND CASH  CONVERSION</a:t>
            </a:r>
            <a:r>
              <a:rPr lang="en-US" sz="2800" spc="-10" dirty="0"/>
              <a:t> </a:t>
            </a:r>
            <a:r>
              <a:rPr lang="en-US" sz="2800" spc="-5" dirty="0"/>
              <a:t>CYCLES</a:t>
            </a:r>
            <a:endParaRPr lang="en-US" sz="2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D7C5360-AE9D-5E15-79FD-8DC82C216A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98"/>
    </mc:Choice>
    <mc:Fallback>
      <p:transition spd="slow" advTm="27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</a:t>
            </a:r>
            <a:r>
              <a:rPr dirty="0"/>
              <a:t>Conversion  Cycles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455660" cy="3189976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325755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Operating </a:t>
            </a:r>
            <a:r>
              <a:rPr sz="2800" spc="-5" dirty="0">
                <a:latin typeface="Verdana"/>
                <a:cs typeface="Verdana"/>
              </a:rPr>
              <a:t>and </a:t>
            </a:r>
            <a:r>
              <a:rPr sz="2800" spc="-10" dirty="0">
                <a:latin typeface="Verdana"/>
                <a:cs typeface="Verdana"/>
              </a:rPr>
              <a:t>cash </a:t>
            </a:r>
            <a:r>
              <a:rPr sz="2800" spc="-5" dirty="0">
                <a:latin typeface="Verdana"/>
                <a:cs typeface="Verdana"/>
              </a:rPr>
              <a:t>conversion </a:t>
            </a:r>
            <a:r>
              <a:rPr sz="2800" spc="-10" dirty="0">
                <a:latin typeface="Verdana"/>
                <a:cs typeface="Verdana"/>
              </a:rPr>
              <a:t>cycles  indicate </a:t>
            </a:r>
            <a:r>
              <a:rPr sz="2800" b="1" spc="-10" dirty="0">
                <a:latin typeface="Verdana"/>
                <a:cs typeface="Verdana"/>
              </a:rPr>
              <a:t>how effectively </a:t>
            </a:r>
            <a:r>
              <a:rPr sz="2800" b="1" spc="-5" dirty="0">
                <a:latin typeface="Verdana"/>
                <a:cs typeface="Verdana"/>
              </a:rPr>
              <a:t>a </a:t>
            </a:r>
            <a:r>
              <a:rPr sz="2800" b="1" spc="-10" dirty="0">
                <a:latin typeface="Verdana"/>
                <a:cs typeface="Verdana"/>
              </a:rPr>
              <a:t>firm has  </a:t>
            </a:r>
            <a:r>
              <a:rPr sz="2800" b="1" spc="-5" dirty="0">
                <a:latin typeface="Verdana"/>
                <a:cs typeface="Verdana"/>
              </a:rPr>
              <a:t>managed its </a:t>
            </a:r>
            <a:r>
              <a:rPr sz="2800" b="1" spc="-10" dirty="0">
                <a:latin typeface="Verdana"/>
                <a:cs typeface="Verdana"/>
              </a:rPr>
              <a:t>working</a:t>
            </a:r>
            <a:r>
              <a:rPr sz="2800" b="1" spc="75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capital.</a:t>
            </a:r>
            <a:endParaRPr sz="2800" dirty="0">
              <a:latin typeface="Verdana"/>
              <a:cs typeface="Verdana"/>
            </a:endParaRPr>
          </a:p>
          <a:p>
            <a:pPr marL="571500" indent="-571500" algn="just">
              <a:lnSpc>
                <a:spcPct val="100000"/>
              </a:lnSpc>
              <a:spcBef>
                <a:spcPts val="25"/>
              </a:spcBef>
              <a:buFont typeface="Wingdings" panose="05000000000000000000" pitchFamily="2" charset="2"/>
              <a:buChar char="§"/>
            </a:pPr>
            <a:endParaRPr sz="3850" dirty="0">
              <a:latin typeface="Verdana"/>
              <a:cs typeface="Verdana"/>
            </a:endParaRPr>
          </a:p>
          <a:p>
            <a:pPr marL="469900" marR="5080" indent="-4572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The </a:t>
            </a:r>
            <a:r>
              <a:rPr sz="2800" b="1" spc="-10" dirty="0">
                <a:latin typeface="Verdana"/>
                <a:cs typeface="Verdana"/>
              </a:rPr>
              <a:t>shorter </a:t>
            </a:r>
            <a:r>
              <a:rPr sz="2800" spc="-10" dirty="0">
                <a:latin typeface="Verdana"/>
                <a:cs typeface="Verdana"/>
              </a:rPr>
              <a:t>these </a:t>
            </a:r>
            <a:r>
              <a:rPr sz="2800" spc="-5" dirty="0">
                <a:latin typeface="Verdana"/>
                <a:cs typeface="Verdana"/>
              </a:rPr>
              <a:t>two </a:t>
            </a:r>
            <a:r>
              <a:rPr sz="2800" spc="-10" dirty="0">
                <a:latin typeface="Verdana"/>
                <a:cs typeface="Verdana"/>
              </a:rPr>
              <a:t>cycles </a:t>
            </a:r>
            <a:r>
              <a:rPr sz="2800" spc="-5" dirty="0">
                <a:latin typeface="Verdana"/>
                <a:cs typeface="Verdana"/>
              </a:rPr>
              <a:t>are, </a:t>
            </a:r>
            <a:r>
              <a:rPr sz="2800" spc="-10" dirty="0">
                <a:latin typeface="Verdana"/>
                <a:cs typeface="Verdana"/>
              </a:rPr>
              <a:t>the  </a:t>
            </a:r>
            <a:r>
              <a:rPr sz="2800" b="1" spc="-5" dirty="0">
                <a:latin typeface="Verdana"/>
                <a:cs typeface="Verdana"/>
              </a:rPr>
              <a:t>more </a:t>
            </a:r>
            <a:r>
              <a:rPr sz="2800" b="1" spc="-10" dirty="0">
                <a:latin typeface="Verdana"/>
                <a:cs typeface="Verdana"/>
              </a:rPr>
              <a:t>efficient </a:t>
            </a:r>
            <a:r>
              <a:rPr sz="2800" b="1" spc="-5" dirty="0">
                <a:latin typeface="Verdana"/>
                <a:cs typeface="Verdana"/>
              </a:rPr>
              <a:t>is the firm’s </a:t>
            </a:r>
            <a:r>
              <a:rPr sz="2800" b="1" spc="-10" dirty="0">
                <a:latin typeface="Verdana"/>
                <a:cs typeface="Verdana"/>
              </a:rPr>
              <a:t>working  </a:t>
            </a:r>
            <a:r>
              <a:rPr sz="2800" b="1" spc="-5" dirty="0">
                <a:latin typeface="Verdana"/>
                <a:cs typeface="Verdana"/>
              </a:rPr>
              <a:t>capital</a:t>
            </a:r>
            <a:r>
              <a:rPr sz="2800" b="1" spc="25" dirty="0">
                <a:latin typeface="Verdana"/>
                <a:cs typeface="Verdana"/>
              </a:rPr>
              <a:t> </a:t>
            </a:r>
            <a:r>
              <a:rPr sz="2800" b="1" spc="-10" dirty="0">
                <a:latin typeface="Verdana"/>
                <a:cs typeface="Verdana"/>
              </a:rPr>
              <a:t>management.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4DE74AA-789C-415E-ACEF-784E84523A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381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455E1CA3-9093-696A-66BC-2030D9AC13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107"/>
    </mc:Choice>
    <mc:Fallback>
      <p:transition spd="slow" advTm="121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7C0417F-38F5-47F8-9ED1-142BD1CAE7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810" y="228600"/>
            <a:ext cx="8992379" cy="6629399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AE3F18F-15EC-40FF-BB4F-C5586933F6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2444115"/>
            <a:ext cx="7315200" cy="492443"/>
          </a:xfrm>
        </p:spPr>
        <p:txBody>
          <a:bodyPr/>
          <a:lstStyle/>
          <a:p>
            <a:pPr algn="ctr"/>
            <a:r>
              <a:rPr lang="en-MY" dirty="0"/>
              <a:t>CHAPTER 9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16009-333E-4D76-97FD-B45CAD2047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81100" y="3505200"/>
            <a:ext cx="6781800" cy="553998"/>
          </a:xfrm>
        </p:spPr>
        <p:txBody>
          <a:bodyPr/>
          <a:lstStyle/>
          <a:p>
            <a:pPr algn="ctr"/>
            <a:r>
              <a:rPr lang="en-MY" sz="3600" b="1" dirty="0"/>
              <a:t>WORKING CAPITAL MANAGEMENT</a:t>
            </a:r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7E04487-2488-46BB-14D2-675D3238C2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1704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30"/>
    </mc:Choice>
    <mc:Fallback>
      <p:transition spd="slow" advTm="11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8826"/>
            <a:ext cx="618744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Measuring Working </a:t>
            </a:r>
            <a:r>
              <a:rPr dirty="0"/>
              <a:t>Capital  </a:t>
            </a:r>
            <a:r>
              <a:rPr spc="-5" dirty="0"/>
              <a:t>Efficiency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303260" cy="31309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12192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b="1" spc="-5" dirty="0">
                <a:latin typeface="Verdana"/>
                <a:cs typeface="Verdana"/>
              </a:rPr>
              <a:t>operating </a:t>
            </a:r>
            <a:r>
              <a:rPr sz="2800" b="1" spc="-10" dirty="0">
                <a:latin typeface="Verdana"/>
                <a:cs typeface="Verdana"/>
              </a:rPr>
              <a:t>cycle </a:t>
            </a:r>
            <a:r>
              <a:rPr sz="2800" spc="-5" dirty="0">
                <a:latin typeface="Verdana"/>
                <a:cs typeface="Verdana"/>
              </a:rPr>
              <a:t>measures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time  </a:t>
            </a:r>
            <a:r>
              <a:rPr sz="2800" spc="-10" dirty="0">
                <a:latin typeface="Verdana"/>
                <a:cs typeface="Verdana"/>
              </a:rPr>
              <a:t>period that </a:t>
            </a:r>
            <a:r>
              <a:rPr sz="2800" spc="-5" dirty="0">
                <a:latin typeface="Verdana"/>
                <a:cs typeface="Verdana"/>
              </a:rPr>
              <a:t>elapses from </a:t>
            </a:r>
            <a:r>
              <a:rPr sz="2800" spc="-10" dirty="0">
                <a:latin typeface="Verdana"/>
                <a:cs typeface="Verdana"/>
              </a:rPr>
              <a:t>the date that </a:t>
            </a:r>
            <a:r>
              <a:rPr sz="2800" spc="-5" dirty="0">
                <a:latin typeface="Verdana"/>
                <a:cs typeface="Verdana"/>
              </a:rPr>
              <a:t>an  item </a:t>
            </a:r>
            <a:r>
              <a:rPr sz="2800" spc="-10" dirty="0">
                <a:latin typeface="Verdana"/>
                <a:cs typeface="Verdana"/>
              </a:rPr>
              <a:t>of inventory </a:t>
            </a:r>
            <a:r>
              <a:rPr sz="2800" spc="-5" dirty="0">
                <a:latin typeface="Verdana"/>
                <a:cs typeface="Verdana"/>
              </a:rPr>
              <a:t>is purchased </a:t>
            </a:r>
            <a:r>
              <a:rPr sz="2800" spc="-10" dirty="0">
                <a:latin typeface="Verdana"/>
                <a:cs typeface="Verdana"/>
              </a:rPr>
              <a:t>until the  </a:t>
            </a:r>
            <a:r>
              <a:rPr sz="2800" spc="-5" dirty="0">
                <a:latin typeface="Verdana"/>
                <a:cs typeface="Verdana"/>
              </a:rPr>
              <a:t>firm </a:t>
            </a:r>
            <a:r>
              <a:rPr sz="2800" spc="-10" dirty="0">
                <a:latin typeface="Verdana"/>
                <a:cs typeface="Verdana"/>
              </a:rPr>
              <a:t>collects the cash </a:t>
            </a:r>
            <a:r>
              <a:rPr sz="2800" spc="-5" dirty="0">
                <a:latin typeface="Verdana"/>
                <a:cs typeface="Verdana"/>
              </a:rPr>
              <a:t>from its</a:t>
            </a:r>
            <a:r>
              <a:rPr sz="2800" spc="114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sale.</a:t>
            </a:r>
            <a:endParaRPr lang="en-MY" sz="2800" spc="-5" dirty="0">
              <a:latin typeface="Verdana"/>
              <a:cs typeface="Verdana"/>
            </a:endParaRPr>
          </a:p>
          <a:p>
            <a:pPr marL="12700" marR="121920" algn="just">
              <a:lnSpc>
                <a:spcPct val="100000"/>
              </a:lnSpc>
              <a:spcBef>
                <a:spcPts val="95"/>
              </a:spcBef>
              <a:tabLst>
                <a:tab pos="355600" algn="l"/>
              </a:tabLst>
            </a:pPr>
            <a:endParaRPr sz="2800" dirty="0">
              <a:latin typeface="Verdana"/>
              <a:cs typeface="Verdana"/>
            </a:endParaRPr>
          </a:p>
          <a:p>
            <a:pPr marL="469900" marR="5080" indent="-45720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If an </a:t>
            </a:r>
            <a:r>
              <a:rPr sz="2800" spc="-10" dirty="0">
                <a:latin typeface="Verdana"/>
                <a:cs typeface="Verdana"/>
              </a:rPr>
              <a:t>item </a:t>
            </a:r>
            <a:r>
              <a:rPr sz="2800" spc="-5" dirty="0">
                <a:latin typeface="Verdana"/>
                <a:cs typeface="Verdana"/>
              </a:rPr>
              <a:t>is </a:t>
            </a:r>
            <a:r>
              <a:rPr sz="2800" spc="-10" dirty="0">
                <a:latin typeface="Verdana"/>
                <a:cs typeface="Verdana"/>
              </a:rPr>
              <a:t>sold </a:t>
            </a:r>
            <a:r>
              <a:rPr sz="2800" spc="-5" dirty="0">
                <a:latin typeface="Verdana"/>
                <a:cs typeface="Verdana"/>
              </a:rPr>
              <a:t>on credit, </a:t>
            </a:r>
            <a:r>
              <a:rPr sz="2800" spc="-10" dirty="0">
                <a:latin typeface="Verdana"/>
                <a:cs typeface="Verdana"/>
              </a:rPr>
              <a:t>this date is  </a:t>
            </a:r>
            <a:r>
              <a:rPr sz="2800" spc="-5" dirty="0">
                <a:latin typeface="Verdana"/>
                <a:cs typeface="Verdana"/>
              </a:rPr>
              <a:t>when the accounts receivable is</a:t>
            </a:r>
            <a:r>
              <a:rPr sz="2800" spc="2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collected.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F9D7A13-8EC1-44F9-B57C-07A41EFC30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524" y="246385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562F5C2-217B-010E-FEAD-11C069F026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831"/>
    </mc:Choice>
    <mc:Fallback>
      <p:transition spd="slow" advTm="158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32790"/>
            <a:ext cx="32594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Checkpoint</a:t>
            </a:r>
            <a:r>
              <a:rPr sz="2800" spc="-40" dirty="0"/>
              <a:t> </a:t>
            </a:r>
            <a:r>
              <a:rPr sz="2800" spc="-5" dirty="0"/>
              <a:t>18.2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33400" y="1676400"/>
            <a:ext cx="8153400" cy="4195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4611" y="765048"/>
            <a:ext cx="7615428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244AB5C-B0CF-491C-99CE-DC99E49902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304800"/>
            <a:ext cx="8998476" cy="6639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7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EDED9B0-6FD8-3FF7-BA00-DA440FF8E81F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54880" y="2981880"/>
              <a:ext cx="8217720" cy="317232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EDED9B0-6FD8-3FF7-BA00-DA440FF8E81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45520" y="2972520"/>
                <a:ext cx="8236440" cy="319104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0B7904E-A362-6335-FD2E-C738566997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219"/>
    </mc:Choice>
    <mc:Fallback>
      <p:transition spd="slow" advTm="622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8826"/>
            <a:ext cx="618744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Measuring Working </a:t>
            </a:r>
            <a:r>
              <a:rPr dirty="0"/>
              <a:t>Capital  </a:t>
            </a:r>
            <a:r>
              <a:rPr spc="-5" dirty="0"/>
              <a:t>Efficiency</a:t>
            </a:r>
            <a:r>
              <a:rPr spc="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303260" cy="268727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When the </a:t>
            </a:r>
            <a:r>
              <a:rPr sz="2800" spc="-5" dirty="0">
                <a:latin typeface="Verdana"/>
                <a:cs typeface="Verdana"/>
              </a:rPr>
              <a:t>firm is able to </a:t>
            </a:r>
            <a:r>
              <a:rPr sz="2800" spc="-10" dirty="0">
                <a:latin typeface="Verdana"/>
                <a:cs typeface="Verdana"/>
              </a:rPr>
              <a:t>purchase (get)  </a:t>
            </a:r>
            <a:r>
              <a:rPr sz="2800" spc="-5" dirty="0">
                <a:latin typeface="Verdana"/>
                <a:cs typeface="Verdana"/>
              </a:rPr>
              <a:t>items </a:t>
            </a:r>
            <a:r>
              <a:rPr sz="2800" spc="-10" dirty="0">
                <a:latin typeface="Verdana"/>
                <a:cs typeface="Verdana"/>
              </a:rPr>
              <a:t>of inventory </a:t>
            </a:r>
            <a:r>
              <a:rPr sz="2800" spc="-5" dirty="0">
                <a:latin typeface="Verdana"/>
                <a:cs typeface="Verdana"/>
              </a:rPr>
              <a:t>on credit, </a:t>
            </a:r>
            <a:r>
              <a:rPr sz="2800" spc="-10" dirty="0">
                <a:latin typeface="Verdana"/>
                <a:cs typeface="Verdana"/>
              </a:rPr>
              <a:t>cash </a:t>
            </a:r>
            <a:r>
              <a:rPr sz="2800" spc="-5" dirty="0">
                <a:latin typeface="Verdana"/>
                <a:cs typeface="Verdana"/>
              </a:rPr>
              <a:t>is </a:t>
            </a:r>
            <a:r>
              <a:rPr sz="2800" spc="-10" dirty="0">
                <a:latin typeface="Verdana"/>
                <a:cs typeface="Verdana"/>
              </a:rPr>
              <a:t>not  </a:t>
            </a:r>
            <a:r>
              <a:rPr sz="2800" spc="-5" dirty="0">
                <a:latin typeface="Verdana"/>
                <a:cs typeface="Verdana"/>
              </a:rPr>
              <a:t>tied </a:t>
            </a:r>
            <a:r>
              <a:rPr sz="2800" spc="-10" dirty="0">
                <a:latin typeface="Verdana"/>
                <a:cs typeface="Verdana"/>
              </a:rPr>
              <a:t>up (attached) </a:t>
            </a:r>
            <a:r>
              <a:rPr sz="2800" spc="-5" dirty="0">
                <a:latin typeface="Verdana"/>
                <a:cs typeface="Verdana"/>
              </a:rPr>
              <a:t>for the </a:t>
            </a:r>
            <a:r>
              <a:rPr sz="2800" spc="-10" dirty="0">
                <a:latin typeface="Verdana"/>
                <a:cs typeface="Verdana"/>
              </a:rPr>
              <a:t>full length </a:t>
            </a:r>
            <a:r>
              <a:rPr sz="2800" spc="-5" dirty="0">
                <a:latin typeface="Verdana"/>
                <a:cs typeface="Verdana"/>
              </a:rPr>
              <a:t>of </a:t>
            </a:r>
            <a:r>
              <a:rPr sz="2800" spc="-10" dirty="0">
                <a:latin typeface="Verdana"/>
                <a:cs typeface="Verdana"/>
              </a:rPr>
              <a:t>its  </a:t>
            </a:r>
            <a:r>
              <a:rPr sz="2800" spc="-5" dirty="0">
                <a:latin typeface="Verdana"/>
                <a:cs typeface="Verdana"/>
              </a:rPr>
              <a:t>operating</a:t>
            </a:r>
            <a:r>
              <a:rPr sz="2800" spc="3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cycle.</a:t>
            </a:r>
            <a:endParaRPr sz="2800" dirty="0">
              <a:latin typeface="Verdana"/>
              <a:cs typeface="Verdana"/>
            </a:endParaRPr>
          </a:p>
          <a:p>
            <a:pPr marL="469900" marR="252095" indent="-45720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This </a:t>
            </a:r>
            <a:r>
              <a:rPr sz="2800" spc="-5" dirty="0">
                <a:latin typeface="Verdana"/>
                <a:cs typeface="Verdana"/>
              </a:rPr>
              <a:t>is </a:t>
            </a:r>
            <a:r>
              <a:rPr sz="2800" spc="-10" dirty="0">
                <a:latin typeface="Verdana"/>
                <a:cs typeface="Verdana"/>
              </a:rPr>
              <a:t>known </a:t>
            </a:r>
            <a:r>
              <a:rPr sz="2800" spc="-5" dirty="0">
                <a:latin typeface="Verdana"/>
                <a:cs typeface="Verdana"/>
              </a:rPr>
              <a:t>as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b="1" spc="-5" dirty="0">
                <a:latin typeface="Verdana"/>
                <a:cs typeface="Verdana"/>
              </a:rPr>
              <a:t>accounts payable  </a:t>
            </a:r>
            <a:r>
              <a:rPr sz="2800" b="1" spc="-10" dirty="0">
                <a:latin typeface="Verdana"/>
                <a:cs typeface="Verdana"/>
              </a:rPr>
              <a:t>deferral </a:t>
            </a:r>
            <a:r>
              <a:rPr sz="2800" b="1" spc="-5" dirty="0">
                <a:latin typeface="Verdana"/>
                <a:cs typeface="Verdana"/>
              </a:rPr>
              <a:t>(obligation)</a:t>
            </a:r>
            <a:r>
              <a:rPr sz="2800" b="1" spc="100" dirty="0">
                <a:latin typeface="Verdana"/>
                <a:cs typeface="Verdana"/>
              </a:rPr>
              <a:t> </a:t>
            </a:r>
            <a:r>
              <a:rPr sz="2800" b="1" spc="-5" dirty="0">
                <a:latin typeface="Verdana"/>
                <a:cs typeface="Verdana"/>
              </a:rPr>
              <a:t>period</a:t>
            </a:r>
            <a:r>
              <a:rPr sz="2800" spc="-5" dirty="0">
                <a:latin typeface="Verdana"/>
                <a:cs typeface="Verdana"/>
              </a:rPr>
              <a:t>.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871726" y="4953000"/>
            <a:ext cx="4887467" cy="8242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3B4385-E437-4D98-AC74-CCFF3DEDB3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2" y="229279"/>
            <a:ext cx="8998476" cy="66391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312DC508-9B27-493F-F1E9-B1862D5C9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899"/>
    </mc:Choice>
    <mc:Fallback>
      <p:transition spd="slow" advTm="1789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258826"/>
            <a:ext cx="6187440" cy="100139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Measuring Working </a:t>
            </a:r>
            <a:r>
              <a:rPr dirty="0"/>
              <a:t>Capital  </a:t>
            </a:r>
            <a:r>
              <a:rPr spc="-5" dirty="0"/>
              <a:t>Efficiency</a:t>
            </a:r>
            <a:r>
              <a:rPr spc="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712075" cy="311816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b="1" spc="-5" dirty="0">
                <a:latin typeface="Verdana"/>
                <a:cs typeface="Verdana"/>
              </a:rPr>
              <a:t>Cash </a:t>
            </a:r>
            <a:r>
              <a:rPr sz="2800" b="1" spc="-10" dirty="0">
                <a:latin typeface="Verdana"/>
                <a:cs typeface="Verdana"/>
              </a:rPr>
              <a:t>conversion cycle </a:t>
            </a:r>
            <a:r>
              <a:rPr sz="2800" spc="-5" dirty="0">
                <a:latin typeface="Verdana"/>
                <a:cs typeface="Verdana"/>
              </a:rPr>
              <a:t>is </a:t>
            </a:r>
            <a:r>
              <a:rPr sz="2800" spc="-10" dirty="0">
                <a:latin typeface="Verdana"/>
                <a:cs typeface="Verdana"/>
              </a:rPr>
              <a:t>shorter than  the </a:t>
            </a:r>
            <a:r>
              <a:rPr sz="2800" spc="-5" dirty="0">
                <a:latin typeface="Verdana"/>
                <a:cs typeface="Verdana"/>
              </a:rPr>
              <a:t>operating cycle as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firm </a:t>
            </a:r>
            <a:r>
              <a:rPr sz="2800" spc="-10" dirty="0">
                <a:latin typeface="Verdana"/>
                <a:cs typeface="Verdana"/>
              </a:rPr>
              <a:t>does not  </a:t>
            </a:r>
            <a:r>
              <a:rPr sz="2800" spc="-5" dirty="0">
                <a:latin typeface="Verdana"/>
                <a:cs typeface="Verdana"/>
              </a:rPr>
              <a:t>have to pay for the items in its</a:t>
            </a:r>
            <a:r>
              <a:rPr sz="2800" spc="3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inventory</a:t>
            </a:r>
            <a:endParaRPr sz="2800" dirty="0">
              <a:latin typeface="Verdana"/>
              <a:cs typeface="Verdana"/>
            </a:endParaRPr>
          </a:p>
          <a:p>
            <a:pPr marL="355600" marR="381635" indent="-342900" algn="just">
              <a:lnSpc>
                <a:spcPct val="100000"/>
              </a:lnSpc>
              <a:spcBef>
                <a:spcPts val="675"/>
              </a:spcBef>
              <a:buFont typeface="Wingdings" panose="05000000000000000000" pitchFamily="2" charset="2"/>
              <a:buChar char="§"/>
              <a:tabLst>
                <a:tab pos="480059" algn="l"/>
                <a:tab pos="480695" algn="l"/>
              </a:tabLst>
            </a:pPr>
            <a:r>
              <a:rPr sz="2800" spc="-10" dirty="0">
                <a:latin typeface="Verdana"/>
                <a:cs typeface="Verdana"/>
              </a:rPr>
              <a:t>This period </a:t>
            </a:r>
            <a:r>
              <a:rPr sz="2800" spc="-5" dirty="0">
                <a:latin typeface="Verdana"/>
                <a:cs typeface="Verdana"/>
              </a:rPr>
              <a:t>equal to </a:t>
            </a:r>
            <a:r>
              <a:rPr sz="2800" spc="-10" dirty="0">
                <a:latin typeface="Verdana"/>
                <a:cs typeface="Verdana"/>
              </a:rPr>
              <a:t>the length </a:t>
            </a:r>
            <a:r>
              <a:rPr sz="2800" spc="-5" dirty="0">
                <a:latin typeface="Verdana"/>
                <a:cs typeface="Verdana"/>
              </a:rPr>
              <a:t>of  </a:t>
            </a:r>
            <a:r>
              <a:rPr sz="2800" spc="-10" dirty="0">
                <a:latin typeface="Verdana"/>
                <a:cs typeface="Verdana"/>
              </a:rPr>
              <a:t>Operating Cycle </a:t>
            </a:r>
            <a:r>
              <a:rPr sz="2800" spc="-5" dirty="0">
                <a:latin typeface="Verdana"/>
                <a:cs typeface="Verdana"/>
              </a:rPr>
              <a:t>- The </a:t>
            </a:r>
            <a:r>
              <a:rPr sz="2800" spc="-10" dirty="0">
                <a:latin typeface="Verdana"/>
                <a:cs typeface="Verdana"/>
              </a:rPr>
              <a:t>Account </a:t>
            </a:r>
            <a:r>
              <a:rPr sz="2800" spc="-5" dirty="0">
                <a:latin typeface="Verdana"/>
                <a:cs typeface="Verdana"/>
              </a:rPr>
              <a:t>Payable  Deferral</a:t>
            </a:r>
            <a:r>
              <a:rPr sz="2800" spc="1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Period.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4715" y="5013958"/>
            <a:ext cx="7848600" cy="5486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2602104-2779-4793-9135-0ADAA43BEB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2" y="218881"/>
            <a:ext cx="8998476" cy="66391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238F8516-394A-B322-7B99-FDB5F447C9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859"/>
    </mc:Choice>
    <mc:Fallback>
      <p:transition spd="slow" advTm="12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32790"/>
            <a:ext cx="32594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Checkpoint</a:t>
            </a:r>
            <a:r>
              <a:rPr sz="2800" spc="-40" dirty="0"/>
              <a:t> </a:t>
            </a:r>
            <a:r>
              <a:rPr sz="2800" spc="-5" dirty="0"/>
              <a:t>18.2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33400" y="1676400"/>
            <a:ext cx="8153400" cy="4195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4611" y="765048"/>
            <a:ext cx="7615428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C284D4-4DD3-467C-A889-2863AFA46B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" y="218881"/>
            <a:ext cx="8998476" cy="6639119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5684EACC-DAEA-EDE4-FE75-4580BC0D9BB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305"/>
    </mc:Choice>
    <mc:Fallback>
      <p:transition spd="slow" advTm="4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Calculating </a:t>
            </a:r>
            <a:r>
              <a:rPr dirty="0"/>
              <a:t>the </a:t>
            </a: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 </a:t>
            </a:r>
            <a:r>
              <a:rPr dirty="0"/>
              <a:t>Conversion</a:t>
            </a:r>
            <a:r>
              <a:rPr spc="-20" dirty="0"/>
              <a:t> </a:t>
            </a:r>
            <a:r>
              <a:rPr dirty="0"/>
              <a:t>Cycle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803515" cy="3105337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Figure </a:t>
            </a:r>
            <a:r>
              <a:rPr lang="en-MY" sz="2800" spc="-5" dirty="0">
                <a:latin typeface="Verdana"/>
                <a:cs typeface="Verdana"/>
              </a:rPr>
              <a:t>10</a:t>
            </a:r>
            <a:r>
              <a:rPr sz="2800" spc="-5" dirty="0">
                <a:latin typeface="Verdana"/>
                <a:cs typeface="Verdana"/>
              </a:rPr>
              <a:t>-3 </a:t>
            </a:r>
            <a:r>
              <a:rPr sz="2800" spc="-10" dirty="0">
                <a:latin typeface="Verdana"/>
                <a:cs typeface="Verdana"/>
              </a:rPr>
              <a:t>calculations </a:t>
            </a:r>
            <a:r>
              <a:rPr sz="2800" spc="-5" dirty="0">
                <a:latin typeface="Verdana"/>
                <a:cs typeface="Verdana"/>
              </a:rPr>
              <a:t>are </a:t>
            </a:r>
            <a:r>
              <a:rPr sz="2800" spc="-10" dirty="0">
                <a:latin typeface="Verdana"/>
                <a:cs typeface="Verdana"/>
              </a:rPr>
              <a:t>based </a:t>
            </a:r>
            <a:r>
              <a:rPr sz="2800" spc="-5" dirty="0">
                <a:latin typeface="Verdana"/>
                <a:cs typeface="Verdana"/>
              </a:rPr>
              <a:t>on </a:t>
            </a:r>
            <a:r>
              <a:rPr sz="2800" spc="-10" dirty="0">
                <a:latin typeface="Verdana"/>
                <a:cs typeface="Verdana"/>
              </a:rPr>
              <a:t>the  </a:t>
            </a:r>
            <a:r>
              <a:rPr sz="2800" spc="-5" dirty="0">
                <a:latin typeface="Verdana"/>
                <a:cs typeface="Verdana"/>
              </a:rPr>
              <a:t>following</a:t>
            </a:r>
            <a:r>
              <a:rPr sz="2800" spc="1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information:</a:t>
            </a:r>
            <a:endParaRPr sz="28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Annual </a:t>
            </a:r>
            <a:r>
              <a:rPr sz="2400" spc="-5" dirty="0">
                <a:latin typeface="Verdana"/>
                <a:cs typeface="Verdana"/>
              </a:rPr>
              <a:t>credit sales </a:t>
            </a:r>
            <a:r>
              <a:rPr sz="2400" dirty="0">
                <a:latin typeface="Verdana"/>
                <a:cs typeface="Verdana"/>
              </a:rPr>
              <a:t>= </a:t>
            </a:r>
            <a:r>
              <a:rPr sz="2400" spc="-5" dirty="0">
                <a:latin typeface="Verdana"/>
                <a:cs typeface="Verdana"/>
              </a:rPr>
              <a:t>$15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million</a:t>
            </a:r>
            <a:endParaRPr sz="24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Verdana"/>
                <a:cs typeface="Verdana"/>
              </a:rPr>
              <a:t>Cost </a:t>
            </a:r>
            <a:r>
              <a:rPr sz="2400" dirty="0">
                <a:latin typeface="Verdana"/>
                <a:cs typeface="Verdana"/>
              </a:rPr>
              <a:t>of </a:t>
            </a:r>
            <a:r>
              <a:rPr sz="2400" spc="-5" dirty="0">
                <a:latin typeface="Verdana"/>
                <a:cs typeface="Verdana"/>
              </a:rPr>
              <a:t>goods sold </a:t>
            </a:r>
            <a:r>
              <a:rPr sz="2400" dirty="0">
                <a:latin typeface="Verdana"/>
                <a:cs typeface="Verdana"/>
              </a:rPr>
              <a:t>= $12</a:t>
            </a:r>
            <a:r>
              <a:rPr sz="2400" spc="6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million</a:t>
            </a:r>
            <a:endParaRPr sz="24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Inventory = $3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million</a:t>
            </a:r>
            <a:endParaRPr sz="24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Accounts </a:t>
            </a:r>
            <a:r>
              <a:rPr sz="2400" spc="-5" dirty="0">
                <a:latin typeface="Verdana"/>
                <a:cs typeface="Verdana"/>
              </a:rPr>
              <a:t>receivable </a:t>
            </a:r>
            <a:r>
              <a:rPr sz="2400" dirty="0">
                <a:latin typeface="Verdana"/>
                <a:cs typeface="Verdana"/>
              </a:rPr>
              <a:t>= </a:t>
            </a:r>
            <a:r>
              <a:rPr sz="2400" spc="-5" dirty="0">
                <a:latin typeface="Verdana"/>
                <a:cs typeface="Verdana"/>
              </a:rPr>
              <a:t>$3.6</a:t>
            </a:r>
            <a:r>
              <a:rPr sz="2400" spc="2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million</a:t>
            </a:r>
            <a:endParaRPr sz="24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Verdana"/>
                <a:cs typeface="Verdana"/>
              </a:rPr>
              <a:t>Accounts payable outstanding </a:t>
            </a:r>
            <a:r>
              <a:rPr sz="2400" dirty="0">
                <a:latin typeface="Verdana"/>
                <a:cs typeface="Verdana"/>
              </a:rPr>
              <a:t>= $</a:t>
            </a:r>
            <a:r>
              <a:rPr sz="2400" spc="4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2million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B7134D-7013-4C15-85A9-D695692AB7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37055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8F74F84-A39B-6682-D3A1-9D4296758B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131"/>
    </mc:Choice>
    <mc:Fallback>
      <p:transition spd="slow" advTm="171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Calculating </a:t>
            </a:r>
            <a:r>
              <a:rPr dirty="0"/>
              <a:t>the </a:t>
            </a: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 </a:t>
            </a:r>
            <a:r>
              <a:rPr dirty="0"/>
              <a:t>Conversion Cycle</a:t>
            </a:r>
            <a:r>
              <a:rPr spc="-2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150860" cy="13055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To </a:t>
            </a:r>
            <a:r>
              <a:rPr sz="2800" spc="-10" dirty="0">
                <a:latin typeface="Verdana"/>
                <a:cs typeface="Verdana"/>
              </a:rPr>
              <a:t>calculate the </a:t>
            </a:r>
            <a:r>
              <a:rPr sz="2800" spc="-5" dirty="0">
                <a:latin typeface="Verdana"/>
                <a:cs typeface="Verdana"/>
              </a:rPr>
              <a:t>operating </a:t>
            </a:r>
            <a:r>
              <a:rPr sz="2800" spc="-10" dirty="0">
                <a:latin typeface="Verdana"/>
                <a:cs typeface="Verdana"/>
              </a:rPr>
              <a:t>cycle, (1) </a:t>
            </a:r>
            <a:r>
              <a:rPr sz="2800" spc="-5" dirty="0">
                <a:latin typeface="Verdana"/>
                <a:cs typeface="Verdana"/>
              </a:rPr>
              <a:t>we  first need </a:t>
            </a:r>
            <a:r>
              <a:rPr sz="2800" dirty="0">
                <a:latin typeface="Verdana"/>
                <a:cs typeface="Verdana"/>
              </a:rPr>
              <a:t>to </a:t>
            </a:r>
            <a:r>
              <a:rPr sz="2800" spc="-10" dirty="0">
                <a:latin typeface="Verdana"/>
                <a:cs typeface="Verdana"/>
              </a:rPr>
              <a:t>compute the inventory  </a:t>
            </a:r>
            <a:r>
              <a:rPr sz="2800" spc="-5" dirty="0">
                <a:latin typeface="Verdana"/>
                <a:cs typeface="Verdana"/>
              </a:rPr>
              <a:t>conversion</a:t>
            </a:r>
            <a:r>
              <a:rPr sz="2800" spc="4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period.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111502" y="4435437"/>
            <a:ext cx="4920996" cy="8073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269235" y="3140964"/>
            <a:ext cx="4572000" cy="97383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0DA931A-8979-47A2-87AF-A8DA98EC6F9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762" y="246873"/>
            <a:ext cx="8998476" cy="6639119"/>
          </a:xfrm>
          <a:prstGeom prst="rect">
            <a:avLst/>
          </a:prstGeom>
        </p:spPr>
      </p:pic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D569ABA1-B204-B6CD-55C7-CC3B88B0B1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5587"/>
    </mc:Choice>
    <mc:Fallback>
      <p:transition spd="slow" advTm="155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32790"/>
            <a:ext cx="3259454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/>
              <a:t>Checkpoint</a:t>
            </a:r>
            <a:r>
              <a:rPr sz="2800" spc="-40" dirty="0"/>
              <a:t> </a:t>
            </a:r>
            <a:r>
              <a:rPr sz="2800" spc="-5" dirty="0"/>
              <a:t>18.2</a:t>
            </a:r>
            <a:endParaRPr sz="2800"/>
          </a:p>
        </p:txBody>
      </p:sp>
      <p:sp>
        <p:nvSpPr>
          <p:cNvPr id="3" name="object 3"/>
          <p:cNvSpPr/>
          <p:nvPr/>
        </p:nvSpPr>
        <p:spPr>
          <a:xfrm>
            <a:off x="533400" y="1676400"/>
            <a:ext cx="8153400" cy="41955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24611" y="765048"/>
            <a:ext cx="7615428" cy="5151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9553DF3-A831-3911-98EF-11EA1EC220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87"/>
    </mc:Choice>
    <mc:Fallback>
      <p:transition spd="slow" advTm="1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Calculating </a:t>
            </a:r>
            <a:r>
              <a:rPr dirty="0"/>
              <a:t>the </a:t>
            </a: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 </a:t>
            </a:r>
            <a:r>
              <a:rPr dirty="0"/>
              <a:t>Conversion Cycle</a:t>
            </a:r>
            <a:r>
              <a:rPr spc="-2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2144394"/>
            <a:ext cx="8376919" cy="130484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To </a:t>
            </a:r>
            <a:r>
              <a:rPr sz="2800" spc="-10" dirty="0">
                <a:latin typeface="Verdana"/>
                <a:cs typeface="Verdana"/>
              </a:rPr>
              <a:t>calculate the cash </a:t>
            </a:r>
            <a:r>
              <a:rPr sz="2800" spc="-5" dirty="0">
                <a:latin typeface="Verdana"/>
                <a:cs typeface="Verdana"/>
              </a:rPr>
              <a:t>conversion </a:t>
            </a:r>
            <a:r>
              <a:rPr sz="2800" spc="-10" dirty="0">
                <a:latin typeface="Verdana"/>
                <a:cs typeface="Verdana"/>
              </a:rPr>
              <a:t>cycle,</a:t>
            </a:r>
            <a:r>
              <a:rPr sz="2800" spc="16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we</a:t>
            </a:r>
            <a:r>
              <a:rPr lang="en-MY" sz="280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(2) need to </a:t>
            </a:r>
            <a:r>
              <a:rPr sz="2800" spc="-10" dirty="0">
                <a:latin typeface="Verdana"/>
                <a:cs typeface="Verdana"/>
              </a:rPr>
              <a:t>calculate </a:t>
            </a:r>
            <a:r>
              <a:rPr sz="2800" spc="-5" dirty="0">
                <a:latin typeface="Verdana"/>
                <a:cs typeface="Verdana"/>
              </a:rPr>
              <a:t>the </a:t>
            </a:r>
            <a:r>
              <a:rPr sz="2800" b="1" spc="-5" dirty="0">
                <a:latin typeface="Verdana"/>
                <a:cs typeface="Verdana"/>
              </a:rPr>
              <a:t>accounts  payable deferral</a:t>
            </a:r>
            <a:r>
              <a:rPr sz="2800" b="1" spc="40" dirty="0">
                <a:latin typeface="Verdana"/>
                <a:cs typeface="Verdana"/>
              </a:rPr>
              <a:t> </a:t>
            </a:r>
            <a:r>
              <a:rPr sz="2800" b="1" spc="-5" dirty="0">
                <a:latin typeface="Verdana"/>
                <a:cs typeface="Verdana"/>
              </a:rPr>
              <a:t>period.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548383" y="3752088"/>
            <a:ext cx="4800600" cy="1016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147368" y="4830317"/>
            <a:ext cx="4421505" cy="756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Tahoma"/>
                <a:cs typeface="Tahoma"/>
              </a:rPr>
              <a:t>Accounts </a:t>
            </a:r>
            <a:r>
              <a:rPr sz="2400" spc="-10" dirty="0">
                <a:latin typeface="Tahoma"/>
                <a:cs typeface="Tahoma"/>
              </a:rPr>
              <a:t>payable deferral</a:t>
            </a:r>
            <a:r>
              <a:rPr sz="2400" spc="-50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period</a:t>
            </a:r>
            <a:endParaRPr sz="2400"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2400" spc="-5" dirty="0">
                <a:latin typeface="Tahoma"/>
                <a:cs typeface="Tahoma"/>
              </a:rPr>
              <a:t>=365/(12m:2m)= </a:t>
            </a:r>
            <a:r>
              <a:rPr sz="2400" dirty="0">
                <a:latin typeface="Tahoma"/>
                <a:cs typeface="Tahoma"/>
              </a:rPr>
              <a:t>61</a:t>
            </a:r>
            <a:r>
              <a:rPr sz="2400" spc="25" dirty="0">
                <a:latin typeface="Tahoma"/>
                <a:cs typeface="Tahoma"/>
              </a:rPr>
              <a:t> </a:t>
            </a:r>
            <a:r>
              <a:rPr sz="2400" dirty="0">
                <a:latin typeface="Tahoma"/>
                <a:cs typeface="Tahoma"/>
              </a:rPr>
              <a:t>days</a:t>
            </a:r>
            <a:endParaRPr sz="2400">
              <a:latin typeface="Tahoma"/>
              <a:cs typeface="Tahoma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9B2371-2319-401B-969D-C197C1C37B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58826"/>
            <a:ext cx="8998476" cy="6639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B556B638-487C-F450-FEF8-2D98EA0DEBD4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078720" y="4851720"/>
              <a:ext cx="1544040" cy="111312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B556B638-487C-F450-FEF8-2D98EA0DEBD4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69360" y="4842360"/>
                <a:ext cx="1562760" cy="113184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A5C8741-9C1A-39F2-7216-E66EAF2CBBE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497"/>
    </mc:Choice>
    <mc:Fallback>
      <p:transition spd="slow" advTm="16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Calculating </a:t>
            </a:r>
            <a:r>
              <a:rPr dirty="0"/>
              <a:t>the </a:t>
            </a: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 </a:t>
            </a:r>
            <a:r>
              <a:rPr dirty="0"/>
              <a:t>Conversion Cycle</a:t>
            </a:r>
            <a:r>
              <a:rPr spc="-2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840738" y="1632330"/>
            <a:ext cx="7769861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 algn="just">
              <a:lnSpc>
                <a:spcPct val="100000"/>
              </a:lnSpc>
              <a:spcBef>
                <a:spcPts val="100"/>
              </a:spcBef>
            </a:pPr>
            <a:r>
              <a:rPr lang="en-MY" sz="2400" spc="-5" dirty="0">
                <a:latin typeface="Verdana"/>
                <a:cs typeface="Verdana"/>
              </a:rPr>
              <a:t>  </a:t>
            </a:r>
            <a:r>
              <a:rPr sz="2400" spc="-5" dirty="0">
                <a:latin typeface="Verdana"/>
                <a:cs typeface="Verdana"/>
              </a:rPr>
              <a:t>The </a:t>
            </a:r>
            <a:r>
              <a:rPr sz="2400" dirty="0">
                <a:latin typeface="Verdana"/>
                <a:cs typeface="Verdana"/>
              </a:rPr>
              <a:t>second half of the operating cycle </a:t>
            </a:r>
            <a:r>
              <a:rPr sz="2400" spc="-5" dirty="0">
                <a:latin typeface="Verdana"/>
                <a:cs typeface="Verdana"/>
              </a:rPr>
              <a:t>is </a:t>
            </a:r>
            <a:r>
              <a:rPr sz="2400" dirty="0">
                <a:latin typeface="Verdana"/>
                <a:cs typeface="Verdana"/>
              </a:rPr>
              <a:t>the</a:t>
            </a:r>
            <a:r>
              <a:rPr lang="en-MY" sz="240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number of </a:t>
            </a:r>
            <a:r>
              <a:rPr sz="2400" spc="-5" dirty="0">
                <a:latin typeface="Verdana"/>
                <a:cs typeface="Verdana"/>
              </a:rPr>
              <a:t>takes it takes to convert accounts  receivable to cash (or </a:t>
            </a:r>
            <a:r>
              <a:rPr sz="2400" b="1" spc="-5" dirty="0">
                <a:latin typeface="Verdana"/>
                <a:cs typeface="Verdana"/>
              </a:rPr>
              <a:t>average collection  period).</a:t>
            </a:r>
            <a:endParaRPr sz="2400" dirty="0">
              <a:latin typeface="Verdana"/>
              <a:cs typeface="Verdana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0739" y="4924805"/>
            <a:ext cx="482854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9085" marR="5080" indent="-287020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Verdana"/>
                <a:cs typeface="Verdana"/>
              </a:rPr>
              <a:t>(3) Average collection period </a:t>
            </a:r>
            <a:r>
              <a:rPr sz="2400" dirty="0">
                <a:latin typeface="Verdana"/>
                <a:cs typeface="Verdana"/>
              </a:rPr>
              <a:t>=  </a:t>
            </a:r>
            <a:r>
              <a:rPr sz="2400" spc="-5" dirty="0">
                <a:latin typeface="Verdana"/>
                <a:cs typeface="Verdana"/>
              </a:rPr>
              <a:t>3,6m/(15m:365)=85</a:t>
            </a:r>
            <a:r>
              <a:rPr sz="2400" spc="-2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days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33500" y="3357371"/>
            <a:ext cx="6553200" cy="9464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61221D1-0DD8-4CF3-8D6C-A7FFA5141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75944"/>
            <a:ext cx="8998476" cy="6639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4A9D410-C4FD-7C52-06F4-4E923C228265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286080" y="5003640"/>
              <a:ext cx="1715760" cy="1261800"/>
            </p14:xfrm>
          </p:contentPart>
        </mc:Choice>
        <mc:Fallback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4A9D410-C4FD-7C52-06F4-4E923C22826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76720" y="4994280"/>
                <a:ext cx="1734480" cy="128052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C9BCAF-5230-70C4-3BBD-16E10CE5D4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02"/>
    </mc:Choice>
    <mc:Fallback>
      <p:transition spd="slow" advTm="1170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0B78C7E-FC21-402B-8688-AB021D3F74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0" y="202381"/>
            <a:ext cx="8992379" cy="6635403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46506"/>
            <a:ext cx="457263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Learning</a:t>
            </a:r>
            <a:r>
              <a:rPr spc="-60" dirty="0"/>
              <a:t> </a:t>
            </a:r>
            <a:r>
              <a:rPr spc="-5" dirty="0"/>
              <a:t>Objectives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303260" cy="360997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685" indent="-515620" algn="just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528320" algn="l"/>
              </a:tabLst>
            </a:pPr>
            <a:r>
              <a:rPr sz="2800" spc="-5" dirty="0">
                <a:latin typeface="Verdana"/>
                <a:cs typeface="Verdana"/>
              </a:rPr>
              <a:t>Describe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b="1" spc="-10" dirty="0">
                <a:latin typeface="Verdana"/>
                <a:cs typeface="Verdana"/>
              </a:rPr>
              <a:t>risk-return</a:t>
            </a:r>
            <a:r>
              <a:rPr sz="2800" b="1" spc="75" dirty="0">
                <a:latin typeface="Verdana"/>
                <a:cs typeface="Verdana"/>
              </a:rPr>
              <a:t> </a:t>
            </a:r>
            <a:r>
              <a:rPr sz="2800" b="1" spc="-5" dirty="0">
                <a:latin typeface="Verdana"/>
                <a:cs typeface="Verdana"/>
              </a:rPr>
              <a:t>tradeoff</a:t>
            </a:r>
            <a:endParaRPr sz="2800" dirty="0">
              <a:latin typeface="Verdana"/>
              <a:cs typeface="Verdana"/>
            </a:endParaRPr>
          </a:p>
          <a:p>
            <a:pPr marL="527685" algn="just">
              <a:lnSpc>
                <a:spcPct val="100000"/>
              </a:lnSpc>
            </a:pPr>
            <a:r>
              <a:rPr sz="2800" spc="-10" dirty="0">
                <a:latin typeface="Verdana"/>
                <a:cs typeface="Verdana"/>
              </a:rPr>
              <a:t>involved </a:t>
            </a:r>
            <a:r>
              <a:rPr sz="2800" spc="-5" dirty="0">
                <a:latin typeface="Verdana"/>
                <a:cs typeface="Verdana"/>
              </a:rPr>
              <a:t>in firm’s </a:t>
            </a:r>
            <a:r>
              <a:rPr sz="2800" spc="-10" dirty="0">
                <a:latin typeface="Verdana"/>
                <a:cs typeface="Verdana"/>
              </a:rPr>
              <a:t>working</a:t>
            </a:r>
            <a:r>
              <a:rPr sz="2800" spc="10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capital.</a:t>
            </a:r>
            <a:endParaRPr sz="2800" dirty="0">
              <a:latin typeface="Verdana"/>
              <a:cs typeface="Verdana"/>
            </a:endParaRPr>
          </a:p>
          <a:p>
            <a:pPr marL="527685" marR="5080" indent="-515620" algn="just">
              <a:lnSpc>
                <a:spcPct val="100000"/>
              </a:lnSpc>
              <a:spcBef>
                <a:spcPts val="670"/>
              </a:spcBef>
              <a:buAutoNum type="arabicPeriod" startAt="2"/>
              <a:tabLst>
                <a:tab pos="528320" algn="l"/>
              </a:tabLst>
            </a:pPr>
            <a:r>
              <a:rPr sz="2800" spc="-10" dirty="0">
                <a:latin typeface="Verdana"/>
                <a:cs typeface="Verdana"/>
              </a:rPr>
              <a:t>Explain </a:t>
            </a:r>
            <a:r>
              <a:rPr sz="2800" b="1" spc="-5" dirty="0">
                <a:latin typeface="Verdana"/>
                <a:cs typeface="Verdana"/>
              </a:rPr>
              <a:t>the </a:t>
            </a:r>
            <a:r>
              <a:rPr sz="2800" b="1" spc="-10" dirty="0">
                <a:latin typeface="Verdana"/>
                <a:cs typeface="Verdana"/>
              </a:rPr>
              <a:t>principle </a:t>
            </a:r>
            <a:r>
              <a:rPr sz="2800" b="1" spc="-5" dirty="0">
                <a:latin typeface="Verdana"/>
                <a:cs typeface="Verdana"/>
              </a:rPr>
              <a:t>of self-  liquidating debt </a:t>
            </a:r>
            <a:r>
              <a:rPr sz="2800" spc="-5" dirty="0">
                <a:latin typeface="Verdana"/>
                <a:cs typeface="Verdana"/>
              </a:rPr>
              <a:t>as a </a:t>
            </a:r>
            <a:r>
              <a:rPr sz="2800" spc="-10" dirty="0">
                <a:latin typeface="Verdana"/>
                <a:cs typeface="Verdana"/>
              </a:rPr>
              <a:t>tool </a:t>
            </a:r>
            <a:r>
              <a:rPr sz="2800" spc="-5" dirty="0">
                <a:latin typeface="Verdana"/>
                <a:cs typeface="Verdana"/>
              </a:rPr>
              <a:t>for managing  firm</a:t>
            </a:r>
            <a:r>
              <a:rPr sz="2800" spc="1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liquidity.</a:t>
            </a:r>
            <a:endParaRPr sz="2800" dirty="0">
              <a:latin typeface="Verdana"/>
              <a:cs typeface="Verdana"/>
            </a:endParaRPr>
          </a:p>
          <a:p>
            <a:pPr marL="527685" marR="63500" indent="-515620" algn="just">
              <a:lnSpc>
                <a:spcPct val="100000"/>
              </a:lnSpc>
              <a:spcBef>
                <a:spcPts val="675"/>
              </a:spcBef>
              <a:buAutoNum type="arabicPeriod" startAt="2"/>
              <a:tabLst>
                <a:tab pos="528320" algn="l"/>
              </a:tabLst>
            </a:pPr>
            <a:r>
              <a:rPr sz="2800" spc="-5" dirty="0">
                <a:latin typeface="Verdana"/>
                <a:cs typeface="Verdana"/>
              </a:rPr>
              <a:t>Use the </a:t>
            </a:r>
            <a:r>
              <a:rPr sz="2800" b="1" spc="-5" dirty="0">
                <a:latin typeface="Verdana"/>
                <a:cs typeface="Verdana"/>
              </a:rPr>
              <a:t>cash </a:t>
            </a:r>
            <a:r>
              <a:rPr sz="2800" b="1" spc="-10" dirty="0">
                <a:latin typeface="Verdana"/>
                <a:cs typeface="Verdana"/>
              </a:rPr>
              <a:t>conversion </a:t>
            </a:r>
            <a:r>
              <a:rPr sz="2800" b="1" spc="-5" dirty="0">
                <a:latin typeface="Verdana"/>
                <a:cs typeface="Verdana"/>
              </a:rPr>
              <a:t>cycle </a:t>
            </a:r>
            <a:r>
              <a:rPr sz="2800" spc="-10" dirty="0">
                <a:latin typeface="Verdana"/>
                <a:cs typeface="Verdana"/>
              </a:rPr>
              <a:t>to  </a:t>
            </a:r>
            <a:r>
              <a:rPr sz="2800" spc="-5" dirty="0">
                <a:latin typeface="Verdana"/>
                <a:cs typeface="Verdana"/>
              </a:rPr>
              <a:t>measure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efficiency with which a firm  manages its working</a:t>
            </a:r>
            <a:r>
              <a:rPr sz="2800" spc="80" dirty="0">
                <a:latin typeface="Verdana"/>
                <a:cs typeface="Verdana"/>
              </a:rPr>
              <a:t> </a:t>
            </a:r>
            <a:r>
              <a:rPr sz="2800" spc="-5" dirty="0">
                <a:latin typeface="Verdana"/>
                <a:cs typeface="Verdana"/>
              </a:rPr>
              <a:t>capital.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7BFB5939-84BB-9E71-417C-46F25BC4C9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222"/>
    </mc:Choice>
    <mc:Fallback>
      <p:transition spd="slow" advTm="16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Calculating </a:t>
            </a:r>
            <a:r>
              <a:rPr dirty="0"/>
              <a:t>the </a:t>
            </a:r>
            <a:r>
              <a:rPr spc="-5" dirty="0"/>
              <a:t>Operating </a:t>
            </a:r>
            <a:r>
              <a:rPr dirty="0"/>
              <a:t>and </a:t>
            </a:r>
            <a:r>
              <a:rPr spc="-5" dirty="0"/>
              <a:t>Cash  </a:t>
            </a:r>
            <a:r>
              <a:rPr dirty="0"/>
              <a:t>Conversion Cycle</a:t>
            </a:r>
            <a:r>
              <a:rPr spc="-25" dirty="0"/>
              <a:t> </a:t>
            </a:r>
            <a:r>
              <a:rPr spc="-5" dirty="0"/>
              <a:t>(cont.)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937130"/>
            <a:ext cx="8026400" cy="4213333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75565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Hence, </a:t>
            </a:r>
            <a:r>
              <a:rPr sz="2800" b="1" spc="-5" dirty="0">
                <a:latin typeface="Verdana"/>
                <a:cs typeface="Verdana"/>
              </a:rPr>
              <a:t>the Operating Cycle = </a:t>
            </a:r>
            <a:r>
              <a:rPr sz="2800" spc="-10" dirty="0">
                <a:latin typeface="Verdana"/>
                <a:cs typeface="Verdana"/>
              </a:rPr>
              <a:t>Inventory  </a:t>
            </a:r>
            <a:r>
              <a:rPr sz="2800" spc="-5" dirty="0">
                <a:latin typeface="Verdana"/>
                <a:cs typeface="Verdana"/>
              </a:rPr>
              <a:t>conversion </a:t>
            </a:r>
            <a:r>
              <a:rPr sz="2800" spc="-10" dirty="0">
                <a:latin typeface="Verdana"/>
                <a:cs typeface="Verdana"/>
              </a:rPr>
              <a:t>period </a:t>
            </a:r>
            <a:r>
              <a:rPr sz="2800" spc="-5" dirty="0">
                <a:latin typeface="Verdana"/>
                <a:cs typeface="Verdana"/>
              </a:rPr>
              <a:t>+ Average </a:t>
            </a:r>
            <a:r>
              <a:rPr sz="2800" spc="-10" dirty="0">
                <a:latin typeface="Verdana"/>
                <a:cs typeface="Verdana"/>
              </a:rPr>
              <a:t>collection  period </a:t>
            </a:r>
            <a:r>
              <a:rPr sz="2800" spc="-5" dirty="0">
                <a:latin typeface="Verdana"/>
                <a:cs typeface="Verdana"/>
              </a:rPr>
              <a:t>= 91 + 85 </a:t>
            </a:r>
            <a:r>
              <a:rPr sz="2800" spc="-10" dirty="0">
                <a:latin typeface="Verdana"/>
                <a:cs typeface="Verdana"/>
              </a:rPr>
              <a:t>days </a:t>
            </a:r>
            <a:r>
              <a:rPr sz="2800" spc="-5" dirty="0">
                <a:latin typeface="Verdana"/>
                <a:cs typeface="Verdana"/>
              </a:rPr>
              <a:t>= 176</a:t>
            </a:r>
            <a:r>
              <a:rPr sz="2800" spc="7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days</a:t>
            </a:r>
            <a:endParaRPr sz="2800" dirty="0">
              <a:latin typeface="Verdana"/>
              <a:cs typeface="Verdana"/>
            </a:endParaRPr>
          </a:p>
          <a:p>
            <a:pPr marL="571500" indent="-571500" algn="just">
              <a:lnSpc>
                <a:spcPct val="100000"/>
              </a:lnSpc>
              <a:spcBef>
                <a:spcPts val="25"/>
              </a:spcBef>
              <a:buFont typeface="Wingdings" panose="05000000000000000000" pitchFamily="2" charset="2"/>
              <a:buChar char="§"/>
            </a:pPr>
            <a:endParaRPr sz="3850" dirty="0">
              <a:latin typeface="Verdana"/>
              <a:cs typeface="Verdana"/>
            </a:endParaRPr>
          </a:p>
          <a:p>
            <a:pPr marL="469900" indent="-457200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Finally</a:t>
            </a:r>
            <a:endParaRPr sz="28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30"/>
              </a:spcBef>
            </a:pPr>
            <a:endParaRPr sz="3850" dirty="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800" spc="-10" dirty="0">
                <a:latin typeface="Verdana"/>
                <a:cs typeface="Verdana"/>
              </a:rPr>
              <a:t>Cash </a:t>
            </a:r>
            <a:r>
              <a:rPr sz="2800" spc="-5" dirty="0">
                <a:latin typeface="Verdana"/>
                <a:cs typeface="Verdana"/>
              </a:rPr>
              <a:t>conversion cycle = 176 </a:t>
            </a:r>
            <a:r>
              <a:rPr sz="2800" spc="-10" dirty="0">
                <a:latin typeface="Verdana"/>
                <a:cs typeface="Verdana"/>
              </a:rPr>
              <a:t>days </a:t>
            </a:r>
            <a:r>
              <a:rPr sz="2800" spc="-5" dirty="0">
                <a:latin typeface="Verdana"/>
                <a:cs typeface="Verdana"/>
              </a:rPr>
              <a:t>– 61</a:t>
            </a:r>
            <a:r>
              <a:rPr sz="2800" spc="135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days</a:t>
            </a:r>
            <a:endParaRPr sz="2800" dirty="0">
              <a:latin typeface="Verdana"/>
              <a:cs typeface="Verdana"/>
            </a:endParaRPr>
          </a:p>
          <a:p>
            <a:pPr marL="355600">
              <a:lnSpc>
                <a:spcPct val="100000"/>
              </a:lnSpc>
            </a:pPr>
            <a:r>
              <a:rPr sz="2800" spc="-5" dirty="0">
                <a:solidFill>
                  <a:srgbClr val="FF0000"/>
                </a:solidFill>
                <a:latin typeface="Verdana"/>
                <a:cs typeface="Verdana"/>
              </a:rPr>
              <a:t>= </a:t>
            </a:r>
            <a:r>
              <a:rPr sz="2800" b="1" spc="-5" dirty="0">
                <a:solidFill>
                  <a:srgbClr val="FF0000"/>
                </a:solidFill>
                <a:latin typeface="Verdana"/>
                <a:cs typeface="Verdana"/>
              </a:rPr>
              <a:t>115</a:t>
            </a:r>
            <a:r>
              <a:rPr sz="2800" b="1" dirty="0">
                <a:solidFill>
                  <a:srgbClr val="FF0000"/>
                </a:solidFill>
                <a:latin typeface="Verdana"/>
                <a:cs typeface="Verdana"/>
              </a:rPr>
              <a:t> </a:t>
            </a:r>
            <a:r>
              <a:rPr sz="2800" b="1" spc="-5" dirty="0">
                <a:solidFill>
                  <a:srgbClr val="FF0000"/>
                </a:solidFill>
                <a:latin typeface="Verdana"/>
                <a:cs typeface="Verdana"/>
              </a:rPr>
              <a:t>days</a:t>
            </a:r>
            <a:endParaRPr sz="2800" dirty="0">
              <a:latin typeface="Verdana"/>
              <a:cs typeface="Verdan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52468" y="4800600"/>
            <a:ext cx="8001000" cy="22098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4BEA396-1058-411F-BEEE-7F8098D078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80597"/>
            <a:ext cx="8998476" cy="6639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48C414B0-68F7-F7D9-A820-2D97714E4570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191160" y="2566800"/>
              <a:ext cx="8323200" cy="3825000"/>
            </p14:xfrm>
          </p:contentPart>
        </mc:Choice>
        <mc:Fallback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48C414B0-68F7-F7D9-A820-2D97714E457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81800" y="2557440"/>
                <a:ext cx="8341920" cy="384372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1D447EBB-B4DC-40F5-F878-859CC85E913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214"/>
    </mc:Choice>
    <mc:Fallback>
      <p:transition spd="slow" advTm="2521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6BA794D-3706-4166-93B4-86BBD7D523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02381"/>
            <a:ext cx="8998476" cy="6639119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4956428" y="6040456"/>
            <a:ext cx="22098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b="1" spc="-5" dirty="0">
                <a:latin typeface="Tahoma"/>
                <a:cs typeface="Tahoma"/>
              </a:rPr>
              <a:t>Figure </a:t>
            </a:r>
            <a:r>
              <a:rPr sz="1800" b="1" dirty="0">
                <a:latin typeface="Tahoma"/>
                <a:cs typeface="Tahoma"/>
              </a:rPr>
              <a:t>1</a:t>
            </a:r>
            <a:r>
              <a:rPr lang="en-MY" sz="1800" b="1" dirty="0">
                <a:latin typeface="Tahoma"/>
                <a:cs typeface="Tahoma"/>
              </a:rPr>
              <a:t>0</a:t>
            </a:r>
            <a:r>
              <a:rPr sz="1800" b="1" dirty="0">
                <a:latin typeface="Tahoma"/>
                <a:cs typeface="Tahoma"/>
              </a:rPr>
              <a:t>.3</a:t>
            </a:r>
            <a:r>
              <a:rPr sz="1800" b="1" spc="-55" dirty="0">
                <a:latin typeface="Tahoma"/>
                <a:cs typeface="Tahoma"/>
              </a:rPr>
              <a:t> </a:t>
            </a:r>
            <a:r>
              <a:rPr sz="1900" b="1" i="1" spc="-60" dirty="0">
                <a:latin typeface="Tahoma"/>
                <a:cs typeface="Tahoma"/>
              </a:rPr>
              <a:t>(Cont.)</a:t>
            </a:r>
            <a:endParaRPr sz="1900" dirty="0">
              <a:latin typeface="Tahoma"/>
              <a:cs typeface="Tahom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612F9C81-4063-D17F-8302-BBB508419EF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717480" y="2614680"/>
              <a:ext cx="6213240" cy="3042720"/>
            </p14:xfrm>
          </p:contentPart>
        </mc:Choice>
        <mc:Fallback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612F9C81-4063-D17F-8302-BBB508419EF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08120" y="2605320"/>
                <a:ext cx="6231960" cy="3061440"/>
              </a:xfrm>
              <a:prstGeom prst="rect">
                <a:avLst/>
              </a:prstGeom>
            </p:spPr>
          </p:pic>
        </mc:Fallback>
      </mc:AlternateContent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463B340-B984-4BFA-D764-2837D16873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310"/>
    </mc:Choice>
    <mc:Fallback>
      <p:transition spd="slow" advTm="213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0370388-CA65-43C1-A7E1-CD314DFC7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5" y="746506"/>
            <a:ext cx="8380985" cy="512089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7DEF60-1089-4286-BCEC-35BE41DA8A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62" y="109440"/>
            <a:ext cx="8998476" cy="6639119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DB8F12C-3094-573B-710B-A48D91709A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22"/>
    </mc:Choice>
    <mc:Fallback>
      <p:transition spd="slow" advTm="5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194" y="6500571"/>
            <a:ext cx="3061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Copy</a:t>
            </a:r>
            <a:r>
              <a:rPr lang="en-MY" sz="900" spc="-5" dirty="0">
                <a:latin typeface="Arial"/>
                <a:cs typeface="Arial"/>
              </a:rPr>
              <a:t>r</a:t>
            </a:r>
            <a:r>
              <a:rPr sz="900" spc="-5" dirty="0" err="1">
                <a:latin typeface="Arial"/>
                <a:cs typeface="Arial"/>
              </a:rPr>
              <a:t>ight</a:t>
            </a:r>
            <a:r>
              <a:rPr sz="900" spc="-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© 2011 Pearson Prentice </a:t>
            </a:r>
            <a:r>
              <a:rPr sz="900" spc="-5" dirty="0">
                <a:latin typeface="Arial"/>
                <a:cs typeface="Arial"/>
              </a:rPr>
              <a:t>Hall. </a:t>
            </a:r>
            <a:r>
              <a:rPr sz="900" dirty="0">
                <a:latin typeface="Arial"/>
                <a:cs typeface="Arial"/>
              </a:rPr>
              <a:t>All rights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reserved.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6019800"/>
            <a:ext cx="914400" cy="641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9740" y="2440051"/>
            <a:ext cx="7846060" cy="75148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100"/>
              </a:spcBef>
            </a:pPr>
            <a:r>
              <a:rPr lang="en-US" sz="2400" spc="-5" dirty="0"/>
              <a:t>9.1 WORKING  CAPITAL</a:t>
            </a:r>
            <a:r>
              <a:rPr lang="en-US" sz="2400" spc="-70" dirty="0"/>
              <a:t> </a:t>
            </a:r>
            <a:r>
              <a:rPr lang="en-US" sz="2400" spc="-5" dirty="0"/>
              <a:t>MANAGEMENT  </a:t>
            </a:r>
            <a:r>
              <a:rPr lang="en-US" sz="2400" dirty="0"/>
              <a:t>AND </a:t>
            </a:r>
            <a:r>
              <a:rPr lang="en-US" sz="2400" spc="-5" dirty="0"/>
              <a:t>THE RISK-RETURN  TRADEOFF</a:t>
            </a:r>
            <a:endParaRPr lang="en-US" sz="2400" dirty="0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94AE7A31-AFCE-C29C-1EF6-73DE611C86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6"/>
    </mc:Choice>
    <mc:Fallback>
      <p:transition spd="slow" advTm="93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FF8CAC9-2BBC-4212-90DB-B6BF59D9148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5000"/>
          </a:blip>
          <a:stretch>
            <a:fillRect/>
          </a:stretch>
        </p:blipFill>
        <p:spPr>
          <a:xfrm>
            <a:off x="75809" y="185275"/>
            <a:ext cx="8992379" cy="6639119"/>
          </a:xfrm>
          <a:prstGeom prst="rect">
            <a:avLst/>
          </a:prstGeom>
        </p:spPr>
      </p:pic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Working </a:t>
            </a:r>
            <a:r>
              <a:rPr dirty="0"/>
              <a:t>Capital </a:t>
            </a:r>
            <a:r>
              <a:rPr spc="-5" dirty="0"/>
              <a:t>Management </a:t>
            </a:r>
            <a:r>
              <a:rPr dirty="0"/>
              <a:t>and  the </a:t>
            </a:r>
            <a:r>
              <a:rPr spc="-5" dirty="0"/>
              <a:t>Risk-Return</a:t>
            </a:r>
            <a:r>
              <a:rPr spc="-25" dirty="0"/>
              <a:t> </a:t>
            </a:r>
            <a:r>
              <a:rPr dirty="0"/>
              <a:t>Tradeoff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129905" cy="46475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Working capital management encompasses  </a:t>
            </a: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spc="-5" dirty="0">
                <a:latin typeface="Verdana"/>
                <a:cs typeface="Verdana"/>
              </a:rPr>
              <a:t>day-to-day activities of managing </a:t>
            </a:r>
            <a:r>
              <a:rPr sz="2800" spc="-10" dirty="0">
                <a:latin typeface="Verdana"/>
                <a:cs typeface="Verdana"/>
              </a:rPr>
              <a:t>the  </a:t>
            </a:r>
            <a:r>
              <a:rPr sz="2800" spc="-5" dirty="0">
                <a:latin typeface="Verdana"/>
                <a:cs typeface="Verdana"/>
              </a:rPr>
              <a:t>firm’s </a:t>
            </a:r>
            <a:r>
              <a:rPr sz="2800" spc="-10" dirty="0">
                <a:latin typeface="Verdana"/>
                <a:cs typeface="Verdana"/>
              </a:rPr>
              <a:t>current </a:t>
            </a:r>
            <a:r>
              <a:rPr sz="2800" spc="-5" dirty="0">
                <a:latin typeface="Verdana"/>
                <a:cs typeface="Verdana"/>
              </a:rPr>
              <a:t>assets and </a:t>
            </a:r>
            <a:r>
              <a:rPr sz="2800" spc="-10" dirty="0">
                <a:latin typeface="Verdana"/>
                <a:cs typeface="Verdana"/>
              </a:rPr>
              <a:t>current liabilities.  Examples </a:t>
            </a:r>
            <a:r>
              <a:rPr sz="2800" spc="-5" dirty="0">
                <a:latin typeface="Verdana"/>
                <a:cs typeface="Verdana"/>
              </a:rPr>
              <a:t>of </a:t>
            </a:r>
            <a:r>
              <a:rPr sz="2800" spc="-10" dirty="0">
                <a:latin typeface="Verdana"/>
                <a:cs typeface="Verdana"/>
              </a:rPr>
              <a:t>working </a:t>
            </a:r>
            <a:r>
              <a:rPr sz="2800" spc="-5" dirty="0">
                <a:latin typeface="Verdana"/>
                <a:cs typeface="Verdana"/>
              </a:rPr>
              <a:t>capital </a:t>
            </a:r>
            <a:r>
              <a:rPr sz="2800" spc="-10" dirty="0">
                <a:latin typeface="Verdana"/>
                <a:cs typeface="Verdana"/>
              </a:rPr>
              <a:t>decisions  include:</a:t>
            </a:r>
            <a:endParaRPr sz="28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  <a:tab pos="5257165" algn="l"/>
              </a:tabLst>
            </a:pPr>
            <a:r>
              <a:rPr sz="2400" spc="-5" dirty="0">
                <a:latin typeface="Verdana"/>
                <a:cs typeface="Verdana"/>
              </a:rPr>
              <a:t>How </a:t>
            </a:r>
            <a:r>
              <a:rPr sz="2400" dirty="0">
                <a:latin typeface="Verdana"/>
                <a:cs typeface="Verdana"/>
              </a:rPr>
              <a:t>much</a:t>
            </a:r>
            <a:r>
              <a:rPr sz="2400" spc="2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inventory</a:t>
            </a:r>
            <a:r>
              <a:rPr sz="2400" spc="40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should	a </a:t>
            </a:r>
            <a:r>
              <a:rPr sz="2400" spc="-5" dirty="0">
                <a:latin typeface="Verdana"/>
                <a:cs typeface="Verdana"/>
              </a:rPr>
              <a:t>firm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carry?</a:t>
            </a:r>
            <a:endParaRPr sz="2400" dirty="0">
              <a:latin typeface="Verdana"/>
              <a:cs typeface="Verdana"/>
            </a:endParaRPr>
          </a:p>
          <a:p>
            <a:pPr marL="75628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Should </a:t>
            </a:r>
            <a:r>
              <a:rPr sz="2400" spc="-5" dirty="0">
                <a:latin typeface="Verdana"/>
                <a:cs typeface="Verdana"/>
              </a:rPr>
              <a:t>the credit be </a:t>
            </a:r>
            <a:r>
              <a:rPr sz="2400" dirty="0">
                <a:latin typeface="Verdana"/>
                <a:cs typeface="Verdana"/>
              </a:rPr>
              <a:t>extended</a:t>
            </a:r>
            <a:r>
              <a:rPr sz="2400" spc="6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to?</a:t>
            </a:r>
            <a:endParaRPr sz="2400" dirty="0">
              <a:latin typeface="Verdana"/>
              <a:cs typeface="Verdana"/>
            </a:endParaRPr>
          </a:p>
          <a:p>
            <a:pPr marL="756285" marR="964565" lvl="1" indent="-287020" algn="just">
              <a:lnSpc>
                <a:spcPct val="100000"/>
              </a:lnSpc>
              <a:spcBef>
                <a:spcPts val="575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Should </a:t>
            </a:r>
            <a:r>
              <a:rPr sz="2400" spc="-5" dirty="0">
                <a:latin typeface="Verdana"/>
                <a:cs typeface="Verdana"/>
              </a:rPr>
              <a:t>inventories be bought </a:t>
            </a:r>
            <a:r>
              <a:rPr sz="2400" dirty="0">
                <a:latin typeface="Verdana"/>
                <a:cs typeface="Verdana"/>
              </a:rPr>
              <a:t>on </a:t>
            </a:r>
            <a:r>
              <a:rPr sz="2400" spc="-5" dirty="0">
                <a:latin typeface="Verdana"/>
                <a:cs typeface="Verdana"/>
              </a:rPr>
              <a:t>credit </a:t>
            </a:r>
            <a:r>
              <a:rPr sz="2400" dirty="0">
                <a:latin typeface="Verdana"/>
                <a:cs typeface="Verdana"/>
              </a:rPr>
              <a:t>or  </a:t>
            </a:r>
            <a:r>
              <a:rPr sz="2400" spc="-5" dirty="0">
                <a:latin typeface="Verdana"/>
                <a:cs typeface="Verdana"/>
              </a:rPr>
              <a:t>cash?</a:t>
            </a:r>
            <a:endParaRPr sz="2400" dirty="0">
              <a:latin typeface="Verdana"/>
              <a:cs typeface="Verdana"/>
            </a:endParaRPr>
          </a:p>
          <a:p>
            <a:pPr marL="756285" marR="89090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If </a:t>
            </a:r>
            <a:r>
              <a:rPr sz="2400" spc="-5" dirty="0">
                <a:latin typeface="Verdana"/>
                <a:cs typeface="Verdana"/>
              </a:rPr>
              <a:t>credit is </a:t>
            </a:r>
            <a:r>
              <a:rPr sz="2400" dirty="0">
                <a:latin typeface="Verdana"/>
                <a:cs typeface="Verdana"/>
              </a:rPr>
              <a:t>used, when should </a:t>
            </a:r>
            <a:r>
              <a:rPr sz="2400" spc="-5" dirty="0">
                <a:latin typeface="Verdana"/>
                <a:cs typeface="Verdana"/>
              </a:rPr>
              <a:t>payment be  </a:t>
            </a:r>
            <a:r>
              <a:rPr sz="2400" dirty="0">
                <a:latin typeface="Verdana"/>
                <a:cs typeface="Verdana"/>
              </a:rPr>
              <a:t>made?</a:t>
            </a:r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5BC0E572-69D8-953F-01E0-32A247D660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6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63EB098-AB31-9DB4-74D0-E5AC13EB4E28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239040" y="2200680"/>
              <a:ext cx="7265880" cy="151488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63EB098-AB31-9DB4-74D0-E5AC13EB4E28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29680" y="2191320"/>
                <a:ext cx="7284600" cy="15336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421"/>
    </mc:Choice>
    <mc:Fallback>
      <p:transition spd="slow" advTm="29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46506"/>
            <a:ext cx="569595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Measuring Firm</a:t>
            </a:r>
            <a:r>
              <a:rPr spc="-35" dirty="0"/>
              <a:t> </a:t>
            </a:r>
            <a:r>
              <a:rPr spc="-5" dirty="0"/>
              <a:t>Liquidity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912100" cy="44640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5080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10" dirty="0">
                <a:latin typeface="Verdana"/>
                <a:cs typeface="Verdana"/>
              </a:rPr>
              <a:t>The </a:t>
            </a:r>
            <a:r>
              <a:rPr sz="2800" b="1" spc="-10" dirty="0">
                <a:latin typeface="Verdana"/>
                <a:cs typeface="Verdana"/>
              </a:rPr>
              <a:t>current ratio </a:t>
            </a:r>
            <a:r>
              <a:rPr sz="2800" spc="-10" dirty="0">
                <a:latin typeface="Verdana"/>
                <a:cs typeface="Verdana"/>
              </a:rPr>
              <a:t>(current </a:t>
            </a:r>
            <a:r>
              <a:rPr sz="2800" spc="-5" dirty="0">
                <a:latin typeface="Verdana"/>
                <a:cs typeface="Verdana"/>
              </a:rPr>
              <a:t>assets </a:t>
            </a:r>
            <a:r>
              <a:rPr sz="2800" spc="-10" dirty="0">
                <a:latin typeface="Verdana"/>
                <a:cs typeface="Verdana"/>
              </a:rPr>
              <a:t>divided  </a:t>
            </a:r>
            <a:r>
              <a:rPr sz="2800" spc="-5" dirty="0">
                <a:latin typeface="Verdana"/>
                <a:cs typeface="Verdana"/>
              </a:rPr>
              <a:t>by </a:t>
            </a:r>
            <a:r>
              <a:rPr sz="2800" spc="-10" dirty="0">
                <a:latin typeface="Verdana"/>
                <a:cs typeface="Verdana"/>
              </a:rPr>
              <a:t>current liabilities) </a:t>
            </a:r>
            <a:r>
              <a:rPr sz="2800" spc="-5" dirty="0">
                <a:latin typeface="Verdana"/>
                <a:cs typeface="Verdana"/>
              </a:rPr>
              <a:t>and </a:t>
            </a:r>
            <a:r>
              <a:rPr sz="2800" b="1" spc="-10" dirty="0">
                <a:latin typeface="Verdana"/>
                <a:cs typeface="Verdana"/>
              </a:rPr>
              <a:t>net working  capital </a:t>
            </a:r>
            <a:r>
              <a:rPr sz="2800" spc="-10" dirty="0">
                <a:latin typeface="Verdana"/>
                <a:cs typeface="Verdana"/>
              </a:rPr>
              <a:t>(current </a:t>
            </a:r>
            <a:r>
              <a:rPr sz="2800" spc="-5" dirty="0">
                <a:latin typeface="Verdana"/>
                <a:cs typeface="Verdana"/>
              </a:rPr>
              <a:t>assets minus </a:t>
            </a:r>
            <a:r>
              <a:rPr sz="2800" spc="-10" dirty="0">
                <a:latin typeface="Verdana"/>
                <a:cs typeface="Verdana"/>
              </a:rPr>
              <a:t>current  liabilities) </a:t>
            </a:r>
            <a:r>
              <a:rPr sz="2800" spc="-5" dirty="0">
                <a:latin typeface="Verdana"/>
                <a:cs typeface="Verdana"/>
              </a:rPr>
              <a:t>are two </a:t>
            </a:r>
            <a:r>
              <a:rPr sz="2800" spc="-10" dirty="0">
                <a:latin typeface="Verdana"/>
                <a:cs typeface="Verdana"/>
              </a:rPr>
              <a:t>popular </a:t>
            </a:r>
            <a:r>
              <a:rPr sz="2800" spc="-5" dirty="0">
                <a:latin typeface="Verdana"/>
                <a:cs typeface="Verdana"/>
              </a:rPr>
              <a:t>measures of  </a:t>
            </a:r>
            <a:r>
              <a:rPr sz="2800" spc="-10" dirty="0">
                <a:latin typeface="Verdana"/>
                <a:cs typeface="Verdana"/>
              </a:rPr>
              <a:t>liquidity.</a:t>
            </a:r>
            <a:endParaRPr sz="2800" dirty="0">
              <a:latin typeface="Verdana"/>
              <a:cs typeface="Verdana"/>
            </a:endParaRPr>
          </a:p>
          <a:p>
            <a:pPr marL="571500" indent="-571500" algn="just">
              <a:lnSpc>
                <a:spcPct val="100000"/>
              </a:lnSpc>
              <a:spcBef>
                <a:spcPts val="30"/>
              </a:spcBef>
              <a:buFont typeface="Wingdings" panose="05000000000000000000" pitchFamily="2" charset="2"/>
              <a:buChar char="§"/>
            </a:pPr>
            <a:endParaRPr sz="3850" dirty="0">
              <a:latin typeface="Verdana"/>
              <a:cs typeface="Verdana"/>
            </a:endParaRPr>
          </a:p>
          <a:p>
            <a:pPr marL="469900" marR="109220" indent="-457200" algn="just">
              <a:lnSpc>
                <a:spcPct val="100000"/>
              </a:lnSpc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Both measures of </a:t>
            </a:r>
            <a:r>
              <a:rPr sz="2800" spc="-10" dirty="0">
                <a:latin typeface="Verdana"/>
                <a:cs typeface="Verdana"/>
              </a:rPr>
              <a:t>liquidity provide the  </a:t>
            </a:r>
            <a:r>
              <a:rPr sz="2800" spc="-5" dirty="0">
                <a:latin typeface="Verdana"/>
                <a:cs typeface="Verdana"/>
              </a:rPr>
              <a:t>same information. </a:t>
            </a:r>
            <a:r>
              <a:rPr sz="2800" spc="-10" dirty="0">
                <a:latin typeface="Verdana"/>
                <a:cs typeface="Verdana"/>
              </a:rPr>
              <a:t>However, </a:t>
            </a:r>
            <a:r>
              <a:rPr sz="2800" spc="-5" dirty="0">
                <a:latin typeface="Verdana"/>
                <a:cs typeface="Verdana"/>
              </a:rPr>
              <a:t>current ratio  can be more easily used for </a:t>
            </a:r>
            <a:r>
              <a:rPr sz="2800" spc="-10" dirty="0">
                <a:latin typeface="Verdana"/>
                <a:cs typeface="Verdana"/>
              </a:rPr>
              <a:t>comparing  </a:t>
            </a:r>
            <a:r>
              <a:rPr sz="2800" spc="-5" dirty="0">
                <a:latin typeface="Verdana"/>
                <a:cs typeface="Verdana"/>
              </a:rPr>
              <a:t>firms.</a:t>
            </a:r>
            <a:endParaRPr sz="28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054D6B-A9B2-4647-8496-8D5FD20F9E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06" y="218881"/>
            <a:ext cx="8998476" cy="6639119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62428ED8-651B-4D85-F9EB-E7CEF9B3D89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-184527" t="-81922" r="-184527" b="-81922"/>
          <a:stretch>
            <a:fillRect/>
          </a:stretch>
        </p:blipFill>
        <p:spPr>
          <a:xfrm>
            <a:off x="6858000" y="5572125"/>
            <a:ext cx="2286000" cy="12858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392"/>
    </mc:Choice>
    <mc:Fallback>
      <p:transition spd="slow" advTm="23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46506"/>
            <a:ext cx="741743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Measuring Firm Liquidity (cont.)</a:t>
            </a:r>
          </a:p>
        </p:txBody>
      </p:sp>
      <p:sp>
        <p:nvSpPr>
          <p:cNvPr id="6" name="object 6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7989570" cy="14890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marR="5080" indent="-342900" algn="just">
              <a:lnSpc>
                <a:spcPct val="100000"/>
              </a:lnSpc>
              <a:spcBef>
                <a:spcPts val="100"/>
              </a:spcBef>
              <a:buFont typeface="Wingdings" panose="05000000000000000000" pitchFamily="2" charset="2"/>
              <a:buChar char="§"/>
              <a:tabLst>
                <a:tab pos="354965" algn="l"/>
                <a:tab pos="355600" algn="l"/>
              </a:tabLst>
            </a:pPr>
            <a:r>
              <a:rPr sz="2400" spc="-10" dirty="0">
                <a:latin typeface="Verdana"/>
                <a:cs typeface="Verdana"/>
              </a:rPr>
              <a:t>Here </a:t>
            </a:r>
            <a:r>
              <a:rPr sz="2400" dirty="0">
                <a:latin typeface="Verdana"/>
                <a:cs typeface="Verdana"/>
              </a:rPr>
              <a:t>the net </a:t>
            </a:r>
            <a:r>
              <a:rPr sz="2400" spc="-5" dirty="0">
                <a:latin typeface="Verdana"/>
                <a:cs typeface="Verdana"/>
              </a:rPr>
              <a:t>working </a:t>
            </a:r>
            <a:r>
              <a:rPr sz="2400" dirty="0">
                <a:latin typeface="Verdana"/>
                <a:cs typeface="Verdana"/>
              </a:rPr>
              <a:t>capital </a:t>
            </a:r>
            <a:r>
              <a:rPr sz="2400" spc="-5" dirty="0">
                <a:latin typeface="Verdana"/>
                <a:cs typeface="Verdana"/>
              </a:rPr>
              <a:t>for </a:t>
            </a:r>
            <a:r>
              <a:rPr sz="2400" dirty="0">
                <a:latin typeface="Verdana"/>
                <a:cs typeface="Verdana"/>
              </a:rPr>
              <a:t>two </a:t>
            </a:r>
            <a:r>
              <a:rPr sz="2400" spc="-5" dirty="0">
                <a:latin typeface="Verdana"/>
                <a:cs typeface="Verdana"/>
              </a:rPr>
              <a:t>firms is </a:t>
            </a:r>
            <a:r>
              <a:rPr sz="2400" dirty="0">
                <a:latin typeface="Verdana"/>
                <a:cs typeface="Verdana"/>
              </a:rPr>
              <a:t>very  </a:t>
            </a:r>
            <a:r>
              <a:rPr sz="2400" spc="-5" dirty="0">
                <a:latin typeface="Verdana"/>
                <a:cs typeface="Verdana"/>
              </a:rPr>
              <a:t>different (due to differences in </a:t>
            </a:r>
            <a:r>
              <a:rPr sz="2400" dirty="0">
                <a:latin typeface="Verdana"/>
                <a:cs typeface="Verdana"/>
              </a:rPr>
              <a:t>firm sizes) but the  </a:t>
            </a:r>
            <a:r>
              <a:rPr sz="2400" spc="-5" dirty="0">
                <a:latin typeface="Verdana"/>
                <a:cs typeface="Verdana"/>
              </a:rPr>
              <a:t>current ratio is </a:t>
            </a:r>
            <a:r>
              <a:rPr sz="2400" dirty="0">
                <a:latin typeface="Verdana"/>
                <a:cs typeface="Verdana"/>
              </a:rPr>
              <a:t>equal. </a:t>
            </a:r>
            <a:r>
              <a:rPr sz="2400" spc="-5" dirty="0">
                <a:latin typeface="Verdana"/>
                <a:cs typeface="Verdana"/>
              </a:rPr>
              <a:t>Current </a:t>
            </a:r>
            <a:r>
              <a:rPr sz="2400" dirty="0">
                <a:latin typeface="Verdana"/>
                <a:cs typeface="Verdana"/>
              </a:rPr>
              <a:t>ratio </a:t>
            </a:r>
            <a:r>
              <a:rPr sz="2400" spc="-5" dirty="0">
                <a:latin typeface="Verdana"/>
                <a:cs typeface="Verdana"/>
              </a:rPr>
              <a:t>is </a:t>
            </a:r>
            <a:r>
              <a:rPr sz="2400" dirty="0">
                <a:latin typeface="Verdana"/>
                <a:cs typeface="Verdana"/>
              </a:rPr>
              <a:t>a </a:t>
            </a:r>
            <a:r>
              <a:rPr sz="2400" spc="-5" dirty="0">
                <a:latin typeface="Verdana"/>
                <a:cs typeface="Verdana"/>
              </a:rPr>
              <a:t>better  </a:t>
            </a:r>
            <a:r>
              <a:rPr sz="2400" dirty="0">
                <a:latin typeface="Verdana"/>
                <a:cs typeface="Verdana"/>
              </a:rPr>
              <a:t>measure of </a:t>
            </a:r>
            <a:r>
              <a:rPr sz="2400" spc="-5" dirty="0">
                <a:latin typeface="Verdana"/>
                <a:cs typeface="Verdana"/>
              </a:rPr>
              <a:t>comparison </a:t>
            </a:r>
            <a:r>
              <a:rPr sz="2400" dirty="0">
                <a:latin typeface="Verdana"/>
                <a:cs typeface="Verdana"/>
              </a:rPr>
              <a:t>of </a:t>
            </a:r>
            <a:r>
              <a:rPr sz="2400" spc="-5" dirty="0">
                <a:latin typeface="Verdana"/>
                <a:cs typeface="Verdana"/>
              </a:rPr>
              <a:t>liquidity </a:t>
            </a:r>
            <a:r>
              <a:rPr sz="2400" dirty="0">
                <a:latin typeface="Verdana"/>
                <a:cs typeface="Verdana"/>
              </a:rPr>
              <a:t>among</a:t>
            </a:r>
            <a:r>
              <a:rPr sz="2400" spc="80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firms.</a:t>
            </a:r>
            <a:endParaRPr sz="2400" dirty="0">
              <a:latin typeface="Verdana"/>
              <a:cs typeface="Verdana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1593850" y="3422650"/>
          <a:ext cx="6096000" cy="262266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0320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320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47548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90EAB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Firm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90EAB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Firm</a:t>
                      </a:r>
                      <a:r>
                        <a:rPr sz="1800" b="1" spc="-2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B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38100">
                      <a:solidFill>
                        <a:srgbClr val="FFFFFF"/>
                      </a:solidFill>
                      <a:prstDash val="solid"/>
                    </a:lnB>
                    <a:solidFill>
                      <a:srgbClr val="290E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547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Current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Assets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$100,000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270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$10,000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381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39953">
                <a:tc>
                  <a:txBody>
                    <a:bodyPr/>
                    <a:lstStyle/>
                    <a:p>
                      <a:pPr marL="464184" marR="456565" indent="115570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Current  Liabil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t</a:t>
                      </a:r>
                      <a:r>
                        <a:rPr sz="1800" b="1" spc="-1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i</a:t>
                      </a: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es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$50,000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$5,000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0092">
                <a:tc>
                  <a:txBody>
                    <a:bodyPr/>
                    <a:lstStyle/>
                    <a:p>
                      <a:pPr marL="614680" marR="285115" indent="-32194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Net</a:t>
                      </a:r>
                      <a:r>
                        <a:rPr sz="1800" b="1" spc="-80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Working  Capital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$50,000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$5,000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08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4752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Current</a:t>
                      </a:r>
                      <a:r>
                        <a:rPr sz="1800" b="1" spc="-3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 </a:t>
                      </a:r>
                      <a:r>
                        <a:rPr sz="1800" b="1" spc="-5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Ratio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2.0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tc>
                  <a:txBody>
                    <a:bodyPr/>
                    <a:lstStyle/>
                    <a:p>
                      <a:pPr marL="1905" algn="ctr">
                        <a:lnSpc>
                          <a:spcPct val="100000"/>
                        </a:lnSpc>
                        <a:spcBef>
                          <a:spcPts val="359"/>
                        </a:spcBef>
                      </a:pPr>
                      <a:r>
                        <a:rPr sz="1800" b="1" dirty="0">
                          <a:solidFill>
                            <a:srgbClr val="FFFFFF"/>
                          </a:solidFill>
                          <a:latin typeface="Tahoma"/>
                          <a:cs typeface="Tahoma"/>
                        </a:rPr>
                        <a:t>2.0</a:t>
                      </a:r>
                      <a:endParaRPr sz="1800">
                        <a:latin typeface="Tahoma"/>
                        <a:cs typeface="Tahoma"/>
                      </a:endParaRPr>
                    </a:p>
                  </a:txBody>
                  <a:tcPr marL="0" marR="0" marT="45719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lnT w="12700">
                      <a:solidFill>
                        <a:srgbClr val="FFFFFF"/>
                      </a:solidFill>
                      <a:prstDash val="solid"/>
                    </a:lnT>
                    <a:lnB w="127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F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8" name="Picture 7">
            <a:extLst>
              <a:ext uri="{FF2B5EF4-FFF2-40B4-BE49-F238E27FC236}">
                <a16:creationId xmlns:a16="http://schemas.microsoft.com/office/drawing/2014/main" id="{E1AE47AD-F6C8-4C1E-9293-B29AD93D24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18881"/>
            <a:ext cx="8998476" cy="6639119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xmlns:iact="http://schemas.microsoft.com/office/powerpoint/2014/inkAction" Requires="p14 iact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BBD6BFA5-D5A7-0159-8A4E-48A7B4DA41FB}"/>
                  </a:ext>
                </a:extLst>
              </p14:cNvPr>
              <p14:cNvContentPartPr/>
              <p14:nvPr>
                <p:extLst>
                  <p:ext uri="{42D2F446-02D8-4167-A562-619A0277C38B}">
                    <p15:isNarration xmlns:p15="http://schemas.microsoft.com/office/powerpoint/2012/main" val="1"/>
                  </p:ext>
                </p:extLst>
              </p14:nvPr>
            </p14:nvContentPartPr>
            <p14:xfrm>
              <a:off x="3872160" y="5395680"/>
              <a:ext cx="3429000" cy="964800"/>
            </p14:xfrm>
          </p:contentPart>
        </mc:Choice>
        <mc:Fallback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BBD6BFA5-D5A7-0159-8A4E-48A7B4DA41F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62800" y="5386320"/>
                <a:ext cx="3447720" cy="983520"/>
              </a:xfrm>
              <a:prstGeom prst="rect">
                <a:avLst/>
              </a:prstGeom>
            </p:spPr>
          </p:pic>
        </mc:Fallback>
      </mc:AlternateContent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C7239BA-B901-3B99-0CB8-273DC078AE5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2429"/>
    </mc:Choice>
    <mc:Fallback>
      <p:transition spd="slow" advTm="3242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3540" y="746506"/>
            <a:ext cx="554101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5" dirty="0"/>
              <a:t>Managing Firm</a:t>
            </a:r>
            <a:r>
              <a:rPr spc="-15" dirty="0"/>
              <a:t> </a:t>
            </a:r>
            <a:r>
              <a:rPr spc="-5" dirty="0"/>
              <a:t>Liquidity</a:t>
            </a:r>
          </a:p>
        </p:txBody>
      </p:sp>
      <p:sp>
        <p:nvSpPr>
          <p:cNvPr id="5" name="object 5"/>
          <p:cNvSpPr txBox="1">
            <a:spLocks noGrp="1"/>
          </p:cNvSpPr>
          <p:nvPr>
            <p:ph type="ftr" sz="quarter" idx="5"/>
          </p:nvPr>
        </p:nvSpPr>
        <p:spPr>
          <a:prstGeom prst="rect">
            <a:avLst/>
          </a:prstGeom>
        </p:spPr>
        <p:txBody>
          <a:bodyPr vert="horz" wrap="square" lIns="0" tIns="19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spc="-5" dirty="0"/>
              <a:t>Copyright </a:t>
            </a:r>
            <a:r>
              <a:rPr dirty="0"/>
              <a:t>© 2011 Pearson Prentice </a:t>
            </a:r>
            <a:r>
              <a:rPr spc="-5" dirty="0"/>
              <a:t>Hall. </a:t>
            </a:r>
            <a:r>
              <a:rPr dirty="0"/>
              <a:t>All rights</a:t>
            </a:r>
            <a:r>
              <a:rPr spc="-100" dirty="0"/>
              <a:t> </a:t>
            </a:r>
            <a:r>
              <a:rPr spc="-5" dirty="0"/>
              <a:t>reserved.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3540" y="1632330"/>
            <a:ext cx="8073390" cy="492121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900" marR="19685" indent="-457200" algn="just">
              <a:lnSpc>
                <a:spcPct val="100000"/>
              </a:lnSpc>
              <a:spcBef>
                <a:spcPts val="95"/>
              </a:spcBef>
              <a:buFont typeface="Wingdings" panose="05000000000000000000" pitchFamily="2" charset="2"/>
              <a:buChar char="§"/>
              <a:tabLst>
                <a:tab pos="355600" algn="l"/>
              </a:tabLst>
            </a:pPr>
            <a:r>
              <a:rPr sz="2800" spc="-5" dirty="0">
                <a:latin typeface="Verdana"/>
                <a:cs typeface="Verdana"/>
              </a:rPr>
              <a:t>Managing a firm’s </a:t>
            </a:r>
            <a:r>
              <a:rPr sz="2800" spc="-10" dirty="0">
                <a:latin typeface="Verdana"/>
                <a:cs typeface="Verdana"/>
              </a:rPr>
              <a:t>liquidity requires  balancing the </a:t>
            </a:r>
            <a:r>
              <a:rPr sz="2800" spc="-5" dirty="0">
                <a:latin typeface="Verdana"/>
                <a:cs typeface="Verdana"/>
              </a:rPr>
              <a:t>firm’s </a:t>
            </a:r>
            <a:r>
              <a:rPr sz="2800" spc="-10" dirty="0">
                <a:latin typeface="Verdana"/>
                <a:cs typeface="Verdana"/>
              </a:rPr>
              <a:t>investments </a:t>
            </a:r>
            <a:r>
              <a:rPr sz="2800" spc="-5" dirty="0">
                <a:latin typeface="Verdana"/>
                <a:cs typeface="Verdana"/>
              </a:rPr>
              <a:t>in </a:t>
            </a:r>
            <a:r>
              <a:rPr sz="2800" spc="-10" dirty="0">
                <a:latin typeface="Verdana"/>
                <a:cs typeface="Verdana"/>
              </a:rPr>
              <a:t>current  </a:t>
            </a:r>
            <a:r>
              <a:rPr sz="2800" spc="-5" dirty="0">
                <a:latin typeface="Verdana"/>
                <a:cs typeface="Verdana"/>
              </a:rPr>
              <a:t>assets in relation to its </a:t>
            </a:r>
            <a:r>
              <a:rPr sz="2800" spc="-10" dirty="0">
                <a:latin typeface="Verdana"/>
                <a:cs typeface="Verdana"/>
              </a:rPr>
              <a:t>current</a:t>
            </a:r>
            <a:r>
              <a:rPr sz="2800" spc="120" dirty="0">
                <a:latin typeface="Verdana"/>
                <a:cs typeface="Verdana"/>
              </a:rPr>
              <a:t> </a:t>
            </a:r>
            <a:r>
              <a:rPr sz="2800" spc="-10" dirty="0">
                <a:latin typeface="Verdana"/>
                <a:cs typeface="Verdana"/>
              </a:rPr>
              <a:t>liabilities.</a:t>
            </a:r>
            <a:endParaRPr sz="2800" dirty="0">
              <a:latin typeface="Verdana"/>
              <a:cs typeface="Verdana"/>
            </a:endParaRPr>
          </a:p>
          <a:p>
            <a:pPr marL="756285" marR="5080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Verdana"/>
                <a:cs typeface="Verdana"/>
              </a:rPr>
              <a:t>This </a:t>
            </a:r>
            <a:r>
              <a:rPr sz="2400" dirty="0">
                <a:latin typeface="Verdana"/>
                <a:cs typeface="Verdana"/>
              </a:rPr>
              <a:t>can </a:t>
            </a:r>
            <a:r>
              <a:rPr sz="2400" spc="-5" dirty="0">
                <a:latin typeface="Verdana"/>
                <a:cs typeface="Verdana"/>
              </a:rPr>
              <a:t>be accomplished (fullfil) by </a:t>
            </a:r>
            <a:r>
              <a:rPr sz="2400" dirty="0">
                <a:latin typeface="Verdana"/>
                <a:cs typeface="Verdana"/>
              </a:rPr>
              <a:t>minimizing  </a:t>
            </a:r>
            <a:r>
              <a:rPr sz="2400" spc="-5" dirty="0">
                <a:latin typeface="Verdana"/>
                <a:cs typeface="Verdana"/>
              </a:rPr>
              <a:t>the </a:t>
            </a:r>
            <a:r>
              <a:rPr sz="2400" dirty="0">
                <a:latin typeface="Verdana"/>
                <a:cs typeface="Verdana"/>
              </a:rPr>
              <a:t>use of </a:t>
            </a:r>
            <a:r>
              <a:rPr sz="2400" spc="-5" dirty="0">
                <a:latin typeface="Verdana"/>
                <a:cs typeface="Verdana"/>
              </a:rPr>
              <a:t>current assets </a:t>
            </a:r>
            <a:r>
              <a:rPr sz="2400" dirty="0">
                <a:latin typeface="Verdana"/>
                <a:cs typeface="Verdana"/>
              </a:rPr>
              <a:t>by </a:t>
            </a:r>
            <a:r>
              <a:rPr sz="2400" spc="-5" dirty="0">
                <a:latin typeface="Verdana"/>
                <a:cs typeface="Verdana"/>
              </a:rPr>
              <a:t>efficiently  </a:t>
            </a:r>
            <a:r>
              <a:rPr sz="2400" dirty="0">
                <a:latin typeface="Verdana"/>
                <a:cs typeface="Verdana"/>
              </a:rPr>
              <a:t>managing </a:t>
            </a:r>
            <a:r>
              <a:rPr sz="2400" spc="-5" dirty="0">
                <a:latin typeface="Verdana"/>
                <a:cs typeface="Verdana"/>
              </a:rPr>
              <a:t>its inventories </a:t>
            </a:r>
            <a:r>
              <a:rPr sz="2400" dirty="0">
                <a:latin typeface="Verdana"/>
                <a:cs typeface="Verdana"/>
              </a:rPr>
              <a:t>and accounts  </a:t>
            </a:r>
            <a:r>
              <a:rPr sz="2400" spc="-5" dirty="0">
                <a:latin typeface="Verdana"/>
                <a:cs typeface="Verdana"/>
              </a:rPr>
              <a:t>receivable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dirty="0">
                <a:latin typeface="Verdana"/>
                <a:cs typeface="Verdana"/>
              </a:rPr>
              <a:t>and</a:t>
            </a:r>
          </a:p>
          <a:p>
            <a:pPr marL="756285" marR="657860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spc="-5" dirty="0">
                <a:latin typeface="Verdana"/>
                <a:cs typeface="Verdana"/>
              </a:rPr>
              <a:t>by seeking </a:t>
            </a:r>
            <a:r>
              <a:rPr sz="2400" dirty="0">
                <a:latin typeface="Verdana"/>
                <a:cs typeface="Verdana"/>
              </a:rPr>
              <a:t>out </a:t>
            </a:r>
            <a:r>
              <a:rPr sz="2400" spc="-5" dirty="0">
                <a:latin typeface="Verdana"/>
                <a:cs typeface="Verdana"/>
              </a:rPr>
              <a:t>(search) the most favorable  accounts payable</a:t>
            </a:r>
            <a:r>
              <a:rPr sz="2400" spc="1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terms</a:t>
            </a:r>
            <a:endParaRPr sz="2400" dirty="0">
              <a:latin typeface="Verdana"/>
              <a:cs typeface="Verdana"/>
            </a:endParaRPr>
          </a:p>
          <a:p>
            <a:pPr marL="756285" marR="1692275" lvl="1" indent="-287020" algn="just">
              <a:lnSpc>
                <a:spcPct val="100000"/>
              </a:lnSpc>
              <a:spcBef>
                <a:spcPts val="580"/>
              </a:spcBef>
              <a:buChar char="–"/>
              <a:tabLst>
                <a:tab pos="756920" algn="l"/>
              </a:tabLst>
            </a:pPr>
            <a:r>
              <a:rPr sz="2400" dirty="0">
                <a:latin typeface="Verdana"/>
                <a:cs typeface="Verdana"/>
              </a:rPr>
              <a:t>and monitoring </a:t>
            </a:r>
            <a:r>
              <a:rPr sz="2400" spc="-5" dirty="0">
                <a:latin typeface="Verdana"/>
                <a:cs typeface="Verdana"/>
              </a:rPr>
              <a:t>its </a:t>
            </a:r>
            <a:r>
              <a:rPr sz="2400" dirty="0">
                <a:latin typeface="Verdana"/>
                <a:cs typeface="Verdana"/>
              </a:rPr>
              <a:t>use </a:t>
            </a:r>
            <a:r>
              <a:rPr sz="2400" spc="-5" dirty="0">
                <a:latin typeface="Verdana"/>
                <a:cs typeface="Verdana"/>
              </a:rPr>
              <a:t>of short-term  borrowing.</a:t>
            </a:r>
            <a:endParaRPr sz="2400" dirty="0">
              <a:latin typeface="Verdana"/>
              <a:cs typeface="Verdan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4EBCCCD-AFB1-4603-ACD3-D5982DB884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762" y="235987"/>
            <a:ext cx="8998476" cy="663911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2C90427-1EA9-B480-AC93-E57DD5B4BB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5042"/>
    </mc:Choice>
    <mc:Fallback>
      <p:transition spd="slow" advTm="250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custGeom>
            <a:avLst/>
            <a:gdLst/>
            <a:ahLst/>
            <a:cxnLst/>
            <a:rect l="l" t="t" r="r" b="b"/>
            <a:pathLst>
              <a:path w="9144000" h="6858000">
                <a:moveTo>
                  <a:pt x="9144000" y="0"/>
                </a:moveTo>
                <a:lnTo>
                  <a:pt x="0" y="0"/>
                </a:lnTo>
                <a:lnTo>
                  <a:pt x="0" y="6858000"/>
                </a:lnTo>
                <a:lnTo>
                  <a:pt x="9144000" y="6858000"/>
                </a:lnTo>
                <a:lnTo>
                  <a:pt x="9144000" y="0"/>
                </a:lnTo>
                <a:close/>
              </a:path>
            </a:pathLst>
          </a:custGeom>
          <a:solidFill>
            <a:srgbClr val="EDE6D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1298194" y="6500571"/>
            <a:ext cx="30613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latin typeface="Arial"/>
                <a:cs typeface="Arial"/>
              </a:rPr>
              <a:t>Copyright </a:t>
            </a:r>
            <a:r>
              <a:rPr sz="900" dirty="0">
                <a:latin typeface="Arial"/>
                <a:cs typeface="Arial"/>
              </a:rPr>
              <a:t>© 2011 Pearson Prentice </a:t>
            </a:r>
            <a:r>
              <a:rPr sz="900" spc="-5" dirty="0">
                <a:latin typeface="Arial"/>
                <a:cs typeface="Arial"/>
              </a:rPr>
              <a:t>Hall. </a:t>
            </a:r>
            <a:r>
              <a:rPr sz="900" dirty="0">
                <a:latin typeface="Arial"/>
                <a:cs typeface="Arial"/>
              </a:rPr>
              <a:t>All rights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spc="-5" dirty="0">
                <a:latin typeface="Arial"/>
                <a:cs typeface="Arial"/>
              </a:rPr>
              <a:t>reserved.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04800" y="6019800"/>
            <a:ext cx="914400" cy="6416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459740" y="2515946"/>
            <a:ext cx="830326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ctr">
              <a:lnSpc>
                <a:spcPct val="100000"/>
              </a:lnSpc>
              <a:spcBef>
                <a:spcPts val="95"/>
              </a:spcBef>
            </a:pPr>
            <a:r>
              <a:rPr lang="en-MY" sz="2800" spc="-5" dirty="0"/>
              <a:t>9.2 </a:t>
            </a:r>
            <a:r>
              <a:rPr lang="en-MY" sz="2800" spc="-10" dirty="0"/>
              <a:t>WORKING  </a:t>
            </a:r>
            <a:r>
              <a:rPr lang="en-MY" sz="2800" spc="-5" dirty="0"/>
              <a:t>CAPITAL</a:t>
            </a:r>
            <a:r>
              <a:rPr lang="en-MY" sz="2800" spc="-35" dirty="0"/>
              <a:t> </a:t>
            </a:r>
            <a:r>
              <a:rPr lang="en-MY" sz="2800" spc="-5" dirty="0"/>
              <a:t>POLICY</a:t>
            </a:r>
            <a:endParaRPr lang="en-MY" sz="28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EC8C845F-7487-A5BA-681E-073E41A9BE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66"/>
    </mc:Choice>
    <mc:Fallback>
      <p:transition spd="slow" advTm="236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</TotalTime>
  <Words>1459</Words>
  <Application>Microsoft Office PowerPoint</Application>
  <PresentationFormat>On-screen Show (4:3)</PresentationFormat>
  <Paragraphs>142</Paragraphs>
  <Slides>32</Slides>
  <Notes>0</Notes>
  <HiddenSlides>0</HiddenSlides>
  <MMClips>32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9" baseType="lpstr">
      <vt:lpstr>Arial</vt:lpstr>
      <vt:lpstr>Calibri</vt:lpstr>
      <vt:lpstr>Tahoma</vt:lpstr>
      <vt:lpstr>Times New Roman</vt:lpstr>
      <vt:lpstr>Verdana</vt:lpstr>
      <vt:lpstr>Wingdings</vt:lpstr>
      <vt:lpstr>Office Theme</vt:lpstr>
      <vt:lpstr>INTRODUCTION TO FINANCE</vt:lpstr>
      <vt:lpstr>CHAPTER 9</vt:lpstr>
      <vt:lpstr>Learning Objectives</vt:lpstr>
      <vt:lpstr>9.1 WORKING  CAPITAL MANAGEMENT  AND THE RISK-RETURN  TRADEOFF</vt:lpstr>
      <vt:lpstr>Working Capital Management and  the Risk-Return Tradeoff</vt:lpstr>
      <vt:lpstr>Measuring Firm Liquidity</vt:lpstr>
      <vt:lpstr>Measuring Firm Liquidity (cont.)</vt:lpstr>
      <vt:lpstr>Managing Firm Liquidity</vt:lpstr>
      <vt:lpstr>9.2 WORKING  CAPITAL POLICY</vt:lpstr>
      <vt:lpstr>Working Capital Policy</vt:lpstr>
      <vt:lpstr>The Principle of Self-Liquidating  Debt</vt:lpstr>
      <vt:lpstr>Permanent and Temporary Asset  Investments</vt:lpstr>
      <vt:lpstr>Permanent and Temporary Asset  Investments (cont.)</vt:lpstr>
      <vt:lpstr>Spontaneous, Temporary, and  Permanent Sources of Financing</vt:lpstr>
      <vt:lpstr>Spontaneous, Temporary, and Permanent  Sources of Financing (cont.)</vt:lpstr>
      <vt:lpstr>Spontaneous, Temporary, and Permanent  Sources of Financing (cont.)</vt:lpstr>
      <vt:lpstr>The Principle of Self-Liquidating  Debt</vt:lpstr>
      <vt:lpstr>9.3 OPERATING  AND CASH  CONVERSION CYCLES</vt:lpstr>
      <vt:lpstr>Operating and Cash Conversion  Cycles</vt:lpstr>
      <vt:lpstr>Measuring Working Capital  Efficiency</vt:lpstr>
      <vt:lpstr>Checkpoint 18.2</vt:lpstr>
      <vt:lpstr>Measuring Working Capital  Efficiency (cont.)</vt:lpstr>
      <vt:lpstr>Measuring Working Capital  Efficiency (cont.)</vt:lpstr>
      <vt:lpstr>Checkpoint 18.2</vt:lpstr>
      <vt:lpstr>Calculating the Operating and Cash  Conversion Cycle</vt:lpstr>
      <vt:lpstr>Calculating the Operating and Cash  Conversion Cycle (cont.)</vt:lpstr>
      <vt:lpstr>Checkpoint 18.2</vt:lpstr>
      <vt:lpstr>Calculating the Operating and Cash  Conversion Cycle (cont.)</vt:lpstr>
      <vt:lpstr>Calculating the Operating and Cash  Conversion Cycle (cont.)</vt:lpstr>
      <vt:lpstr>Calculating the Operating and Cash  Conversion Cycle (cont.)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IBM_User</dc:creator>
  <cp:lastModifiedBy>Mimi Suriaty</cp:lastModifiedBy>
  <cp:revision>14</cp:revision>
  <dcterms:created xsi:type="dcterms:W3CDTF">2020-08-05T06:47:59Z</dcterms:created>
  <dcterms:modified xsi:type="dcterms:W3CDTF">2023-02-24T07:39:52Z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2015-04-17T00:00:00Z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2020-08-05T00:00:00Z</vt:filetime>
  </property>
</Properties>
</file>