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007B6-BE95-4949-A39C-A204DECAF15B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8DDA-4F18-4AFF-A244-18E42DD5288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73913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007B6-BE95-4949-A39C-A204DECAF15B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8DDA-4F18-4AFF-A244-18E42DD5288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20447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007B6-BE95-4949-A39C-A204DECAF15B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8DDA-4F18-4AFF-A244-18E42DD5288C}" type="slidenum">
              <a:rPr lang="en-MY" smtClean="0"/>
              <a:t>‹#›</a:t>
            </a:fld>
            <a:endParaRPr lang="en-MY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53999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007B6-BE95-4949-A39C-A204DECAF15B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8DDA-4F18-4AFF-A244-18E42DD5288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21490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007B6-BE95-4949-A39C-A204DECAF15B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8DDA-4F18-4AFF-A244-18E42DD5288C}" type="slidenum">
              <a:rPr lang="en-MY" smtClean="0"/>
              <a:t>‹#›</a:t>
            </a:fld>
            <a:endParaRPr lang="en-MY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8948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007B6-BE95-4949-A39C-A204DECAF15B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8DDA-4F18-4AFF-A244-18E42DD5288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451641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007B6-BE95-4949-A39C-A204DECAF15B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8DDA-4F18-4AFF-A244-18E42DD5288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17362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007B6-BE95-4949-A39C-A204DECAF15B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8DDA-4F18-4AFF-A244-18E42DD5288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5197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007B6-BE95-4949-A39C-A204DECAF15B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8DDA-4F18-4AFF-A244-18E42DD5288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55848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007B6-BE95-4949-A39C-A204DECAF15B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8DDA-4F18-4AFF-A244-18E42DD5288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735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007B6-BE95-4949-A39C-A204DECAF15B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8DDA-4F18-4AFF-A244-18E42DD5288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81378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007B6-BE95-4949-A39C-A204DECAF15B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8DDA-4F18-4AFF-A244-18E42DD5288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03496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007B6-BE95-4949-A39C-A204DECAF15B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8DDA-4F18-4AFF-A244-18E42DD5288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9736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007B6-BE95-4949-A39C-A204DECAF15B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8DDA-4F18-4AFF-A244-18E42DD5288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148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007B6-BE95-4949-A39C-A204DECAF15B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8DDA-4F18-4AFF-A244-18E42DD5288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20633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007B6-BE95-4949-A39C-A204DECAF15B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8DDA-4F18-4AFF-A244-18E42DD5288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9232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007B6-BE95-4949-A39C-A204DECAF15B}" type="datetimeFigureOut">
              <a:rPr lang="en-MY" smtClean="0"/>
              <a:t>13/10/2023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4518DDA-4F18-4AFF-A244-18E42DD5288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4026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09FB7-1AF1-42EE-85F2-47D85C90EB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Course Code</a:t>
            </a:r>
            <a:r>
              <a:rPr lang="en-US" sz="4800" dirty="0"/>
              <a:t>: </a:t>
            </a:r>
            <a:r>
              <a:rPr lang="en-US" sz="4800" b="1" dirty="0">
                <a:solidFill>
                  <a:srgbClr val="FF0000"/>
                </a:solidFill>
              </a:rPr>
              <a:t>BM4403</a:t>
            </a:r>
            <a:br>
              <a:rPr lang="en-US" sz="4800" b="1" dirty="0">
                <a:solidFill>
                  <a:srgbClr val="FF0000"/>
                </a:solidFill>
              </a:rPr>
            </a:br>
            <a:r>
              <a:rPr lang="en-US" sz="4800" b="1" dirty="0">
                <a:solidFill>
                  <a:srgbClr val="FF0000"/>
                </a:solidFill>
              </a:rPr>
              <a:t>marketing management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92A5F8-B454-449C-A6DF-B8BB8D2B71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8523198" cy="2045167"/>
          </a:xfrm>
        </p:spPr>
        <p:txBody>
          <a:bodyPr>
            <a:noAutofit/>
          </a:bodyPr>
          <a:lstStyle/>
          <a:p>
            <a:r>
              <a:rPr lang="en-US" sz="3600" dirty="0"/>
              <a:t>First Meeting: 18 October 2023 (second hour)</a:t>
            </a:r>
          </a:p>
          <a:p>
            <a:r>
              <a:rPr lang="en-US" sz="3600" dirty="0"/>
              <a:t>By: Prof. Dr. Tang </a:t>
            </a:r>
            <a:r>
              <a:rPr lang="en-US" sz="3600" dirty="0" err="1"/>
              <a:t>Keow</a:t>
            </a:r>
            <a:r>
              <a:rPr lang="en-US" sz="3600" dirty="0"/>
              <a:t> </a:t>
            </a:r>
            <a:r>
              <a:rPr lang="en-US" sz="3600" dirty="0" err="1"/>
              <a:t>Ngang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8742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81535-4E50-1F3D-C28F-8489CCEC0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 Innovation and Technology Flow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E94BC-EF15-5BE5-0151-5D576CD7C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MY" sz="2400" b="1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8.1 Research and Development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MY" sz="2400" kern="0" dirty="0">
                <a:solidFill>
                  <a:srgbClr val="37415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Firms invest in research and development to create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new</a:t>
            </a:r>
            <a:r>
              <a:rPr lang="en-MY" sz="2400" kern="0" dirty="0">
                <a:solidFill>
                  <a:srgbClr val="37415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products and </a:t>
            </a: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improve</a:t>
            </a:r>
            <a:r>
              <a:rPr lang="en-MY" sz="2400" kern="0" dirty="0">
                <a:solidFill>
                  <a:srgbClr val="37415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existing ones.</a:t>
            </a:r>
            <a:endParaRPr lang="en-MY" sz="24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b="1" kern="1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8.2 Technology Transfer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Innovations are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shared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MY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adopted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improving productivity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MY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expanding the range</a:t>
            </a:r>
            <a:r>
              <a:rPr lang="en-MY" sz="2400" dirty="0">
                <a:latin typeface="Arial" panose="020B0604020202020204" pitchFamily="34" charset="0"/>
                <a:cs typeface="Arial" panose="020B0604020202020204" pitchFamily="34" charset="0"/>
              </a:rPr>
              <a:t> of goods and services.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691190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1A09D-5955-2D64-4AFB-74554AA9E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9. Social and Cultural Flow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8E9B8-C185-7EBB-1741-86AFCADAB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MY" sz="2400" b="1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9.1 Cultural Exchange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Ideas, values, and cultural products (e.g., music, art, movies) are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shared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between individuals and communities.</a:t>
            </a:r>
          </a:p>
          <a:p>
            <a:pPr marL="457200" lvl="1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914400" algn="l"/>
              </a:tabLst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9.2 Social Network</a:t>
            </a:r>
            <a:endParaRPr lang="en-MY" sz="2400" b="1" kern="100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interactions and networking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influence consumption and business decisions.</a:t>
            </a:r>
            <a:endParaRPr lang="en-MY" sz="24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84561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6474-D33D-1AB4-3FD4-0F82CBF05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10. Environmental Flow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D0ECD-AFE2-6968-074C-E5220BB38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10.1 Environmental Impact</a:t>
            </a:r>
            <a:endParaRPr lang="en-MY" sz="2400" kern="1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MY" sz="2400" kern="0" dirty="0">
                <a:solidFill>
                  <a:srgbClr val="37415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production and consumption of goods and services can have environmental consequences, and efforts are made to regulate and mitigate these impacts</a:t>
            </a:r>
          </a:p>
        </p:txBody>
      </p:sp>
    </p:spTree>
    <p:extLst>
      <p:ext uri="{BB962C8B-B14F-4D97-AF65-F5344CB8AC3E}">
        <p14:creationId xmlns:p14="http://schemas.microsoft.com/office/powerpoint/2010/main" val="4244544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09AEB-A96E-7A77-86D9-B8C8B6402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can conclude that: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83F12-8738-1EE2-3503-DEB1D86A7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These flows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interact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interconnect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within a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complex economic system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they are influenced by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various factors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such as government policies, technological advancements, consumer preferences, and global economic conditions. </a:t>
            </a:r>
          </a:p>
          <a:p>
            <a:pPr>
              <a:lnSpc>
                <a:spcPct val="107000"/>
              </a:lnSpc>
              <a:spcBef>
                <a:spcPts val="1500"/>
              </a:spcBef>
              <a:spcAft>
                <a:spcPts val="800"/>
              </a:spcAft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Understanding and managing these flows are essential for policymakers, businesses, and individuals to make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informed decisions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promote economic growth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well-being in a </a:t>
            </a:r>
            <a:r>
              <a:rPr lang="en-MY" sz="2400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modern exchange economy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MY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20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09B6B-ADF3-064F-B83F-960CEB5C3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Core Marketing Concept 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E327D-64C9-B55A-D567-1B80AC6CB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063014" cy="3880773"/>
          </a:xfrm>
        </p:spPr>
        <p:txBody>
          <a:bodyPr>
            <a:normAutofit/>
          </a:bodyPr>
          <a:lstStyle/>
          <a:p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marketing, the concepts of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needs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wants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demands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are fundamental to understanding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consumer behaviour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creating products and services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that satisfy customers. </a:t>
            </a:r>
          </a:p>
          <a:p>
            <a:pPr marL="457200" indent="-457200">
              <a:buAutoNum type="arabicPeriod"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Needs</a:t>
            </a:r>
          </a:p>
          <a:p>
            <a:pPr marL="0" indent="0">
              <a:buNone/>
            </a:pP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 Definition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Needs are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basic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essential human requirements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They are the fundamental necessities that people require for their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physical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psychological well-being and survival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8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42670-2E16-302A-C617-E3886670B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Needs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5079C-8D0E-494A-1C0A-15EFE297A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30016"/>
            <a:ext cx="9063014" cy="50888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1.2 Example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Food, water, shelter, clothing, healthcare, and security are examples of basic human needs.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Wants</a:t>
            </a:r>
          </a:p>
          <a:p>
            <a:pPr marL="0" indent="0">
              <a:buNone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2.1 Definition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Wants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desires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for specific products or services that can fulfil a need.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Wants are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shaped by individual preferences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cultural influences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personal experiences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b="1" kern="0" dirty="0">
              <a:solidFill>
                <a:srgbClr val="00B05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2.2 Example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While food is a basic need, a person's preference for pizza or sushi reflects their specific wants.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kern="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126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9B0D0-B1D1-BE0C-8D29-83092767E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Demands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59706-BD35-03E1-A742-BB15B27F6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567" y="1816032"/>
            <a:ext cx="9659363" cy="4531759"/>
          </a:xfrm>
        </p:spPr>
        <p:txBody>
          <a:bodyPr/>
          <a:lstStyle/>
          <a:p>
            <a:pPr marL="0" indent="0">
              <a:buNone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3.1 Definition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Demands go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step further than wants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Demands occur when wants are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backed by the ability to pay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them.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other words, a demand is a want that is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supported by purchasing power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3.2 Example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If a person wants a luxury sports car and has the financial means to buy it, their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want becomes a demand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when they make the purchase.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82565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AE3EC-C9A1-2950-CE6A-5791F4258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illustrate the relationship between these concepts, consider the following: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89852-DC49-A99B-AED2-9938790CF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330" y="1930401"/>
            <a:ext cx="9395792" cy="4110962"/>
          </a:xfrm>
        </p:spPr>
        <p:txBody>
          <a:bodyPr>
            <a:norm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Needs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are universal and essential, representing the underlying reasons why people seek products or services.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Wants</a:t>
            </a:r>
            <a:r>
              <a:rPr lang="en-MY" sz="2400" kern="1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are shaped by culture, personal preferences, and individual tastes. They are the specific ways people express their needs.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Demands</a:t>
            </a:r>
            <a:r>
              <a:rPr lang="en-MY" sz="2400" kern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occur when consumers not only want a product but also have the financial capacity and willingness to buy it.</a:t>
            </a:r>
            <a:endParaRPr lang="en-MY" sz="2400" kern="1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12904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325C4-BDBE-AA5C-3546-86A4863C9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conclusion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10714-86FC-01CB-2F34-498F6556A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Effective marketing involves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understanding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catering to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both the wants and needs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the target market. </a:t>
            </a:r>
          </a:p>
          <a:p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Marketers aim to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create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products and services that not only fulfil basic needs but also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align with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wants and preferences of their target customers. </a:t>
            </a:r>
          </a:p>
          <a:p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Additionally, marketing efforts often aim to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influence demand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by making products or services desirable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accessible to consumers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who have the means to purchase them.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790772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8E610-1BA5-A6CD-188D-02378A0BE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conclusion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34B4F-5AFD-6D75-D375-4B090D32E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17250"/>
            <a:ext cx="8917240" cy="3880773"/>
          </a:xfrm>
        </p:spPr>
        <p:txBody>
          <a:bodyPr/>
          <a:lstStyle/>
          <a:p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Successful marketing strategies often seek to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convert wants into demands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by showcasing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value and benefits 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a product or service, addressing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consumer desires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making it easy for consumers to acquire what they want.</a:t>
            </a:r>
          </a:p>
          <a:p>
            <a:pPr marL="0" indent="0">
              <a:buNone/>
            </a:pPr>
            <a:endParaRPr lang="en-MY" sz="2400" kern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Understanding the nuanced interplay of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needs, wants, and demands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is crucial for developing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customer-centric marketing strategies</a:t>
            </a:r>
            <a:r>
              <a:rPr lang="en-MY" sz="24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effectively reaching and engaging with the target audience.</a:t>
            </a: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40389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35324-F2E4-A670-7B74-77932BD3A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Scope of Marketing</a:t>
            </a:r>
            <a:endParaRPr lang="en-MY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74941-2E22-09E9-251C-CE4F2E44F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102770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a modern exchange economy, which is typically characterized by a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market-based system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various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flows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interactions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occur to facilitate the exchange of goods and services. </a:t>
            </a:r>
          </a:p>
          <a:p>
            <a:pPr marL="0" indent="0">
              <a:buNone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These flows can be structured into several key components:</a:t>
            </a:r>
          </a:p>
          <a:p>
            <a:pPr marL="0" indent="0">
              <a:buNone/>
            </a:pPr>
            <a:endParaRPr lang="en-MY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460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BA0C7-4641-4860-85F0-17FAE6B34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Updating the Four Ps Components of the marketing mix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70053-25AC-B0B8-9BBC-EF31618D1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815548"/>
            <a:ext cx="9593102" cy="4625009"/>
          </a:xfrm>
        </p:spPr>
        <p:txBody>
          <a:bodyPr>
            <a:normAutofit fontScale="92500" lnSpcReduction="20000"/>
          </a:bodyPr>
          <a:lstStyle/>
          <a:p>
            <a:r>
              <a:rPr lang="en-MY" sz="26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marketing mix, often referred to as the "</a:t>
            </a:r>
            <a:r>
              <a:rPr lang="en-MY" sz="2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4Ps of marketing</a:t>
            </a:r>
            <a:r>
              <a:rPr lang="en-MY" sz="26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," is a foundational framework that businesses use to plan and implement their </a:t>
            </a:r>
            <a:r>
              <a:rPr lang="en-MY" sz="26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marketing strategies.</a:t>
            </a:r>
          </a:p>
          <a:p>
            <a:r>
              <a:rPr lang="en-MY" sz="26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4Ps represent four key components that </a:t>
            </a:r>
            <a:r>
              <a:rPr lang="en-MY" sz="2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collectively define a marketing strategy</a:t>
            </a:r>
            <a:r>
              <a:rPr lang="en-MY" sz="26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>
              <a:buAutoNum type="arabicPeriod"/>
            </a:pPr>
            <a:r>
              <a:rPr lang="en-MY" sz="260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Product</a:t>
            </a:r>
          </a:p>
          <a:p>
            <a:pPr marL="0" indent="0">
              <a:buNone/>
            </a:pPr>
            <a:r>
              <a:rPr lang="en-MY" sz="26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1.1 Definition</a:t>
            </a:r>
            <a:r>
              <a:rPr lang="en-MY" sz="2600" dirty="0">
                <a:solidFill>
                  <a:srgbClr val="37415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6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"product" in the marketing mix refers to </a:t>
            </a:r>
            <a:r>
              <a:rPr lang="en-MY" sz="26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actual goods or services</a:t>
            </a:r>
            <a:r>
              <a:rPr lang="en-MY" sz="26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that a company offers to meet customer needs and wants.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6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includes the </a:t>
            </a:r>
            <a:r>
              <a:rPr lang="en-MY" sz="26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physical product</a:t>
            </a:r>
            <a:r>
              <a:rPr lang="en-MY" sz="26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its features, quality, design, brand, and any associated services.</a:t>
            </a:r>
            <a:endParaRPr lang="en-MY" sz="26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MY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138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7B734-2550-12D5-7942-DE007D9D3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Product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231F1-8125-84F9-DCE6-4280F92A0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0748"/>
            <a:ext cx="8596668" cy="4504111"/>
          </a:xfrm>
        </p:spPr>
        <p:txBody>
          <a:bodyPr>
            <a:normAutofit lnSpcReduction="10000"/>
          </a:bodyPr>
          <a:lstStyle/>
          <a:p>
            <a:pPr indent="0">
              <a:buNone/>
            </a:pPr>
            <a:r>
              <a:rPr lang="en-MY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1.2 Considerations</a:t>
            </a:r>
          </a:p>
          <a:p>
            <a:pPr marL="685800"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Marketers must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make decisions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about product design, development, packaging, branding, and positioning.</a:t>
            </a:r>
          </a:p>
          <a:p>
            <a:pPr marL="685800"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They also consider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product life cycle stages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such as introduction, growth, maturity, and decline.</a:t>
            </a:r>
          </a:p>
          <a:p>
            <a:pPr indent="0">
              <a:buNone/>
            </a:pPr>
            <a:r>
              <a:rPr lang="en-MY" sz="2400" b="1" kern="0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Price</a:t>
            </a:r>
          </a:p>
          <a:p>
            <a:pPr indent="0">
              <a:buNone/>
            </a:pP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2.1 Definition</a:t>
            </a:r>
          </a:p>
          <a:p>
            <a:pPr marL="685800"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"price" element involves setting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monetary value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 cost of the product or service. </a:t>
            </a:r>
          </a:p>
          <a:p>
            <a:pPr marL="685800"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Pricing decisions can have a significant impact on a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company's profitability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 positioning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029945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356F8-7231-B34E-5F23-6C0757F15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Price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77D91-C620-B1ED-42A3-CB58E5106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331" y="2160589"/>
            <a:ext cx="9528312" cy="3880773"/>
          </a:xfrm>
        </p:spPr>
        <p:txBody>
          <a:bodyPr/>
          <a:lstStyle/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MY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.2 Considerations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Marketers must determine the appropriate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pricing strategy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which may include strategies like penetration pricing, skimming pricing, cost-plus pricing, or value-based pricing.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Factors such as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production costs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competition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consumer demand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perceived value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are considered when setting prices.</a:t>
            </a:r>
            <a:endParaRPr lang="en-MY" sz="24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841247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F3711-FC67-820F-4588-8C35EC87B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Place (Distribution)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EF42B-CA08-1D28-1BA5-D718CC046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09" y="1559340"/>
            <a:ext cx="9780104" cy="48149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.1 Definition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"place" element focuses on the distribution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accessibility of the product to the target market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involves decisions about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where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customers will access the product.</a:t>
            </a:r>
            <a:endParaRPr lang="en-MY" sz="24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3.2 Considerations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Marketers need to decide on distribution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channels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locations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intermediaries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(e.g., retailers, wholesalers).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They also need to address issues related to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inventory management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transportation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logistics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 ensure the product reaches customers efficiently.</a:t>
            </a:r>
            <a:endParaRPr lang="en-MY" sz="24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b="1" kern="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334593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86A2B-46C3-E4DC-C7F4-0E9913BAC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Promotion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116966-B866-C408-04A2-88059AA69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38471"/>
            <a:ext cx="9778631" cy="490992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4.1 Definition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"promotion" element involves all the activities and communication strategies that a company uses to promote and create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awareness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about its product or service.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includes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advertising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public relations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sales promotions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personal selling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digital marketing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MY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.2 Considerations</a:t>
            </a:r>
          </a:p>
          <a:p>
            <a:pPr marL="457200" lvl="1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914400" algn="l"/>
              </a:tabLst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Marketers must develop a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comprehensive promotional strategy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which includes choosing the right channels to reach the target audience,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crafting compelling messages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monitoring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effectiveness of promotional campaigns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 marL="457200" lvl="1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914400" algn="l"/>
              </a:tabLst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goal is to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inform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persuade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influence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potential customers.</a:t>
            </a:r>
            <a:endParaRPr lang="en-MY" sz="24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b="1" kern="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019898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44EA1-A738-312F-42AA-60280A8C9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People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FDACD-8707-7A9B-5C62-D05A8BFD69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09531"/>
            <a:ext cx="8596668" cy="4331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addition to the traditional 4Ps, many marketers also consider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three additional Ps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reflect the services and experiences associated with a product: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.1 Definition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"people" element focuses on the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human aspects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the marketing mix.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encompasses the people who are involved in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delivering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consuming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product or service, such as employees, customer service personnel, and consumers themselves.</a:t>
            </a:r>
            <a:endParaRPr lang="en-MY" sz="24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095825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3D86B-D7B0-1193-0CC5-9454A9DBC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People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44FEC-CF98-826C-573B-AE407FDBD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816032"/>
            <a:ext cx="9116023" cy="3880773"/>
          </a:xfrm>
        </p:spPr>
        <p:txBody>
          <a:bodyPr/>
          <a:lstStyle/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5.2 Considerations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Organizations must ensure that their employees are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trained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motivated,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aligned with the brand's values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customer service standards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Understanding customer behaviour and preferences is also crucial in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tailoring offerings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 customer needs.</a:t>
            </a:r>
            <a:endParaRPr lang="en-MY" sz="24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175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C91F9-B04A-746B-A919-73FDD593C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 Process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C9794-C876-A6D0-5B97-C331C2561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63" y="1670257"/>
            <a:ext cx="10017172" cy="50750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6.1 Definition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"process" element refers to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systems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procedures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processes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that a company uses to deliver its products or services to customers.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involves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entire customer journey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from initial inquiry to post-purchase support.</a:t>
            </a:r>
            <a:endParaRPr lang="en-MY" sz="24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MY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.2 Considerations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Marketers should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focus on improving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optimizing the processes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enhance the customer experience and make it more efficient.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can include streamlining ordering and delivery processes, improving customer service workflows, and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ensuring consistent quality.</a:t>
            </a:r>
            <a:endParaRPr lang="en-MY" sz="2400" b="1" kern="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590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7D0DB-B0C1-A008-7D4F-B4AD54E28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 Physical Evidence (or Environment)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A1865-F004-3AC4-28C6-2C9D3D6EE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23268"/>
            <a:ext cx="9566596" cy="45251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</a:t>
            </a: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.1 Definition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"physical evidence" element is relevant to businesses where the environment or ambiance plays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significant role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the customer experience.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is particularly important for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service-based businesses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7.2 Considerations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Companies must pay attention to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physical surroundings and elements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that impact the customer's perception and satisfaction, such as store design, cleanliness, layout, and the overall atmosphere.</a:t>
            </a:r>
            <a:endParaRPr lang="en-MY" sz="24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68313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ADE0A-A7DE-5276-1AA1-EDBEFBC93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conclusion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4056F-6F3C-CAE9-DB7F-8E01578E7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63023"/>
            <a:ext cx="8596668" cy="3880773"/>
          </a:xfrm>
        </p:spPr>
        <p:txBody>
          <a:bodyPr/>
          <a:lstStyle/>
          <a:p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combination and alignment of these 7Ps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contribute to the creation of a comprehensive marketing strategy tailored to the needs and preferences of the target market, ensuring that customers receive a consistent and compelling experience with the product or service.</a:t>
            </a:r>
          </a:p>
          <a:p>
            <a:endParaRPr lang="en-MY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017360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4FB56-9568-9254-B6A7-DD95CB636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sz="3600" kern="0" dirty="0">
                <a:solidFill>
                  <a:srgbClr val="37415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</a:t>
            </a:r>
            <a:r>
              <a:rPr lang="en-MY" sz="3600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Goods and Services Flow:</a:t>
            </a:r>
            <a:br>
              <a:rPr lang="en-MY" sz="3600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BEBFD-F2F4-539D-4C98-5BCF08E2C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1.1 Production</a:t>
            </a:r>
            <a:r>
              <a:rPr lang="en-MY" sz="2400" kern="0" dirty="0">
                <a:solidFill>
                  <a:srgbClr val="37415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Firms produce goods and services using </a:t>
            </a:r>
            <a:r>
              <a:rPr lang="en-MY" sz="2400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factors of production </a:t>
            </a:r>
            <a:r>
              <a:rPr lang="en-MY" sz="2400" kern="0" dirty="0">
                <a:solidFill>
                  <a:srgbClr val="37415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such as labour, capital, and raw materials.</a:t>
            </a:r>
            <a:endParaRPr lang="en-MY" sz="2400" b="1" kern="0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1.2 Supply</a:t>
            </a:r>
          </a:p>
          <a:p>
            <a:pPr marL="685800">
              <a:buFont typeface="Wingdings" panose="05000000000000000000" pitchFamily="2" charset="2"/>
              <a:buChar char="Ø"/>
            </a:pPr>
            <a:r>
              <a:rPr lang="en-MY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These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produced goods and services are </a:t>
            </a:r>
            <a:r>
              <a:rPr lang="en-MY" sz="24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made available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the market for consumers and other businesses.</a:t>
            </a:r>
          </a:p>
          <a:p>
            <a:pPr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1.3 Consumption</a:t>
            </a:r>
          </a:p>
          <a:p>
            <a:pPr marL="685800"/>
            <a:r>
              <a:rPr lang="en-MY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Households and businesses </a:t>
            </a:r>
            <a:r>
              <a:rPr lang="en-MY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purchase and consume </a:t>
            </a:r>
            <a:r>
              <a:rPr lang="en-MY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these goods and services.</a:t>
            </a:r>
          </a:p>
          <a:p>
            <a:pPr marL="685800"/>
            <a:endParaRPr lang="en-MY" sz="2400" kern="100" dirty="0">
              <a:solidFill>
                <a:srgbClr val="37415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0">
              <a:buNone/>
            </a:pPr>
            <a:endParaRPr lang="en-MY" sz="24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885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7E51C-3502-BB15-7888-FC31CFD3B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Money Flow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07696-1ECD-7D05-444B-E4037EC60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67824"/>
            <a:ext cx="9182283" cy="4087811"/>
          </a:xfrm>
        </p:spPr>
        <p:txBody>
          <a:bodyPr>
            <a:normAutofit lnSpcReduction="10000"/>
          </a:bodyPr>
          <a:lstStyle/>
          <a:p>
            <a:pPr indent="0">
              <a:buNone/>
            </a:pPr>
            <a:r>
              <a:rPr lang="en-MY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2.1 Income</a:t>
            </a:r>
          </a:p>
          <a:p>
            <a:pPr marL="685800">
              <a:buFont typeface="Wingdings" panose="05000000000000000000" pitchFamily="2" charset="2"/>
              <a:buChar char="Ø"/>
            </a:pP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Households earn income through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wages, salaries, profits, dividends, and other sources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0">
              <a:buNone/>
            </a:pPr>
            <a:r>
              <a:rPr lang="en-MY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2.2 Expenditure</a:t>
            </a:r>
          </a:p>
          <a:p>
            <a:pPr marL="685800"/>
            <a:r>
              <a:rPr lang="en-MY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Households and businesses </a:t>
            </a:r>
            <a:r>
              <a:rPr lang="en-MY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spend money to purchase </a:t>
            </a:r>
            <a:r>
              <a:rPr lang="en-MY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goods and services.</a:t>
            </a:r>
          </a:p>
          <a:p>
            <a:pPr indent="0">
              <a:buNone/>
            </a:pPr>
            <a:r>
              <a:rPr lang="en-MY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2.3 Investment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Businesses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reinvest profits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raise funds to invest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new production capabilities or expansion.</a:t>
            </a:r>
            <a:endParaRPr lang="en-MY" sz="24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0">
              <a:buNone/>
            </a:pPr>
            <a:endParaRPr lang="en-MY" sz="24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409122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82912-BD22-5C51-B180-32B827A4B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Factor Flow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092F8-FB17-0A44-A527-9F15A72DB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367814" cy="4279968"/>
          </a:xfrm>
        </p:spPr>
        <p:txBody>
          <a:bodyPr>
            <a:normAutofit lnSpcReduction="10000"/>
          </a:bodyPr>
          <a:lstStyle/>
          <a:p>
            <a:pPr indent="0">
              <a:spcBef>
                <a:spcPts val="0"/>
              </a:spcBef>
              <a:buNone/>
            </a:pPr>
            <a:r>
              <a:rPr lang="en-MY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3.1 Labour Flow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Labour is 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supplied by households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businesses in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exchange for wages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914400" algn="l"/>
              </a:tabLst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3.2 Capital Flow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Capital is </a:t>
            </a:r>
            <a:r>
              <a:rPr lang="en-MY" sz="24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supplied to businesses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by households and financial institutions in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exchange for returns on investment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(e.g., interest, dividends).</a:t>
            </a: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None/>
              <a:tabLst>
                <a:tab pos="914400" algn="l"/>
              </a:tabLst>
            </a:pPr>
            <a:r>
              <a:rPr lang="en-MY" sz="2400" b="1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3.3 Land and Natural Resources Flow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Access to land and natural resources is provided to businesses in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exchange for rent and royalties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endParaRPr lang="en-MY" sz="24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543909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F6FAD-C7AE-8CFF-F683-A357EA68B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Government and Public Sector Flow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7B6B8-251B-DE6F-EAD2-BB6BE1B90D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 Taxation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Governments</a:t>
            </a:r>
            <a:r>
              <a:rPr lang="en-US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collect taxes </a:t>
            </a:r>
            <a:r>
              <a:rPr lang="en-US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from households and businesses to fund public goods and services.</a:t>
            </a:r>
            <a:endParaRPr lang="en-MY" dirty="0">
              <a:solidFill>
                <a:schemeClr val="tx1"/>
              </a:solidFill>
              <a:effectLst/>
            </a:endParaRPr>
          </a:p>
          <a:p>
            <a:pPr marL="0"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4.2 Public Spending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Governments</a:t>
            </a:r>
            <a:r>
              <a:rPr lang="en-MY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spend tax revenue </a:t>
            </a:r>
            <a:r>
              <a:rPr lang="en-MY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infrastructure, social programs, defence, and other services.</a:t>
            </a:r>
          </a:p>
          <a:p>
            <a:pPr indent="0">
              <a:buNone/>
            </a:pPr>
            <a:endParaRPr lang="en-MY" dirty="0">
              <a:effectLst/>
            </a:endParaRP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57447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E4974-4A33-2A09-10D7-BC2531E36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Financial Flow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A0A44-B598-0CE9-42E5-72F87FA15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5.1 Financial intermediation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Banks</a:t>
            </a:r>
            <a:r>
              <a:rPr lang="en-MY" sz="2400" b="1" kern="0" dirty="0">
                <a:solidFill>
                  <a:srgbClr val="37415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financial institutions facilitate the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flow of funds between savers and borrowers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channelling savings into investments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5.2 Stock and Bond Markets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Investors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buy and sell stocks and bonds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providing companies with </a:t>
            </a:r>
            <a:r>
              <a:rPr lang="en-MY" sz="2400" b="1" kern="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capital for expansion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MY" sz="24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MY" sz="24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5374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89575-D9E2-2B78-4FAD-D91BAFD0E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 Information Flow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BAC08-E14A-CE4E-C8F6-625658807D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MY" sz="24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6.1 Market Information</a:t>
            </a:r>
          </a:p>
          <a:p>
            <a:pPr marL="685800">
              <a:buFont typeface="Wingdings" panose="05000000000000000000" pitchFamily="2" charset="2"/>
              <a:buChar char="Ø"/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Consumers and producers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exchange information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about prices, quality, and preferences through advertising, reviews, and market research.</a:t>
            </a:r>
            <a:endParaRPr lang="en-MY" sz="2400" kern="100" dirty="0">
              <a:solidFill>
                <a:srgbClr val="37415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0">
              <a:buNone/>
            </a:pPr>
            <a:r>
              <a:rPr lang="en-MY" sz="2400" b="1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6.2 Market Signals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Prices, demand, and supply signals in markets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guide decisions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related to production, consumption, and investment.</a:t>
            </a:r>
            <a:endParaRPr lang="en-MY" sz="24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sz="1800" kern="100" dirty="0">
              <a:solidFill>
                <a:srgbClr val="37415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49332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16EAA-9799-EE8A-7649-C21601EB4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 International Trade Flow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A1607-5BF3-6C3D-75A4-298A91D37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en-MY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7.1 Imports and Exports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Businesses engage in trade with foreign counterparts to </a:t>
            </a: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import and export goods and services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indent="0">
              <a:buNone/>
            </a:pPr>
            <a:r>
              <a:rPr lang="en-MY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7.2 Foreign Exchange Market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MY" sz="2400" b="1" kern="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Currency exchange </a:t>
            </a:r>
            <a:r>
              <a:rPr lang="en-MY" sz="2400" kern="0" dirty="0">
                <a:solidFill>
                  <a:srgbClr val="37415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facilitates international trade and investment.</a:t>
            </a:r>
            <a:endParaRPr lang="en-MY" sz="24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914400" algn="l"/>
              </a:tabLst>
            </a:pPr>
            <a:endParaRPr lang="en-MY" sz="2400" kern="100" dirty="0">
              <a:solidFill>
                <a:srgbClr val="37415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sz="1800" kern="100" dirty="0">
              <a:solidFill>
                <a:srgbClr val="37415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024493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372</TotalTime>
  <Words>1777</Words>
  <Application>Microsoft Office PowerPoint</Application>
  <PresentationFormat>Widescreen</PresentationFormat>
  <Paragraphs>156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Trebuchet MS</vt:lpstr>
      <vt:lpstr>Wingdings</vt:lpstr>
      <vt:lpstr>Wingdings 3</vt:lpstr>
      <vt:lpstr>Facet</vt:lpstr>
      <vt:lpstr>Course Code: BM4403 marketing management</vt:lpstr>
      <vt:lpstr>Scope of Marketing</vt:lpstr>
      <vt:lpstr>1. Goods and Services Flow: </vt:lpstr>
      <vt:lpstr>2. Money Flow</vt:lpstr>
      <vt:lpstr>3. Factor Flow</vt:lpstr>
      <vt:lpstr>4. Government and Public Sector Flow</vt:lpstr>
      <vt:lpstr>5. Financial Flow</vt:lpstr>
      <vt:lpstr>6. Information Flow</vt:lpstr>
      <vt:lpstr>7. International Trade Flow</vt:lpstr>
      <vt:lpstr>8. Innovation and Technology Flow</vt:lpstr>
      <vt:lpstr>9. Social and Cultural Flow</vt:lpstr>
      <vt:lpstr>10. Environmental Flow</vt:lpstr>
      <vt:lpstr>We can conclude that:</vt:lpstr>
      <vt:lpstr>The Core Marketing Concept </vt:lpstr>
      <vt:lpstr>1. Needs</vt:lpstr>
      <vt:lpstr>3. Demands</vt:lpstr>
      <vt:lpstr>To illustrate the relationship between these concepts, consider the following:</vt:lpstr>
      <vt:lpstr>In conclusion</vt:lpstr>
      <vt:lpstr>In conclusion</vt:lpstr>
      <vt:lpstr>Updating the Four Ps Components of the marketing mix</vt:lpstr>
      <vt:lpstr>1. Product</vt:lpstr>
      <vt:lpstr>2. Price</vt:lpstr>
      <vt:lpstr>3. Place (Distribution)</vt:lpstr>
      <vt:lpstr>4. Promotion</vt:lpstr>
      <vt:lpstr>5. People</vt:lpstr>
      <vt:lpstr>5. People</vt:lpstr>
      <vt:lpstr>6. Process</vt:lpstr>
      <vt:lpstr>7. Physical Evidence (or Environment)</vt:lpstr>
      <vt:lpstr>In 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Code: BM4403 marketing management</dc:title>
  <dc:creator>Professor Dr. Thang Keow Ngang</dc:creator>
  <cp:lastModifiedBy>Professor Dr. Thang Keow Ngang</cp:lastModifiedBy>
  <cp:revision>8</cp:revision>
  <dcterms:created xsi:type="dcterms:W3CDTF">2023-10-13T01:04:13Z</dcterms:created>
  <dcterms:modified xsi:type="dcterms:W3CDTF">2023-10-13T07:26:51Z</dcterms:modified>
</cp:coreProperties>
</file>