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64" r:id="rId5"/>
    <p:sldId id="354" r:id="rId6"/>
    <p:sldId id="368" r:id="rId7"/>
    <p:sldId id="369" r:id="rId8"/>
    <p:sldId id="355" r:id="rId9"/>
    <p:sldId id="257" r:id="rId10"/>
    <p:sldId id="286" r:id="rId11"/>
    <p:sldId id="356" r:id="rId12"/>
    <p:sldId id="361" r:id="rId13"/>
    <p:sldId id="367" r:id="rId14"/>
    <p:sldId id="371" r:id="rId15"/>
    <p:sldId id="365" r:id="rId16"/>
    <p:sldId id="370" r:id="rId17"/>
    <p:sldId id="362" r:id="rId18"/>
    <p:sldId id="363" r:id="rId19"/>
    <p:sldId id="36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66" indent="-289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01" indent="-2312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542" indent="-2312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981" indent="-2312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422" indent="-23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861" indent="-23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303" indent="-23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743" indent="-23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A1FD3-03B1-47E9-BC3D-C8E9FDBC8C69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microsoft.com/office/2007/relationships/hdphoto" Target="../media/hdphoto1.wdp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ndonesian Batik | Batik pattern, Batik art, Motif batik">
            <a:extLst>
              <a:ext uri="{FF2B5EF4-FFF2-40B4-BE49-F238E27FC236}">
                <a16:creationId xmlns:a16="http://schemas.microsoft.com/office/drawing/2014/main" id="{43910BB3-ABD1-732F-0E54-A9FF0DD0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5826" y="-2655478"/>
            <a:ext cx="6834203" cy="121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>
            <a:extLst>
              <a:ext uri="{FF2B5EF4-FFF2-40B4-BE49-F238E27FC236}">
                <a16:creationId xmlns:a16="http://schemas.microsoft.com/office/drawing/2014/main" id="{3368E5FA-A87F-619D-34F2-C88BF0E1E341}"/>
              </a:ext>
            </a:extLst>
          </p:cNvPr>
          <p:cNvSpPr txBox="1"/>
          <p:nvPr/>
        </p:nvSpPr>
        <p:spPr>
          <a:xfrm>
            <a:off x="5313843" y="1411615"/>
            <a:ext cx="16916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ODL Mode</a:t>
            </a:r>
            <a:endParaRPr lang="en-MY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Nilai University Logo Download png">
            <a:extLst>
              <a:ext uri="{FF2B5EF4-FFF2-40B4-BE49-F238E27FC236}">
                <a16:creationId xmlns:a16="http://schemas.microsoft.com/office/drawing/2014/main" id="{DC46289D-2A63-98C0-41B4-AEB85204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25" y="1873280"/>
            <a:ext cx="1448324" cy="14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AD624A1-8C19-255C-D42F-0FDD79F17BCC}"/>
              </a:ext>
            </a:extLst>
          </p:cNvPr>
          <p:cNvSpPr txBox="1"/>
          <p:nvPr/>
        </p:nvSpPr>
        <p:spPr>
          <a:xfrm>
            <a:off x="1763934" y="3312781"/>
            <a:ext cx="8791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w Cen MT Condensed Extra Bold" panose="020B0803020202020204" pitchFamily="34" charset="0"/>
              </a:rPr>
              <a:t>Penghayatan</a:t>
            </a:r>
            <a:r>
              <a:rPr lang="en-US" sz="3600" dirty="0">
                <a:latin typeface="Tw Cen MT Condensed Extra Bold" panose="020B0803020202020204" pitchFamily="34" charset="0"/>
              </a:rPr>
              <a:t> Etika Dan </a:t>
            </a:r>
            <a:r>
              <a:rPr lang="en-US" sz="3600" dirty="0" err="1">
                <a:latin typeface="Tw Cen MT Condensed Extra Bold" panose="020B0803020202020204" pitchFamily="34" charset="0"/>
              </a:rPr>
              <a:t>Peradaban</a:t>
            </a:r>
            <a:r>
              <a:rPr lang="en-US" sz="3600" dirty="0">
                <a:latin typeface="Tw Cen MT Condensed Extra Bold" panose="020B0803020202020204" pitchFamily="34" charset="0"/>
              </a:rPr>
              <a:t>  </a:t>
            </a:r>
            <a:r>
              <a:rPr lang="en-US" sz="3200" dirty="0">
                <a:latin typeface="Tw Cen MT Condensed Extra Bold" panose="020B0803020202020204" pitchFamily="34" charset="0"/>
              </a:rPr>
              <a:t>|  (MPU 3122)</a:t>
            </a:r>
            <a:endParaRPr lang="en-MY" sz="3200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90FA459-422B-7C5C-1D92-E41F97544BFC}"/>
              </a:ext>
            </a:extLst>
          </p:cNvPr>
          <p:cNvSpPr txBox="1"/>
          <p:nvPr/>
        </p:nvSpPr>
        <p:spPr>
          <a:xfrm>
            <a:off x="3676649" y="2409220"/>
            <a:ext cx="8394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w Cen MT Condensed Extra Bold" panose="020B0803020202020204" pitchFamily="34" charset="0"/>
              </a:rPr>
              <a:t>School of Humanities and Social Sciences</a:t>
            </a:r>
            <a:endParaRPr lang="en-MY" sz="3200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A4469D4-434D-89C8-AA93-8F5C77D32780}"/>
              </a:ext>
            </a:extLst>
          </p:cNvPr>
          <p:cNvSpPr txBox="1"/>
          <p:nvPr/>
        </p:nvSpPr>
        <p:spPr>
          <a:xfrm>
            <a:off x="3356135" y="4262875"/>
            <a:ext cx="560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Pengenalan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Kursus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8 Mei 2024     |     8:00 – 9:00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malam</a:t>
            </a:r>
            <a:endParaRPr lang="en-MY" sz="20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9F1B6F-3205-44CE-8471-0092BE2E4DC8}"/>
              </a:ext>
            </a:extLst>
          </p:cNvPr>
          <p:cNvSpPr/>
          <p:nvPr/>
        </p:nvSpPr>
        <p:spPr>
          <a:xfrm>
            <a:off x="103780" y="4790957"/>
            <a:ext cx="11969156" cy="1985155"/>
          </a:xfrm>
          <a:prstGeom prst="rect">
            <a:avLst/>
          </a:prstGeom>
          <a:solidFill>
            <a:srgbClr val="CCFF99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47C59D-E8C2-4333-A90D-2B7DF9D143A9}"/>
              </a:ext>
            </a:extLst>
          </p:cNvPr>
          <p:cNvSpPr/>
          <p:nvPr/>
        </p:nvSpPr>
        <p:spPr>
          <a:xfrm>
            <a:off x="103782" y="2892507"/>
            <a:ext cx="11969156" cy="1779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CF3FBC-F404-4500-AA77-3FCB474815D1}"/>
              </a:ext>
            </a:extLst>
          </p:cNvPr>
          <p:cNvSpPr/>
          <p:nvPr/>
        </p:nvSpPr>
        <p:spPr>
          <a:xfrm>
            <a:off x="103782" y="822599"/>
            <a:ext cx="11969156" cy="1985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6C857-A459-478D-937B-A13D0AC34F3B}"/>
              </a:ext>
            </a:extLst>
          </p:cNvPr>
          <p:cNvSpPr/>
          <p:nvPr/>
        </p:nvSpPr>
        <p:spPr>
          <a:xfrm>
            <a:off x="3713552" y="1261139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3CAAA-52CD-4BFC-8190-2DFDAB08A686}"/>
              </a:ext>
            </a:extLst>
          </p:cNvPr>
          <p:cNvSpPr/>
          <p:nvPr/>
        </p:nvSpPr>
        <p:spPr>
          <a:xfrm>
            <a:off x="3713552" y="1646901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Pengenalan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PEP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dalam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Acuan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Malaysia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C3884-8C58-4874-B043-3EABA9FD9382}"/>
              </a:ext>
            </a:extLst>
          </p:cNvPr>
          <p:cNvSpPr/>
          <p:nvPr/>
        </p:nvSpPr>
        <p:spPr>
          <a:xfrm>
            <a:off x="6661547" y="1261139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4A5BB-1D9D-472D-A790-88886D18CCE5}"/>
              </a:ext>
            </a:extLst>
          </p:cNvPr>
          <p:cNvSpPr/>
          <p:nvPr/>
        </p:nvSpPr>
        <p:spPr>
          <a:xfrm>
            <a:off x="6661547" y="1646901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Konsep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Etika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endParaRPr lang="en-MY" sz="1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F907F-576F-4EA0-8BBC-C16D9BEBE5C3}"/>
              </a:ext>
            </a:extLst>
          </p:cNvPr>
          <p:cNvSpPr/>
          <p:nvPr/>
        </p:nvSpPr>
        <p:spPr>
          <a:xfrm>
            <a:off x="9566672" y="1261139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774AB-98FD-4E50-A177-ACB47C616A1B}"/>
              </a:ext>
            </a:extLst>
          </p:cNvPr>
          <p:cNvSpPr/>
          <p:nvPr/>
        </p:nvSpPr>
        <p:spPr>
          <a:xfrm>
            <a:off x="9566672" y="1646901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Etika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dalam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Masyarakat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Kepelbagaian</a:t>
            </a:r>
            <a:endParaRPr lang="en-MY" sz="1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735B1-17B9-47C3-8852-724F20782D01}"/>
              </a:ext>
            </a:extLst>
          </p:cNvPr>
          <p:cNvSpPr/>
          <p:nvPr/>
        </p:nvSpPr>
        <p:spPr>
          <a:xfrm>
            <a:off x="3713552" y="3189951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52ECB-8E39-4257-BA6B-6A16A84547C9}"/>
              </a:ext>
            </a:extLst>
          </p:cNvPr>
          <p:cNvSpPr/>
          <p:nvPr/>
        </p:nvSpPr>
        <p:spPr>
          <a:xfrm>
            <a:off x="3713552" y="3575713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Perlembagaan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sebagai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tapak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Integrasi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Wahana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PEP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1D066-4396-43F8-90C3-BB9FBEC36D87}"/>
              </a:ext>
            </a:extLst>
          </p:cNvPr>
          <p:cNvSpPr/>
          <p:nvPr/>
        </p:nvSpPr>
        <p:spPr>
          <a:xfrm>
            <a:off x="6661547" y="3189951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809637-761C-43FE-AF9F-B45B8F8CC397}"/>
              </a:ext>
            </a:extLst>
          </p:cNvPr>
          <p:cNvSpPr/>
          <p:nvPr/>
        </p:nvSpPr>
        <p:spPr>
          <a:xfrm>
            <a:off x="6661547" y="3575713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Pembinaan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Majmuk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di Malaysia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75B424-F6F8-4939-9E3C-695E90E959E5}"/>
              </a:ext>
            </a:extLst>
          </p:cNvPr>
          <p:cNvSpPr/>
          <p:nvPr/>
        </p:nvSpPr>
        <p:spPr>
          <a:xfrm>
            <a:off x="9566672" y="3189951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13682-C355-42B2-91BE-EB1959ADC41C}"/>
              </a:ext>
            </a:extLst>
          </p:cNvPr>
          <p:cNvSpPr/>
          <p:nvPr/>
        </p:nvSpPr>
        <p:spPr>
          <a:xfrm>
            <a:off x="9566672" y="3575713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Pemantapan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Kesepaduan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Nasional Malaysia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6CAB6-86DC-441B-803B-A7A1763C8E3E}"/>
              </a:ext>
            </a:extLst>
          </p:cNvPr>
          <p:cNvSpPr/>
          <p:nvPr/>
        </p:nvSpPr>
        <p:spPr>
          <a:xfrm>
            <a:off x="3713552" y="5118763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3FD6C5-AF30-46DC-8892-6086F895248C}"/>
              </a:ext>
            </a:extLst>
          </p:cNvPr>
          <p:cNvSpPr/>
          <p:nvPr/>
        </p:nvSpPr>
        <p:spPr>
          <a:xfrm>
            <a:off x="3713552" y="5504525"/>
            <a:ext cx="2344344" cy="11464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Teknologi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Maklumat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Komunikasi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Penggerak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Kesepaduan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Nasional di Malaysia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B5F12-77FC-4FC9-86E6-1A5C1AEEC614}"/>
              </a:ext>
            </a:extLst>
          </p:cNvPr>
          <p:cNvSpPr/>
          <p:nvPr/>
        </p:nvSpPr>
        <p:spPr>
          <a:xfrm>
            <a:off x="6661547" y="5118763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060CD-5B21-487A-B251-AEA1FFBBC037}"/>
              </a:ext>
            </a:extLst>
          </p:cNvPr>
          <p:cNvSpPr/>
          <p:nvPr/>
        </p:nvSpPr>
        <p:spPr>
          <a:xfrm>
            <a:off x="6661547" y="5504525"/>
            <a:ext cx="2344344" cy="1122494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Peranan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Etika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Mendokong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Tanggungjawab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Sosial di Malaysia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64430-1780-442A-BB96-6D5B24E3FAC2}"/>
              </a:ext>
            </a:extLst>
          </p:cNvPr>
          <p:cNvSpPr/>
          <p:nvPr/>
        </p:nvSpPr>
        <p:spPr>
          <a:xfrm>
            <a:off x="9566672" y="5118763"/>
            <a:ext cx="2344344" cy="4032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Topik</a:t>
            </a:r>
            <a:r>
              <a:rPr lang="en-MY" sz="2400" b="1" dirty="0"/>
              <a:t> 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C0B742-E25C-4F31-A200-1533E443BDE0}"/>
              </a:ext>
            </a:extLst>
          </p:cNvPr>
          <p:cNvSpPr/>
          <p:nvPr/>
        </p:nvSpPr>
        <p:spPr>
          <a:xfrm>
            <a:off x="9566672" y="5504525"/>
            <a:ext cx="2344344" cy="871538"/>
          </a:xfrm>
          <a:prstGeom prst="rect">
            <a:avLst/>
          </a:prstGeom>
          <a:solidFill>
            <a:srgbClr val="E1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Cabaran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Kelestarian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Etika dan </a:t>
            </a:r>
            <a:r>
              <a:rPr lang="en-MY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Peradaban</a:t>
            </a:r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di Malaysia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E44B6C3-8904-4F80-941F-A0F7F2EDC693}"/>
              </a:ext>
            </a:extLst>
          </p:cNvPr>
          <p:cNvSpPr/>
          <p:nvPr/>
        </p:nvSpPr>
        <p:spPr>
          <a:xfrm>
            <a:off x="6077076" y="1875500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AB3EFF0-3264-4222-AD08-7187CEED6CDE}"/>
              </a:ext>
            </a:extLst>
          </p:cNvPr>
          <p:cNvSpPr/>
          <p:nvPr/>
        </p:nvSpPr>
        <p:spPr>
          <a:xfrm>
            <a:off x="9015537" y="1875500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76D550-3089-45BA-A42A-1A040EE1BADB}"/>
              </a:ext>
            </a:extLst>
          </p:cNvPr>
          <p:cNvSpPr/>
          <p:nvPr/>
        </p:nvSpPr>
        <p:spPr>
          <a:xfrm>
            <a:off x="6077076" y="5711696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0396A99-CE31-401A-ABA4-87528FD3FF5C}"/>
              </a:ext>
            </a:extLst>
          </p:cNvPr>
          <p:cNvSpPr/>
          <p:nvPr/>
        </p:nvSpPr>
        <p:spPr>
          <a:xfrm>
            <a:off x="9015537" y="5711696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D7A230A-FFEF-4838-B317-9893BE67AF2B}"/>
              </a:ext>
            </a:extLst>
          </p:cNvPr>
          <p:cNvSpPr/>
          <p:nvPr/>
        </p:nvSpPr>
        <p:spPr>
          <a:xfrm flipH="1">
            <a:off x="6077075" y="3886470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4D88C87-1292-47E9-BD44-B34ED8F78C37}"/>
              </a:ext>
            </a:extLst>
          </p:cNvPr>
          <p:cNvSpPr/>
          <p:nvPr/>
        </p:nvSpPr>
        <p:spPr>
          <a:xfrm flipH="1">
            <a:off x="9015536" y="3886470"/>
            <a:ext cx="571383" cy="247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B4EB2B4-66D1-48C8-8BFD-7D7458FC5457}"/>
              </a:ext>
            </a:extLst>
          </p:cNvPr>
          <p:cNvSpPr/>
          <p:nvPr/>
        </p:nvSpPr>
        <p:spPr>
          <a:xfrm rot="5400000">
            <a:off x="10370780" y="2713319"/>
            <a:ext cx="468287" cy="2499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3E093C0-77C6-4CA0-97D2-8F6C87B77E19}"/>
              </a:ext>
            </a:extLst>
          </p:cNvPr>
          <p:cNvSpPr/>
          <p:nvPr/>
        </p:nvSpPr>
        <p:spPr>
          <a:xfrm rot="5400000">
            <a:off x="4749885" y="4665632"/>
            <a:ext cx="468287" cy="2499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F0FF8BAD-283F-4F9F-B53D-D0828EAC650C}"/>
              </a:ext>
            </a:extLst>
          </p:cNvPr>
          <p:cNvSpPr txBox="1">
            <a:spLocks/>
          </p:cNvSpPr>
          <p:nvPr/>
        </p:nvSpPr>
        <p:spPr>
          <a:xfrm>
            <a:off x="933448" y="230981"/>
            <a:ext cx="10325103" cy="4348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b="1" dirty="0">
                <a:solidFill>
                  <a:srgbClr val="002060"/>
                </a:solidFill>
              </a:rPr>
              <a:t>Sembilan </a:t>
            </a:r>
            <a:r>
              <a:rPr lang="en-MY" b="1" dirty="0" err="1">
                <a:solidFill>
                  <a:srgbClr val="002060"/>
                </a:solidFill>
              </a:rPr>
              <a:t>Topik</a:t>
            </a:r>
            <a:r>
              <a:rPr lang="en-MY" b="1" dirty="0">
                <a:solidFill>
                  <a:srgbClr val="002060"/>
                </a:solidFill>
              </a:rPr>
              <a:t> </a:t>
            </a:r>
            <a:r>
              <a:rPr lang="en-MY" b="1" dirty="0" err="1">
                <a:solidFill>
                  <a:srgbClr val="002060"/>
                </a:solidFill>
              </a:rPr>
              <a:t>dalam</a:t>
            </a:r>
            <a:r>
              <a:rPr lang="en-MY" b="1" dirty="0">
                <a:solidFill>
                  <a:srgbClr val="002060"/>
                </a:solidFill>
              </a:rPr>
              <a:t> </a:t>
            </a:r>
            <a:r>
              <a:rPr lang="en-MY" b="1" dirty="0" err="1">
                <a:solidFill>
                  <a:srgbClr val="002060"/>
                </a:solidFill>
              </a:rPr>
              <a:t>Penghayatan</a:t>
            </a:r>
            <a:r>
              <a:rPr lang="en-MY" b="1" dirty="0">
                <a:solidFill>
                  <a:srgbClr val="002060"/>
                </a:solidFill>
              </a:rPr>
              <a:t> Etika dan </a:t>
            </a:r>
            <a:r>
              <a:rPr lang="en-MY" b="1" dirty="0" err="1">
                <a:solidFill>
                  <a:srgbClr val="002060"/>
                </a:solidFill>
              </a:rPr>
              <a:t>Peradaban</a:t>
            </a:r>
            <a:r>
              <a:rPr lang="en-MY" b="1" dirty="0">
                <a:solidFill>
                  <a:srgbClr val="002060"/>
                </a:solidFill>
              </a:rPr>
              <a:t> (MPU3122)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46099D-8003-4D1D-86E2-F9A84BED0FCC}"/>
              </a:ext>
            </a:extLst>
          </p:cNvPr>
          <p:cNvSpPr txBox="1"/>
          <p:nvPr/>
        </p:nvSpPr>
        <p:spPr>
          <a:xfrm>
            <a:off x="156102" y="1036759"/>
            <a:ext cx="32586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900" dirty="0"/>
              <a:t>Etika dan </a:t>
            </a:r>
            <a:r>
              <a:rPr lang="en-MY" sz="1900" dirty="0" err="1"/>
              <a:t>Peradaban</a:t>
            </a:r>
            <a:r>
              <a:rPr lang="en-MY" sz="1900" dirty="0"/>
              <a:t> Tanah </a:t>
            </a:r>
            <a:r>
              <a:rPr lang="en-MY" sz="1900" dirty="0" err="1"/>
              <a:t>Melayu</a:t>
            </a:r>
            <a:r>
              <a:rPr lang="en-MY" sz="1900" dirty="0"/>
              <a:t> </a:t>
            </a:r>
            <a:r>
              <a:rPr lang="en-MY" sz="1900" b="1" dirty="0" err="1"/>
              <a:t>berinteraksi</a:t>
            </a:r>
            <a:r>
              <a:rPr lang="en-MY" sz="1900" b="1" dirty="0"/>
              <a:t>, </a:t>
            </a:r>
            <a:r>
              <a:rPr lang="en-MY" sz="1900" b="1" dirty="0" err="1"/>
              <a:t>menerima</a:t>
            </a:r>
            <a:r>
              <a:rPr lang="en-MY" sz="1900" b="1" dirty="0"/>
              <a:t>, </a:t>
            </a:r>
            <a:r>
              <a:rPr lang="en-MY" sz="1900" b="1" dirty="0" err="1"/>
              <a:t>atau</a:t>
            </a:r>
            <a:r>
              <a:rPr lang="en-MY" sz="1900" b="1" dirty="0"/>
              <a:t> </a:t>
            </a:r>
            <a:r>
              <a:rPr lang="en-MY" sz="1900" b="1" dirty="0" err="1"/>
              <a:t>bertembung</a:t>
            </a:r>
            <a:r>
              <a:rPr lang="en-MY" sz="1900" dirty="0"/>
              <a:t> </a:t>
            </a:r>
            <a:r>
              <a:rPr lang="en-MY" sz="1900" dirty="0" err="1"/>
              <a:t>dengan</a:t>
            </a:r>
            <a:r>
              <a:rPr lang="en-MY" sz="1900" dirty="0"/>
              <a:t> </a:t>
            </a:r>
            <a:r>
              <a:rPr lang="en-MY" sz="1900" dirty="0" err="1"/>
              <a:t>peradaban</a:t>
            </a:r>
            <a:r>
              <a:rPr lang="en-MY" sz="1900" dirty="0"/>
              <a:t> </a:t>
            </a:r>
            <a:r>
              <a:rPr lang="en-MY" sz="1900" dirty="0" err="1"/>
              <a:t>majmuk</a:t>
            </a:r>
            <a:r>
              <a:rPr lang="en-MY" sz="1900" dirty="0"/>
              <a:t> di </a:t>
            </a:r>
            <a:r>
              <a:rPr lang="en-MY" sz="1900" dirty="0" err="1"/>
              <a:t>luar</a:t>
            </a:r>
            <a:r>
              <a:rPr lang="en-MY" sz="1900" dirty="0"/>
              <a:t> wilayah </a:t>
            </a:r>
            <a:r>
              <a:rPr lang="en-MY" sz="1900" dirty="0" err="1"/>
              <a:t>alam</a:t>
            </a:r>
            <a:r>
              <a:rPr lang="en-MY" sz="1900" dirty="0"/>
              <a:t> </a:t>
            </a:r>
            <a:r>
              <a:rPr lang="en-MY" sz="1900" dirty="0" err="1"/>
              <a:t>Melayu</a:t>
            </a:r>
            <a:r>
              <a:rPr lang="en-MY" sz="19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7DCE91-142E-469F-90A8-30E71F3223E1}"/>
              </a:ext>
            </a:extLst>
          </p:cNvPr>
          <p:cNvSpPr txBox="1"/>
          <p:nvPr/>
        </p:nvSpPr>
        <p:spPr>
          <a:xfrm>
            <a:off x="103782" y="2868946"/>
            <a:ext cx="359059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900" dirty="0"/>
              <a:t>Dari </a:t>
            </a:r>
            <a:r>
              <a:rPr lang="en-MY" sz="1900" dirty="0" err="1"/>
              <a:t>Peradaban</a:t>
            </a:r>
            <a:r>
              <a:rPr lang="en-MY" sz="1900" dirty="0"/>
              <a:t> </a:t>
            </a:r>
            <a:r>
              <a:rPr lang="en-MY" sz="1900" dirty="0" err="1"/>
              <a:t>Majmuk</a:t>
            </a:r>
            <a:r>
              <a:rPr lang="en-MY" sz="1900" dirty="0"/>
              <a:t> </a:t>
            </a:r>
            <a:r>
              <a:rPr lang="en-MY" sz="1900" dirty="0" err="1"/>
              <a:t>kepada</a:t>
            </a:r>
            <a:r>
              <a:rPr lang="en-MY" sz="1900" dirty="0"/>
              <a:t> Masyarakat </a:t>
            </a:r>
            <a:r>
              <a:rPr lang="en-MY" sz="1900" dirty="0" err="1"/>
              <a:t>Majmuk</a:t>
            </a:r>
            <a:r>
              <a:rPr lang="en-MY" sz="1900" dirty="0"/>
              <a:t> </a:t>
            </a:r>
            <a:r>
              <a:rPr lang="en-MY" sz="1900" dirty="0" err="1"/>
              <a:t>melalui</a:t>
            </a:r>
            <a:r>
              <a:rPr lang="en-MY" sz="1900" dirty="0"/>
              <a:t> </a:t>
            </a:r>
            <a:r>
              <a:rPr lang="en-MY" sz="1900" dirty="0" err="1"/>
              <a:t>amalan</a:t>
            </a:r>
            <a:r>
              <a:rPr lang="en-MY" sz="1900" dirty="0"/>
              <a:t> </a:t>
            </a:r>
            <a:r>
              <a:rPr lang="en-MY" sz="1900" dirty="0" err="1"/>
              <a:t>perkongsian</a:t>
            </a:r>
            <a:r>
              <a:rPr lang="en-MY" sz="1900" dirty="0"/>
              <a:t> </a:t>
            </a:r>
            <a:r>
              <a:rPr lang="en-MY" sz="1900" dirty="0" err="1"/>
              <a:t>kuasa</a:t>
            </a:r>
            <a:r>
              <a:rPr lang="en-MY" sz="1900" dirty="0"/>
              <a:t> dan </a:t>
            </a:r>
            <a:r>
              <a:rPr lang="en-MY" sz="1900" dirty="0" err="1"/>
              <a:t>muafakat</a:t>
            </a:r>
            <a:r>
              <a:rPr lang="en-MY" sz="1900" dirty="0"/>
              <a:t>, </a:t>
            </a:r>
            <a:r>
              <a:rPr lang="en-MY" sz="1900" dirty="0" err="1"/>
              <a:t>berlandaskan</a:t>
            </a:r>
            <a:r>
              <a:rPr lang="en-MY" sz="1900" dirty="0"/>
              <a:t> </a:t>
            </a:r>
            <a:r>
              <a:rPr lang="en-MY" sz="1900" dirty="0" err="1"/>
              <a:t>tapak</a:t>
            </a:r>
            <a:r>
              <a:rPr lang="en-MY" sz="1900" dirty="0"/>
              <a:t> </a:t>
            </a:r>
            <a:r>
              <a:rPr lang="en-MY" sz="1900" dirty="0" err="1"/>
              <a:t>integrasi</a:t>
            </a:r>
            <a:r>
              <a:rPr lang="en-MY" sz="1900" dirty="0"/>
              <a:t> </a:t>
            </a:r>
            <a:r>
              <a:rPr lang="en-MY" sz="1900" dirty="0" err="1"/>
              <a:t>dalam</a:t>
            </a:r>
            <a:r>
              <a:rPr lang="en-MY" sz="1900" dirty="0"/>
              <a:t> </a:t>
            </a:r>
            <a:r>
              <a:rPr lang="en-MY" sz="1900" dirty="0" err="1"/>
              <a:t>membina</a:t>
            </a:r>
            <a:r>
              <a:rPr lang="en-MY" sz="1900" dirty="0"/>
              <a:t> </a:t>
            </a:r>
            <a:r>
              <a:rPr lang="en-MY" sz="1900" dirty="0" err="1"/>
              <a:t>Bangsa</a:t>
            </a:r>
            <a:r>
              <a:rPr lang="en-MY" sz="1900" dirty="0"/>
              <a:t> Malaysia.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18E812-E28B-4635-8D21-52CA2730BFF3}"/>
              </a:ext>
            </a:extLst>
          </p:cNvPr>
          <p:cNvSpPr txBox="1"/>
          <p:nvPr/>
        </p:nvSpPr>
        <p:spPr>
          <a:xfrm>
            <a:off x="146455" y="4804304"/>
            <a:ext cx="35574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900" dirty="0" err="1"/>
              <a:t>Bagaimana</a:t>
            </a:r>
            <a:r>
              <a:rPr lang="en-MY" sz="1900" dirty="0"/>
              <a:t> Masyarakat </a:t>
            </a:r>
            <a:r>
              <a:rPr lang="en-MY" sz="1900" dirty="0" err="1"/>
              <a:t>Kepelbagaian</a:t>
            </a:r>
            <a:r>
              <a:rPr lang="en-MY" sz="1900" dirty="0"/>
              <a:t> </a:t>
            </a:r>
            <a:r>
              <a:rPr lang="en-MY" sz="1900" dirty="0" err="1"/>
              <a:t>mengurus</a:t>
            </a:r>
            <a:r>
              <a:rPr lang="en-MY" sz="1900" dirty="0"/>
              <a:t> </a:t>
            </a:r>
            <a:r>
              <a:rPr lang="en-MY" sz="1900" dirty="0" err="1"/>
              <a:t>cabaran</a:t>
            </a:r>
            <a:r>
              <a:rPr lang="en-MY" sz="1900" dirty="0"/>
              <a:t> </a:t>
            </a:r>
            <a:r>
              <a:rPr lang="en-MY" sz="1900" dirty="0" err="1"/>
              <a:t>kontemporari</a:t>
            </a:r>
            <a:r>
              <a:rPr lang="en-MY" sz="1900" dirty="0"/>
              <a:t> </a:t>
            </a:r>
            <a:r>
              <a:rPr lang="en-MY" sz="1900" dirty="0" err="1"/>
              <a:t>dalam</a:t>
            </a:r>
            <a:r>
              <a:rPr lang="en-MY" sz="1900" dirty="0"/>
              <a:t> </a:t>
            </a:r>
            <a:r>
              <a:rPr lang="en-MY" sz="1900" dirty="0" err="1"/>
              <a:t>kita</a:t>
            </a:r>
            <a:r>
              <a:rPr lang="en-MY" sz="1900" dirty="0"/>
              <a:t> </a:t>
            </a:r>
            <a:r>
              <a:rPr lang="en-MY" sz="1900" dirty="0" err="1"/>
              <a:t>membina</a:t>
            </a:r>
            <a:r>
              <a:rPr lang="en-MY" sz="1900" dirty="0"/>
              <a:t> </a:t>
            </a:r>
            <a:r>
              <a:rPr lang="en-MY" sz="1900" dirty="0" err="1"/>
              <a:t>sebuah</a:t>
            </a:r>
            <a:r>
              <a:rPr lang="en-MY" sz="1900" dirty="0"/>
              <a:t> negara </a:t>
            </a:r>
            <a:r>
              <a:rPr lang="en-MY" sz="1900" dirty="0" err="1"/>
              <a:t>maju</a:t>
            </a:r>
            <a:r>
              <a:rPr lang="en-MY" sz="1900" dirty="0"/>
              <a:t>,  </a:t>
            </a:r>
            <a:r>
              <a:rPr lang="en-MY" sz="1900" dirty="0" err="1"/>
              <a:t>berpaksikan</a:t>
            </a:r>
            <a:r>
              <a:rPr lang="en-MY" sz="1900" dirty="0"/>
              <a:t> </a:t>
            </a:r>
            <a:r>
              <a:rPr lang="en-MY" sz="1900" dirty="0" err="1"/>
              <a:t>etika</a:t>
            </a:r>
            <a:r>
              <a:rPr lang="en-MY" sz="1900" dirty="0"/>
              <a:t> dan </a:t>
            </a:r>
            <a:r>
              <a:rPr lang="en-MY" sz="1900" dirty="0" err="1"/>
              <a:t>peradaban</a:t>
            </a:r>
            <a:r>
              <a:rPr lang="en-MY" sz="1900" dirty="0"/>
              <a:t> </a:t>
            </a:r>
            <a:r>
              <a:rPr lang="en-MY" sz="1900" dirty="0" err="1"/>
              <a:t>berasaskan</a:t>
            </a:r>
            <a:r>
              <a:rPr lang="en-MY" sz="1900" dirty="0"/>
              <a:t> </a:t>
            </a:r>
            <a:r>
              <a:rPr lang="en-MY" sz="1900" dirty="0" err="1"/>
              <a:t>nilai</a:t>
            </a:r>
            <a:r>
              <a:rPr lang="en-MY" sz="1900" dirty="0"/>
              <a:t> and </a:t>
            </a:r>
            <a:r>
              <a:rPr lang="en-MY" sz="1900" dirty="0" err="1"/>
              <a:t>sivik</a:t>
            </a:r>
            <a:r>
              <a:rPr lang="en-MY" sz="1900" dirty="0"/>
              <a:t>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FBDE82B-CB66-4C48-8975-D61E5C883376}"/>
              </a:ext>
            </a:extLst>
          </p:cNvPr>
          <p:cNvSpPr txBox="1">
            <a:spLocks/>
          </p:cNvSpPr>
          <p:nvPr/>
        </p:nvSpPr>
        <p:spPr>
          <a:xfrm>
            <a:off x="4430317" y="816388"/>
            <a:ext cx="5804305" cy="43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200" b="1" i="1" dirty="0" err="1">
                <a:solidFill>
                  <a:srgbClr val="C00000"/>
                </a:solidFill>
              </a:rPr>
              <a:t>Pergerakan</a:t>
            </a:r>
            <a:r>
              <a:rPr lang="en-MY" sz="2200" b="1" i="1" dirty="0">
                <a:solidFill>
                  <a:srgbClr val="C00000"/>
                </a:solidFill>
              </a:rPr>
              <a:t> Idea dan </a:t>
            </a:r>
            <a:r>
              <a:rPr lang="en-MY" sz="2200" b="1" i="1" dirty="0" err="1">
                <a:solidFill>
                  <a:srgbClr val="C00000"/>
                </a:solidFill>
              </a:rPr>
              <a:t>Amalan</a:t>
            </a:r>
            <a:r>
              <a:rPr lang="en-MY" sz="2200" b="1" i="1" dirty="0">
                <a:solidFill>
                  <a:srgbClr val="C00000"/>
                </a:solidFill>
              </a:rPr>
              <a:t> </a:t>
            </a:r>
            <a:r>
              <a:rPr lang="en-MY" sz="2200" b="1" i="1" dirty="0" err="1">
                <a:solidFill>
                  <a:srgbClr val="C00000"/>
                </a:solidFill>
              </a:rPr>
              <a:t>Sedunia</a:t>
            </a:r>
            <a:endParaRPr lang="en-MY" sz="2200" b="1" i="1" dirty="0">
              <a:solidFill>
                <a:srgbClr val="C00000"/>
              </a:solidFill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71A111A-CC27-414E-AEB9-20D5154EEBCA}"/>
              </a:ext>
            </a:extLst>
          </p:cNvPr>
          <p:cNvSpPr txBox="1">
            <a:spLocks/>
          </p:cNvSpPr>
          <p:nvPr/>
        </p:nvSpPr>
        <p:spPr>
          <a:xfrm>
            <a:off x="4463720" y="2797506"/>
            <a:ext cx="5804305" cy="43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200" b="1" i="1" dirty="0" err="1">
                <a:solidFill>
                  <a:srgbClr val="C00000"/>
                </a:solidFill>
              </a:rPr>
              <a:t>Pergerakan</a:t>
            </a:r>
            <a:r>
              <a:rPr lang="en-MY" sz="2200" b="1" i="1" dirty="0">
                <a:solidFill>
                  <a:srgbClr val="C00000"/>
                </a:solidFill>
              </a:rPr>
              <a:t> Idea dan </a:t>
            </a:r>
            <a:r>
              <a:rPr lang="en-MY" sz="2200" b="1" i="1" dirty="0" err="1">
                <a:solidFill>
                  <a:srgbClr val="C00000"/>
                </a:solidFill>
              </a:rPr>
              <a:t>Amalan</a:t>
            </a:r>
            <a:r>
              <a:rPr lang="en-MY" sz="2200" b="1" i="1" dirty="0">
                <a:solidFill>
                  <a:srgbClr val="C00000"/>
                </a:solidFill>
              </a:rPr>
              <a:t> di Malaysia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9B0DF9-F76C-67DA-DC9E-0882FC7F43C0}"/>
              </a:ext>
            </a:extLst>
          </p:cNvPr>
          <p:cNvSpPr txBox="1">
            <a:spLocks/>
          </p:cNvSpPr>
          <p:nvPr/>
        </p:nvSpPr>
        <p:spPr>
          <a:xfrm>
            <a:off x="4675630" y="4664499"/>
            <a:ext cx="5804305" cy="43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200" b="1" i="1" dirty="0" err="1">
                <a:solidFill>
                  <a:srgbClr val="C00000"/>
                </a:solidFill>
              </a:rPr>
              <a:t>Isu-isu</a:t>
            </a:r>
            <a:r>
              <a:rPr lang="en-MY" sz="2200" b="1" i="1" dirty="0">
                <a:solidFill>
                  <a:srgbClr val="C00000"/>
                </a:solidFill>
              </a:rPr>
              <a:t> </a:t>
            </a:r>
            <a:r>
              <a:rPr lang="en-MY" sz="2200" b="1" i="1" dirty="0" err="1">
                <a:solidFill>
                  <a:srgbClr val="C00000"/>
                </a:solidFill>
              </a:rPr>
              <a:t>kontemporari</a:t>
            </a:r>
            <a:endParaRPr lang="en-MY" sz="2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/>
      <p:bldP spid="37" grpId="0"/>
      <p:bldP spid="38" grpId="0"/>
      <p:bldP spid="39" grpId="0"/>
      <p:bldP spid="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DAA843-E5A2-4DF7-88A6-4653B1842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3040"/>
              </p:ext>
            </p:extLst>
          </p:nvPr>
        </p:nvGraphicFramePr>
        <p:xfrm>
          <a:off x="682388" y="1840716"/>
          <a:ext cx="11145107" cy="4385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976">
                  <a:extLst>
                    <a:ext uri="{9D8B030D-6E8A-4147-A177-3AD203B41FA5}">
                      <a16:colId xmlns:a16="http://schemas.microsoft.com/office/drawing/2014/main" val="664943738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1428942414"/>
                    </a:ext>
                  </a:extLst>
                </a:gridCol>
                <a:gridCol w="305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41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2060"/>
                          </a:solidFill>
                          <a:latin typeface="Tw Cen MT Condensed Extra Bold" panose="020B0803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002060"/>
                          </a:solidFill>
                          <a:latin typeface="Tw Cen MT Condensed Extra Bold" panose="020B0803020202020204" pitchFamily="34" charset="0"/>
                        </a:rPr>
                        <a:t>PENILAIAN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002060"/>
                          </a:solidFill>
                          <a:latin typeface="Tw Cen MT Condensed Extra Bold" panose="020B0803020202020204" pitchFamily="34" charset="0"/>
                        </a:rPr>
                        <a:t>MARKAH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Jurnal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Refleksi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(3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Soalan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52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Kuiz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1 +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Kuiz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2 +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Kuiz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27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Projek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Kelas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Kertas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 Cadangan (Proposal)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Pembentangan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w Cen MT Condensed Extra Bold" panose="020B08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0" dirty="0">
                        <a:solidFill>
                          <a:schemeClr val="tx1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15</a:t>
                      </a:r>
                      <a:endParaRPr lang="en-MY" sz="3600" dirty="0">
                        <a:latin typeface="Tw Cen MT Condensed Extra Bold" panose="020B08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05955"/>
                  </a:ext>
                </a:extLst>
              </a:tr>
              <a:tr h="634527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w Cen MT Condensed Extra Bold" panose="020B0803020202020204" pitchFamily="34" charset="0"/>
                        </a:rPr>
                        <a:t>JUMLAH</a:t>
                      </a:r>
                      <a:endParaRPr lang="en-MY" sz="2800" dirty="0"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Tw Cen MT Condensed Extra Bold" panose="020B0803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14E6F260-722C-4526-B877-186F0900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388" y="470765"/>
            <a:ext cx="1389393" cy="13893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29B095D-2FBC-4524-B9EF-E8DDA0AD577D}"/>
              </a:ext>
            </a:extLst>
          </p:cNvPr>
          <p:cNvSpPr txBox="1">
            <a:spLocks/>
          </p:cNvSpPr>
          <p:nvPr/>
        </p:nvSpPr>
        <p:spPr>
          <a:xfrm>
            <a:off x="2310756" y="909730"/>
            <a:ext cx="9881244" cy="474234"/>
          </a:xfrm>
          <a:prstGeom prst="rect">
            <a:avLst/>
          </a:prstGeom>
          <a:solidFill>
            <a:srgbClr val="0070C0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PENILAIAN (100% PENILAIAN BERTERUSAN)</a:t>
            </a:r>
          </a:p>
        </p:txBody>
      </p:sp>
    </p:spTree>
    <p:extLst>
      <p:ext uri="{BB962C8B-B14F-4D97-AF65-F5344CB8AC3E}">
        <p14:creationId xmlns:p14="http://schemas.microsoft.com/office/powerpoint/2010/main" val="96524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F00A9-8993-5FB3-DFDF-79D534345ADD}"/>
              </a:ext>
            </a:extLst>
          </p:cNvPr>
          <p:cNvSpPr txBox="1"/>
          <p:nvPr/>
        </p:nvSpPr>
        <p:spPr>
          <a:xfrm>
            <a:off x="6584361" y="2442308"/>
            <a:ext cx="33812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MY" sz="4800" b="1" dirty="0">
                <a:solidFill>
                  <a:srgbClr val="0070C0"/>
                </a:solidFill>
              </a:rPr>
              <a:t>APAKAH ITU PENULISAN REFLEKTIF?</a:t>
            </a:r>
          </a:p>
        </p:txBody>
      </p:sp>
      <p:pic>
        <p:nvPicPr>
          <p:cNvPr id="9" name="Graphic 8" descr="Woman holding a laptop">
            <a:extLst>
              <a:ext uri="{FF2B5EF4-FFF2-40B4-BE49-F238E27FC236}">
                <a16:creationId xmlns:a16="http://schemas.microsoft.com/office/drawing/2014/main" id="{0546A7EC-CC0E-0678-7DB9-7445EB57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6769" y="1321441"/>
            <a:ext cx="4478215" cy="45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ace on a newspaper&#10;&#10;Description automatically generated with medium confidence">
            <a:extLst>
              <a:ext uri="{FF2B5EF4-FFF2-40B4-BE49-F238E27FC236}">
                <a16:creationId xmlns:a16="http://schemas.microsoft.com/office/drawing/2014/main" id="{B87A85D4-6FE7-5659-9BE2-0BC9F66D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806" y="195560"/>
            <a:ext cx="4619199" cy="6466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EC8F2-C0F2-BCD5-A41F-CD997248E3C2}"/>
              </a:ext>
            </a:extLst>
          </p:cNvPr>
          <p:cNvSpPr txBox="1"/>
          <p:nvPr/>
        </p:nvSpPr>
        <p:spPr>
          <a:xfrm>
            <a:off x="5472332" y="304606"/>
            <a:ext cx="61591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f1"/>
              </a:rPr>
              <a:t>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pa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pendapat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anda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tentang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artikel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tersebut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?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solidFill>
                  <a:srgbClr val="000000"/>
                </a:solidFill>
                <a:latin typeface="ff1"/>
              </a:rPr>
              <a:t>Adakah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isu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ini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normal?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Atau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tidak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seharusnya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wujud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dalam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negara?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kita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boleh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lakukan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tentang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isu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tersebut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?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solidFill>
                  <a:srgbClr val="000000"/>
                </a:solidFill>
                <a:latin typeface="ff1"/>
              </a:rPr>
              <a:t>Apa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yang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akan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terjadi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jika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kita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tak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 buat </a:t>
            </a:r>
            <a:r>
              <a:rPr lang="en-MY" sz="2400" dirty="0" err="1">
                <a:solidFill>
                  <a:srgbClr val="000000"/>
                </a:solidFill>
                <a:latin typeface="ff1"/>
              </a:rPr>
              <a:t>apa-apa</a:t>
            </a:r>
            <a:r>
              <a:rPr lang="en-MY" sz="2400" dirty="0">
                <a:solidFill>
                  <a:srgbClr val="000000"/>
                </a:solidFill>
                <a:latin typeface="ff1"/>
              </a:rPr>
              <a:t>?</a:t>
            </a:r>
            <a:endParaRPr lang="en-MY" sz="2400" b="0" i="0" dirty="0">
              <a:solidFill>
                <a:srgbClr val="000000"/>
              </a:solidFill>
              <a:effectLst/>
              <a:latin typeface="ff1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MY" sz="2400" b="0" i="0" dirty="0">
              <a:solidFill>
                <a:srgbClr val="000000"/>
              </a:solidFill>
              <a:effectLst/>
              <a:latin typeface="ff2"/>
            </a:endParaRPr>
          </a:p>
        </p:txBody>
      </p:sp>
      <p:pic>
        <p:nvPicPr>
          <p:cNvPr id="10" name="Graphic 9" descr="Man holding cup">
            <a:extLst>
              <a:ext uri="{FF2B5EF4-FFF2-40B4-BE49-F238E27FC236}">
                <a16:creationId xmlns:a16="http://schemas.microsoft.com/office/drawing/2014/main" id="{51DB00CE-9398-E841-36FE-842F1781C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5867" y="3979061"/>
            <a:ext cx="1026043" cy="2318857"/>
          </a:xfrm>
          <a:prstGeom prst="rect">
            <a:avLst/>
          </a:prstGeom>
        </p:spPr>
      </p:pic>
      <p:pic>
        <p:nvPicPr>
          <p:cNvPr id="12" name="Graphic 11" descr="Man with prosthetic arm">
            <a:extLst>
              <a:ext uri="{FF2B5EF4-FFF2-40B4-BE49-F238E27FC236}">
                <a16:creationId xmlns:a16="http://schemas.microsoft.com/office/drawing/2014/main" id="{57668821-D830-0809-45C7-FDE234F25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9406" y="3887901"/>
            <a:ext cx="743881" cy="2488154"/>
          </a:xfrm>
          <a:prstGeom prst="rect">
            <a:avLst/>
          </a:prstGeom>
        </p:spPr>
      </p:pic>
      <p:pic>
        <p:nvPicPr>
          <p:cNvPr id="14" name="Graphic 13" descr="Woman with hands on hip">
            <a:extLst>
              <a:ext uri="{FF2B5EF4-FFF2-40B4-BE49-F238E27FC236}">
                <a16:creationId xmlns:a16="http://schemas.microsoft.com/office/drawing/2014/main" id="{0CC7C33A-9445-CBB4-A492-AA746F250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2892" y="4074562"/>
            <a:ext cx="923438" cy="2262424"/>
          </a:xfrm>
          <a:prstGeom prst="rect">
            <a:avLst/>
          </a:prstGeom>
        </p:spPr>
      </p:pic>
      <p:pic>
        <p:nvPicPr>
          <p:cNvPr id="16" name="Graphic 15" descr="Woman wearing shirt with pattern">
            <a:extLst>
              <a:ext uri="{FF2B5EF4-FFF2-40B4-BE49-F238E27FC236}">
                <a16:creationId xmlns:a16="http://schemas.microsoft.com/office/drawing/2014/main" id="{2BD80994-3E3C-5199-114E-7F43DE2CA2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7692" y="3961697"/>
            <a:ext cx="1061954" cy="2375289"/>
          </a:xfrm>
          <a:prstGeom prst="rect">
            <a:avLst/>
          </a:prstGeom>
        </p:spPr>
      </p:pic>
      <p:pic>
        <p:nvPicPr>
          <p:cNvPr id="18" name="Graphic 17" descr="Blind man wearing sunglasses">
            <a:extLst>
              <a:ext uri="{FF2B5EF4-FFF2-40B4-BE49-F238E27FC236}">
                <a16:creationId xmlns:a16="http://schemas.microsoft.com/office/drawing/2014/main" id="{5DEAF75D-B8DB-F97E-39B6-56230E5D74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76126" y="3979061"/>
            <a:ext cx="1302429" cy="25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4D70104A-CF1F-431D-1782-828A11A34DB3}"/>
              </a:ext>
            </a:extLst>
          </p:cNvPr>
          <p:cNvSpPr txBox="1"/>
          <p:nvPr/>
        </p:nvSpPr>
        <p:spPr>
          <a:xfrm>
            <a:off x="2219178" y="338721"/>
            <a:ext cx="926341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MY" sz="2800" b="1" dirty="0">
                <a:solidFill>
                  <a:srgbClr val="0070C0"/>
                </a:solidFill>
              </a:rPr>
              <a:t>APAKAH ITU PENULISAN REFLEKTIF?</a:t>
            </a:r>
          </a:p>
          <a:p>
            <a:pPr marL="514350" indent="-5143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800" dirty="0"/>
              <a:t>Satu </a:t>
            </a:r>
            <a:r>
              <a:rPr lang="en-MY" sz="2800" dirty="0" err="1"/>
              <a:t>bentuk</a:t>
            </a:r>
            <a:r>
              <a:rPr lang="en-MY" sz="2800" dirty="0"/>
              <a:t> tulisan </a:t>
            </a:r>
            <a:r>
              <a:rPr lang="en-MY" sz="2800" dirty="0" err="1"/>
              <a:t>naratif</a:t>
            </a:r>
            <a:r>
              <a:rPr lang="en-MY" sz="2800" dirty="0"/>
              <a:t>, PENEROKAAN KENDIRI - </a:t>
            </a:r>
            <a:r>
              <a:rPr lang="en-MY" sz="2800" dirty="0" err="1"/>
              <a:t>tafsiran</a:t>
            </a:r>
            <a:r>
              <a:rPr lang="en-MY" sz="2800" dirty="0"/>
              <a:t> </a:t>
            </a:r>
            <a:r>
              <a:rPr lang="en-MY" sz="2800" dirty="0" err="1"/>
              <a:t>perasaan</a:t>
            </a:r>
            <a:r>
              <a:rPr lang="en-MY" sz="2800" dirty="0"/>
              <a:t>, </a:t>
            </a:r>
            <a:r>
              <a:rPr lang="en-MY" sz="2800" dirty="0" err="1"/>
              <a:t>tingkah</a:t>
            </a:r>
            <a:r>
              <a:rPr lang="en-MY" sz="2800" dirty="0"/>
              <a:t> </a:t>
            </a:r>
            <a:r>
              <a:rPr lang="en-MY" sz="2800" dirty="0" err="1"/>
              <a:t>laku</a:t>
            </a:r>
            <a:r>
              <a:rPr lang="en-MY" sz="2800" dirty="0"/>
              <a:t>, </a:t>
            </a:r>
            <a:r>
              <a:rPr lang="en-MY" sz="2800" dirty="0" err="1"/>
              <a:t>pemikiran</a:t>
            </a:r>
            <a:r>
              <a:rPr lang="en-MY" sz="2800" dirty="0"/>
              <a:t> dan </a:t>
            </a:r>
            <a:r>
              <a:rPr lang="en-MY" sz="2800" dirty="0" err="1"/>
              <a:t>pengalaman</a:t>
            </a:r>
            <a:r>
              <a:rPr lang="en-MY" sz="2800" dirty="0"/>
              <a:t> </a:t>
            </a:r>
            <a:r>
              <a:rPr lang="en-MY" sz="2800" dirty="0" err="1"/>
              <a:t>berhubung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orang lain (</a:t>
            </a:r>
            <a:r>
              <a:rPr lang="en-MY" sz="2800" dirty="0" err="1"/>
              <a:t>seperti</a:t>
            </a:r>
            <a:r>
              <a:rPr lang="en-MY" sz="2800" dirty="0"/>
              <a:t> </a:t>
            </a:r>
            <a:r>
              <a:rPr lang="en-MY" sz="2800" dirty="0" err="1"/>
              <a:t>rakan</a:t>
            </a:r>
            <a:r>
              <a:rPr lang="en-MY" sz="2800" dirty="0"/>
              <a:t>, </a:t>
            </a:r>
            <a:r>
              <a:rPr lang="en-MY" sz="2800" dirty="0" err="1"/>
              <a:t>ahli</a:t>
            </a:r>
            <a:r>
              <a:rPr lang="en-MY" sz="2800" dirty="0"/>
              <a:t> </a:t>
            </a:r>
            <a:r>
              <a:rPr lang="en-MY" sz="2800" dirty="0" err="1"/>
              <a:t>masyarakat</a:t>
            </a:r>
            <a:r>
              <a:rPr lang="en-MY" sz="2800" dirty="0"/>
              <a:t> </a:t>
            </a:r>
            <a:r>
              <a:rPr lang="en-MY" sz="2800" dirty="0" err="1"/>
              <a:t>dll</a:t>
            </a:r>
            <a:r>
              <a:rPr lang="en-MY" sz="2800" dirty="0"/>
              <a:t>) dan </a:t>
            </a:r>
            <a:r>
              <a:rPr lang="en-MY" sz="2800" dirty="0" err="1"/>
              <a:t>kerja</a:t>
            </a:r>
            <a:r>
              <a:rPr lang="en-MY" sz="2800" dirty="0"/>
              <a:t> </a:t>
            </a:r>
            <a:r>
              <a:rPr lang="en-MY" sz="2800" dirty="0" err="1"/>
              <a:t>lapangan</a:t>
            </a:r>
            <a:r>
              <a:rPr lang="en-MY" sz="2800" dirty="0"/>
              <a:t> di </a:t>
            </a:r>
            <a:r>
              <a:rPr lang="en-MY" sz="2800" dirty="0" err="1"/>
              <a:t>sesuatu</a:t>
            </a:r>
            <a:r>
              <a:rPr lang="en-MY" sz="2800" dirty="0"/>
              <a:t> </a:t>
            </a:r>
            <a:r>
              <a:rPr lang="en-MY" sz="2800" dirty="0" err="1"/>
              <a:t>masyarakat</a:t>
            </a:r>
            <a:r>
              <a:rPr lang="en-MY" sz="2800" dirty="0"/>
              <a:t>.</a:t>
            </a:r>
          </a:p>
          <a:p>
            <a:pPr marL="514350" indent="-5143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800" dirty="0"/>
              <a:t>Satu  </a:t>
            </a:r>
            <a:r>
              <a:rPr lang="en-MY" sz="2800" dirty="0" err="1"/>
              <a:t>bentuk</a:t>
            </a:r>
            <a:r>
              <a:rPr lang="en-MY" sz="2800" dirty="0"/>
              <a:t>  </a:t>
            </a:r>
            <a:r>
              <a:rPr lang="en-MY" sz="2800" dirty="0" err="1"/>
              <a:t>refleksi</a:t>
            </a:r>
            <a:r>
              <a:rPr lang="en-MY" sz="2800" dirty="0"/>
              <a:t>  </a:t>
            </a:r>
            <a:r>
              <a:rPr lang="en-MY" sz="2800" dirty="0" err="1"/>
              <a:t>kritikal</a:t>
            </a:r>
            <a:r>
              <a:rPr lang="en-MY" sz="2800" dirty="0"/>
              <a:t>  yang  </a:t>
            </a:r>
            <a:r>
              <a:rPr lang="en-MY" sz="2800" dirty="0" err="1"/>
              <a:t>bertanya</a:t>
            </a:r>
            <a:r>
              <a:rPr lang="en-MY" sz="2800" dirty="0"/>
              <a:t>  </a:t>
            </a:r>
            <a:r>
              <a:rPr lang="en-MY" sz="2800" dirty="0" err="1"/>
              <a:t>soalan</a:t>
            </a:r>
            <a:r>
              <a:rPr lang="en-MY" sz="2800" dirty="0"/>
              <a:t>  </a:t>
            </a:r>
            <a:r>
              <a:rPr lang="en-MY" sz="2800" dirty="0" err="1"/>
              <a:t>tentang</a:t>
            </a:r>
            <a:r>
              <a:rPr lang="en-MY" sz="2800" dirty="0"/>
              <a:t>  </a:t>
            </a:r>
            <a:r>
              <a:rPr lang="en-MY" sz="2800" dirty="0" err="1"/>
              <a:t>pemikiran</a:t>
            </a:r>
            <a:r>
              <a:rPr lang="en-MY" sz="2800" dirty="0"/>
              <a:t>  dan  </a:t>
            </a:r>
            <a:r>
              <a:rPr lang="en-MY" sz="2800" dirty="0" err="1"/>
              <a:t>perasaan</a:t>
            </a:r>
            <a:r>
              <a:rPr lang="en-MY" sz="2800" dirty="0"/>
              <a:t> </a:t>
            </a:r>
            <a:r>
              <a:rPr lang="en-MY" sz="2800" dirty="0" err="1"/>
              <a:t>sendiri</a:t>
            </a:r>
            <a:r>
              <a:rPr lang="en-MY" sz="2800" dirty="0"/>
              <a:t>.</a:t>
            </a:r>
          </a:p>
          <a:p>
            <a:pPr marL="514350" indent="-5143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800" dirty="0" err="1"/>
              <a:t>Ia</a:t>
            </a:r>
            <a:r>
              <a:rPr lang="en-MY" sz="2800" dirty="0"/>
              <a:t>  </a:t>
            </a:r>
            <a:r>
              <a:rPr lang="en-MY" sz="2800" dirty="0" err="1"/>
              <a:t>boleh</a:t>
            </a:r>
            <a:r>
              <a:rPr lang="en-MY" sz="2800" dirty="0"/>
              <a:t>  </a:t>
            </a:r>
            <a:r>
              <a:rPr lang="en-MY" sz="2800" dirty="0" err="1"/>
              <a:t>ditulis</a:t>
            </a:r>
            <a:r>
              <a:rPr lang="en-MY" sz="2800" dirty="0"/>
              <a:t>  </a:t>
            </a:r>
            <a:r>
              <a:rPr lang="en-MY" sz="2800" dirty="0" err="1"/>
              <a:t>dalam</a:t>
            </a:r>
            <a:r>
              <a:rPr lang="en-MY" sz="2800" dirty="0"/>
              <a:t>  </a:t>
            </a:r>
            <a:r>
              <a:rPr lang="en-MY" sz="2800" dirty="0" err="1"/>
              <a:t>bentuk</a:t>
            </a:r>
            <a:r>
              <a:rPr lang="en-MY" sz="2800" dirty="0"/>
              <a:t>  memoir,  </a:t>
            </a:r>
            <a:r>
              <a:rPr lang="en-MY" sz="2800" dirty="0" err="1"/>
              <a:t>puisi</a:t>
            </a:r>
            <a:r>
              <a:rPr lang="en-MY" sz="2800" dirty="0"/>
              <a:t>,  </a:t>
            </a:r>
            <a:r>
              <a:rPr lang="en-MY" sz="2800" dirty="0" err="1"/>
              <a:t>pemerhatian</a:t>
            </a:r>
            <a:r>
              <a:rPr lang="en-MY" sz="2800" dirty="0"/>
              <a:t>  </a:t>
            </a:r>
            <a:r>
              <a:rPr lang="en-MY" sz="2800" dirty="0" err="1"/>
              <a:t>lapangan</a:t>
            </a:r>
            <a:r>
              <a:rPr lang="en-MY" sz="2800" dirty="0"/>
              <a:t>,  nota,  </a:t>
            </a:r>
            <a:r>
              <a:rPr lang="en-MY" sz="2800" dirty="0" err="1"/>
              <a:t>diari</a:t>
            </a:r>
            <a:r>
              <a:rPr lang="en-MY" sz="2800" dirty="0"/>
              <a:t>, </a:t>
            </a:r>
            <a:r>
              <a:rPr lang="en-MY" sz="2800" dirty="0" err="1"/>
              <a:t>pemerhatian</a:t>
            </a:r>
            <a:r>
              <a:rPr lang="en-MY" sz="2800" dirty="0"/>
              <a:t> </a:t>
            </a:r>
            <a:r>
              <a:rPr lang="en-MY" sz="2800" dirty="0" err="1"/>
              <a:t>kendiri</a:t>
            </a:r>
            <a:r>
              <a:rPr lang="en-MY" sz="2800" dirty="0"/>
              <a:t> dan lain-lain.</a:t>
            </a:r>
          </a:p>
        </p:txBody>
      </p:sp>
      <p:pic>
        <p:nvPicPr>
          <p:cNvPr id="54" name="Graphic 53" descr="Man in a polo shirt">
            <a:extLst>
              <a:ext uri="{FF2B5EF4-FFF2-40B4-BE49-F238E27FC236}">
                <a16:creationId xmlns:a16="http://schemas.microsoft.com/office/drawing/2014/main" id="{7CC51667-B332-CB42-AF79-2F41F666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405" y="1960322"/>
            <a:ext cx="138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251BF1-8373-0CAA-3DC2-08362986B7F3}"/>
              </a:ext>
            </a:extLst>
          </p:cNvPr>
          <p:cNvSpPr txBox="1"/>
          <p:nvPr/>
        </p:nvSpPr>
        <p:spPr>
          <a:xfrm>
            <a:off x="791569" y="322197"/>
            <a:ext cx="1000381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MY" sz="2400" b="1" i="0" dirty="0">
                <a:solidFill>
                  <a:srgbClr val="00B050"/>
                </a:solidFill>
                <a:effectLst/>
                <a:latin typeface="ff1"/>
              </a:rPr>
              <a:t>GARIS PANDUAN AM UNTUK PENULISAN REFLEKTIF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Jangan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menahan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perasaan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: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Penulisan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perlulah</a:t>
            </a:r>
            <a:r>
              <a:rPr lang="en-MY" sz="2400" dirty="0">
                <a:solidFill>
                  <a:srgbClr val="000000"/>
                </a:solidFill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mengikutperasaan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sebenar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sahih (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6"/>
              </a:rPr>
              <a:t>original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),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terbuka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jujur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ungkapan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sebenar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perasaan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dan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pendapat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kendiri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.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Pendek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kata,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penulisan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benar-benar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jujur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diri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sendiri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Jurnal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keseluruhan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diri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: Anda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boleh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memilih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aspek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sesuai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untuk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dinyatakan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pada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permulaan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catatan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refleksi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;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sebagai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contoh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-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saya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fikir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,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saya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rasa, 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saya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anggap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atau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saya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 </a:t>
            </a:r>
            <a:r>
              <a:rPr lang="en-MY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bayangkan</a:t>
            </a:r>
            <a:r>
              <a:rPr lang="en-MY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ff2"/>
              </a:rPr>
              <a:t>.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Tulis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dengan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Jelas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: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Menulis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segala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terlintas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difikiran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Pengajaran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diperolehi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: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Senaraikan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semua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perkara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fikir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telah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pelajari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.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Sebagai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contoh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perkara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lihat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dengar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perhati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bau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buat,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rasa,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risau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takut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dan lain-lain.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Nyatakan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ff2"/>
              </a:rPr>
              <a:t>s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edar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atau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pelajari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dari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perkara-perkara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8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E9CB1-C81D-8A30-92E4-05EC990EBD4E}"/>
              </a:ext>
            </a:extLst>
          </p:cNvPr>
          <p:cNvSpPr txBox="1"/>
          <p:nvPr/>
        </p:nvSpPr>
        <p:spPr>
          <a:xfrm>
            <a:off x="2910385" y="751344"/>
            <a:ext cx="862197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Pengalaman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pembelajaran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yang paling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bermakna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: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Nyatakan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dirty="0">
                <a:solidFill>
                  <a:srgbClr val="000000"/>
                </a:solidFill>
                <a:latin typeface="ff2"/>
              </a:rPr>
              <a:t>  </a:t>
            </a:r>
            <a:r>
              <a:rPr lang="en-MY" sz="2400" dirty="0" err="1">
                <a:solidFill>
                  <a:srgbClr val="000000"/>
                </a:solidFill>
                <a:latin typeface="ff2"/>
              </a:rPr>
              <a:t>sudut</a:t>
            </a:r>
            <a:r>
              <a:rPr lang="en-MY" sz="2400" dirty="0">
                <a:solidFill>
                  <a:srgbClr val="000000"/>
                </a:solidFill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apakah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memberikan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pengalaman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atau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impak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paling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bermakna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Kenapa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aktiviti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menjadikan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begitu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bermakna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5"/>
              </a:rPr>
              <a:t>–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boleh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nyatakan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menarik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menyenangkan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bersyukur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gembira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sedih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kecewa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menyedihkan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menyakitkan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dan lain-lain.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Kesedaran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yang paling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penting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: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Apakah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kesedaran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paling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penting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melalui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isu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/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artikel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Adakah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ia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membawa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kepada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satu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transformasi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dalam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emosi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tingkahlaku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atau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proses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pembelajaran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Penglibatan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1"/>
              </a:rPr>
              <a:t> masa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1"/>
              </a:rPr>
              <a:t>depan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: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Apakah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anda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/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masyarakat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/ negara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buat pada masa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hadapan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perlu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kita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pelajari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Apa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akan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terjadi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 </a:t>
            </a:r>
            <a:r>
              <a:rPr lang="en-MY" sz="2400" b="0" i="0" dirty="0" err="1">
                <a:solidFill>
                  <a:srgbClr val="000000"/>
                </a:solidFill>
                <a:effectLst/>
                <a:latin typeface="ff2"/>
              </a:rPr>
              <a:t>Kesan</a:t>
            </a:r>
            <a:r>
              <a:rPr lang="en-MY" sz="2400" b="0" i="0" dirty="0">
                <a:solidFill>
                  <a:srgbClr val="000000"/>
                </a:solidFill>
                <a:effectLst/>
                <a:latin typeface="ff2"/>
              </a:rPr>
              <a:t>?</a:t>
            </a:r>
          </a:p>
        </p:txBody>
      </p:sp>
      <p:pic>
        <p:nvPicPr>
          <p:cNvPr id="5" name="Graphic 4" descr="Woman in black skirt">
            <a:extLst>
              <a:ext uri="{FF2B5EF4-FFF2-40B4-BE49-F238E27FC236}">
                <a16:creationId xmlns:a16="http://schemas.microsoft.com/office/drawing/2014/main" id="{557218C1-9B58-A8D4-F015-46E21796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42" y="1648245"/>
            <a:ext cx="19812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87812-D00D-4779-A202-DF243654262A}"/>
              </a:ext>
            </a:extLst>
          </p:cNvPr>
          <p:cNvSpPr txBox="1"/>
          <p:nvPr/>
        </p:nvSpPr>
        <p:spPr>
          <a:xfrm>
            <a:off x="616921" y="1099268"/>
            <a:ext cx="52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u="sng" dirty="0" err="1">
                <a:solidFill>
                  <a:srgbClr val="0070C0"/>
                </a:solidFill>
              </a:rPr>
              <a:t>Kertas</a:t>
            </a:r>
            <a:r>
              <a:rPr lang="en-MY" sz="2400" b="1" u="sng" dirty="0">
                <a:solidFill>
                  <a:srgbClr val="0070C0"/>
                </a:solidFill>
              </a:rPr>
              <a:t> Cadangan / Proposal (25%)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14F5E-73D6-483F-A3C3-EA50A4B5DDDD}"/>
              </a:ext>
            </a:extLst>
          </p:cNvPr>
          <p:cNvSpPr txBox="1"/>
          <p:nvPr/>
        </p:nvSpPr>
        <p:spPr>
          <a:xfrm>
            <a:off x="1047445" y="1658767"/>
            <a:ext cx="10465558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MY" sz="2400" dirty="0"/>
              <a:t>Anda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menyediakan</a:t>
            </a:r>
            <a:r>
              <a:rPr lang="en-MY" sz="2400" dirty="0"/>
              <a:t> </a:t>
            </a:r>
            <a:r>
              <a:rPr lang="en-MY" sz="2400" dirty="0" err="1"/>
              <a:t>kertas</a:t>
            </a:r>
            <a:r>
              <a:rPr lang="en-MY" sz="2400" dirty="0"/>
              <a:t> </a:t>
            </a:r>
            <a:r>
              <a:rPr lang="en-MY" sz="2400" dirty="0" err="1"/>
              <a:t>cadangan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projek</a:t>
            </a:r>
            <a:r>
              <a:rPr lang="en-MY" sz="2400" dirty="0"/>
              <a:t> </a:t>
            </a:r>
            <a:r>
              <a:rPr lang="en-MY" sz="2400" dirty="0" err="1"/>
              <a:t>tanggungjawab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/ </a:t>
            </a:r>
            <a:r>
              <a:rPr lang="en-MY" sz="2400" dirty="0" err="1"/>
              <a:t>khidmat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 (CSR)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organisasi</a:t>
            </a:r>
            <a:r>
              <a:rPr lang="en-MY" sz="2400" dirty="0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MY" sz="2400" dirty="0"/>
              <a:t>Fail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dihantar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format PDF.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MY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ADAF0-A7D5-82D5-153C-E62CD7421061}"/>
              </a:ext>
            </a:extLst>
          </p:cNvPr>
          <p:cNvSpPr txBox="1"/>
          <p:nvPr/>
        </p:nvSpPr>
        <p:spPr>
          <a:xfrm>
            <a:off x="657178" y="3670238"/>
            <a:ext cx="52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u="sng" dirty="0" err="1">
                <a:solidFill>
                  <a:srgbClr val="0070C0"/>
                </a:solidFill>
              </a:rPr>
              <a:t>Pembentangan</a:t>
            </a:r>
            <a:r>
              <a:rPr lang="en-MY" sz="2400" b="1" u="sng" dirty="0">
                <a:solidFill>
                  <a:srgbClr val="0070C0"/>
                </a:solidFill>
              </a:rPr>
              <a:t> </a:t>
            </a:r>
            <a:r>
              <a:rPr lang="en-MY" sz="2400" b="1" u="sng" dirty="0" err="1">
                <a:solidFill>
                  <a:srgbClr val="0070C0"/>
                </a:solidFill>
              </a:rPr>
              <a:t>Projek</a:t>
            </a:r>
            <a:r>
              <a:rPr lang="en-MY" sz="2400" b="1" u="sng" dirty="0">
                <a:solidFill>
                  <a:srgbClr val="0070C0"/>
                </a:solidFill>
              </a:rPr>
              <a:t> (10%)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A11D5-203C-220B-4209-6FFCD910C40E}"/>
              </a:ext>
            </a:extLst>
          </p:cNvPr>
          <p:cNvSpPr txBox="1"/>
          <p:nvPr/>
        </p:nvSpPr>
        <p:spPr>
          <a:xfrm>
            <a:off x="1047445" y="4368236"/>
            <a:ext cx="104655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MY" sz="2400" dirty="0"/>
              <a:t>Anda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menyediakan</a:t>
            </a:r>
            <a:r>
              <a:rPr lang="en-MY" sz="2400" dirty="0"/>
              <a:t> PowerPoint slides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pembentangan</a:t>
            </a:r>
            <a:r>
              <a:rPr lang="en-MY" sz="2400" dirty="0"/>
              <a:t> </a:t>
            </a:r>
            <a:r>
              <a:rPr lang="en-MY" sz="2400" dirty="0" err="1"/>
              <a:t>cadangan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projek</a:t>
            </a:r>
            <a:r>
              <a:rPr lang="en-MY" sz="2400" dirty="0"/>
              <a:t> </a:t>
            </a:r>
            <a:r>
              <a:rPr lang="en-MY" sz="2400" dirty="0" err="1"/>
              <a:t>tanggungjawab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/ </a:t>
            </a:r>
            <a:r>
              <a:rPr lang="en-MY" sz="2400" dirty="0" err="1"/>
              <a:t>khidmat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 (CSR)</a:t>
            </a:r>
          </a:p>
        </p:txBody>
      </p:sp>
      <p:pic>
        <p:nvPicPr>
          <p:cNvPr id="8" name="Graphic 7" descr="Boardroom with solid fill">
            <a:extLst>
              <a:ext uri="{FF2B5EF4-FFF2-40B4-BE49-F238E27FC236}">
                <a16:creationId xmlns:a16="http://schemas.microsoft.com/office/drawing/2014/main" id="{32F55789-4854-D299-A1E5-62321000A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21" y="489"/>
            <a:ext cx="1098779" cy="10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90E1DE68-E42D-4292-ACCA-B4C53D1F66AB}"/>
              </a:ext>
            </a:extLst>
          </p:cNvPr>
          <p:cNvSpPr txBox="1">
            <a:spLocks/>
          </p:cNvSpPr>
          <p:nvPr/>
        </p:nvSpPr>
        <p:spPr>
          <a:xfrm>
            <a:off x="0" y="478955"/>
            <a:ext cx="12192000" cy="549594"/>
          </a:xfrm>
          <a:prstGeom prst="rect">
            <a:avLst/>
          </a:prstGeom>
          <a:solidFill>
            <a:srgbClr val="0070C0"/>
          </a:solidFill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KENALI PENSYARAH ANDA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B66B7F26-D736-EE28-1D20-2F966A83C2AB}"/>
              </a:ext>
            </a:extLst>
          </p:cNvPr>
          <p:cNvSpPr txBox="1">
            <a:spLocks/>
          </p:cNvSpPr>
          <p:nvPr/>
        </p:nvSpPr>
        <p:spPr>
          <a:xfrm>
            <a:off x="1941494" y="1356069"/>
            <a:ext cx="10120731" cy="502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91" indent="-171496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514487" indent="-137197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651684" indent="-137197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788880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92607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063273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200470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33766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MY" sz="3600" dirty="0">
                <a:effectLst/>
              </a:rPr>
              <a:t>ABDUL HAFEZ BIN ZAHRUDDIN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MY" sz="2400" dirty="0" err="1">
                <a:effectLst/>
              </a:rPr>
              <a:t>B.Sc</a:t>
            </a:r>
            <a:r>
              <a:rPr lang="en-MY" sz="2400" dirty="0">
                <a:effectLst/>
              </a:rPr>
              <a:t> TESL (UNIMAS), </a:t>
            </a:r>
            <a:r>
              <a:rPr lang="en-MY" sz="2400" dirty="0" err="1">
                <a:effectLst/>
              </a:rPr>
              <a:t>M.Ed</a:t>
            </a:r>
            <a:r>
              <a:rPr lang="en-MY" sz="2400" dirty="0">
                <a:effectLst/>
              </a:rPr>
              <a:t> TESL (UPM)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MY" sz="3600" dirty="0" err="1">
                <a:effectLst/>
              </a:rPr>
              <a:t>Bilik</a:t>
            </a:r>
            <a:r>
              <a:rPr lang="en-MY" sz="3600" dirty="0">
                <a:effectLst/>
              </a:rPr>
              <a:t>: A112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MY" sz="3600" dirty="0">
                <a:effectLst/>
              </a:rPr>
              <a:t>017-2221067 </a:t>
            </a:r>
            <a:r>
              <a:rPr lang="en-MY" sz="2800" i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(WhatsApp </a:t>
            </a:r>
            <a:r>
              <a:rPr lang="en-MY" sz="2800" i="1" dirty="0" err="1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sahaja</a:t>
            </a:r>
            <a:r>
              <a:rPr lang="en-MY" sz="2800" i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. </a:t>
            </a:r>
            <a:r>
              <a:rPr lang="en-MY" sz="2800" i="1" dirty="0" err="1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Isnin</a:t>
            </a:r>
            <a:r>
              <a:rPr lang="en-MY" sz="2800" i="1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- Jumaat. 8am – 5pm)</a:t>
            </a:r>
            <a:endParaRPr lang="en-MY" sz="3600" i="1" dirty="0">
              <a:solidFill>
                <a:srgbClr val="FF0000"/>
              </a:solidFill>
              <a:effectLst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MY" sz="3200" dirty="0">
                <a:effectLst/>
              </a:rPr>
              <a:t>abdulhafez@nilai.edu.my</a:t>
            </a:r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3CDD6-68A3-3BF7-0660-C8AD29A4C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/>
          <a:stretch/>
        </p:blipFill>
        <p:spPr>
          <a:xfrm>
            <a:off x="889814" y="3685440"/>
            <a:ext cx="649789" cy="632932"/>
          </a:xfrm>
          <a:prstGeom prst="rect">
            <a:avLst/>
          </a:prstGeo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555ACA90-9F26-5276-00B4-0FBF81794094}"/>
              </a:ext>
            </a:extLst>
          </p:cNvPr>
          <p:cNvSpPr/>
          <p:nvPr/>
        </p:nvSpPr>
        <p:spPr>
          <a:xfrm rot="8021189">
            <a:off x="1007226" y="2765360"/>
            <a:ext cx="378803" cy="380827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8" name="Picture 2" descr="http://blogdailyherald.com/wp-content/uploads/2014/10/wallpaper-for-facebook-profile-photo.jpg">
            <a:extLst>
              <a:ext uri="{FF2B5EF4-FFF2-40B4-BE49-F238E27FC236}">
                <a16:creationId xmlns:a16="http://schemas.microsoft.com/office/drawing/2014/main" id="{4CDAAAAE-6338-10BE-2923-37C2E8EE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4CCDF"/>
              </a:clrFrom>
              <a:clrTo>
                <a:srgbClr val="C4CCDF">
                  <a:alpha val="0"/>
                </a:srgbClr>
              </a:clrTo>
            </a:clrChange>
            <a:duotone>
              <a:prstClr val="black"/>
              <a:srgbClr val="0E0A0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1649942"/>
            <a:ext cx="1020288" cy="5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mail">
            <a:extLst>
              <a:ext uri="{FF2B5EF4-FFF2-40B4-BE49-F238E27FC236}">
                <a16:creationId xmlns:a16="http://schemas.microsoft.com/office/drawing/2014/main" id="{FA2781D0-2086-54B5-135B-717D7869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7" y="4792891"/>
            <a:ext cx="526927" cy="39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062D8-D318-DF9F-55B5-F6DF23CE238B}"/>
              </a:ext>
            </a:extLst>
          </p:cNvPr>
          <p:cNvSpPr txBox="1"/>
          <p:nvPr/>
        </p:nvSpPr>
        <p:spPr>
          <a:xfrm>
            <a:off x="1941494" y="5615826"/>
            <a:ext cx="10294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Medium </a:t>
            </a:r>
            <a:r>
              <a:rPr lang="en-US" sz="3200" dirty="0" err="1"/>
              <a:t>pengajaran</a:t>
            </a:r>
            <a:r>
              <a:rPr lang="en-US" sz="3200" dirty="0"/>
              <a:t> dan </a:t>
            </a:r>
            <a:r>
              <a:rPr lang="en-US" sz="3200" dirty="0" err="1"/>
              <a:t>penilaian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FF0000"/>
                </a:solidFill>
              </a:rPr>
              <a:t>Bahasa </a:t>
            </a:r>
            <a:r>
              <a:rPr lang="en-US" sz="3200" dirty="0" err="1">
                <a:solidFill>
                  <a:srgbClr val="FF0000"/>
                </a:solidFill>
              </a:rPr>
              <a:t>Melayu</a:t>
            </a:r>
            <a:endParaRPr lang="en-MY" sz="3200" dirty="0">
              <a:solidFill>
                <a:srgbClr val="FF0000"/>
              </a:solidFill>
            </a:endParaRPr>
          </a:p>
        </p:txBody>
      </p:sp>
      <p:pic>
        <p:nvPicPr>
          <p:cNvPr id="10" name="Graphic 9" descr="Teacher with solid fill">
            <a:extLst>
              <a:ext uri="{FF2B5EF4-FFF2-40B4-BE49-F238E27FC236}">
                <a16:creationId xmlns:a16="http://schemas.microsoft.com/office/drawing/2014/main" id="{A04823CC-46E5-98A9-934C-09891D1EC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999" y="5494703"/>
            <a:ext cx="870709" cy="8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D32BC137-706D-7E32-8D0B-4C49BAD65D43}"/>
              </a:ext>
            </a:extLst>
          </p:cNvPr>
          <p:cNvSpPr txBox="1">
            <a:spLocks/>
          </p:cNvSpPr>
          <p:nvPr/>
        </p:nvSpPr>
        <p:spPr>
          <a:xfrm>
            <a:off x="1911654" y="740133"/>
            <a:ext cx="9386481" cy="2964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91" indent="-171496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514487" indent="-137197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651684" indent="-137197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788880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92607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063273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200470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33766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MY" sz="3600" b="1" u="sng" dirty="0" err="1">
                <a:solidFill>
                  <a:srgbClr val="0070C0"/>
                </a:solidFill>
                <a:effectLst/>
              </a:rPr>
              <a:t>Kuliah</a:t>
            </a:r>
            <a:r>
              <a:rPr lang="en-MY" sz="3600" b="1" u="sng" dirty="0">
                <a:solidFill>
                  <a:srgbClr val="0070C0"/>
                </a:solidFill>
                <a:effectLst/>
              </a:rPr>
              <a:t> dan Tutorial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3200" dirty="0">
                <a:effectLst/>
              </a:rPr>
              <a:t>Slides </a:t>
            </a:r>
            <a:r>
              <a:rPr lang="en-MY" sz="3200" dirty="0" err="1">
                <a:effectLst/>
              </a:rPr>
              <a:t>kuliah</a:t>
            </a:r>
            <a:r>
              <a:rPr lang="en-MY" sz="3200" dirty="0">
                <a:effectLst/>
              </a:rPr>
              <a:t> dan </a:t>
            </a:r>
            <a:r>
              <a:rPr lang="en-MY" sz="3200" dirty="0" err="1">
                <a:effectLst/>
              </a:rPr>
              <a:t>dokumen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penting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akan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dimuat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turun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ke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dalam</a:t>
            </a:r>
            <a:r>
              <a:rPr lang="en-MY" sz="3200" dirty="0">
                <a:effectLst/>
              </a:rPr>
              <a:t> Moodle.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3200" dirty="0" err="1">
                <a:effectLst/>
              </a:rPr>
              <a:t>Tugasan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kelas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perlu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dihantar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menerusi</a:t>
            </a:r>
            <a:r>
              <a:rPr lang="en-MY" sz="3200" dirty="0">
                <a:effectLst/>
              </a:rPr>
              <a:t> Moodle.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3200" dirty="0" err="1">
                <a:effectLst/>
              </a:rPr>
              <a:t>Kuiz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akan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dilakukan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melalui</a:t>
            </a:r>
            <a:r>
              <a:rPr lang="en-MY" sz="3200" dirty="0">
                <a:effectLst/>
              </a:rPr>
              <a:t> Moodle.</a:t>
            </a:r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E68AA-C7F3-6141-90EF-0DB4E6E95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/>
          <a:stretch/>
        </p:blipFill>
        <p:spPr>
          <a:xfrm>
            <a:off x="659641" y="4131419"/>
            <a:ext cx="827753" cy="806279"/>
          </a:xfrm>
          <a:prstGeom prst="rect">
            <a:avLst/>
          </a:prstGeom>
        </p:spPr>
      </p:pic>
      <p:pic>
        <p:nvPicPr>
          <p:cNvPr id="4" name="Graphic 3" descr="Advertising with solid fill">
            <a:extLst>
              <a:ext uri="{FF2B5EF4-FFF2-40B4-BE49-F238E27FC236}">
                <a16:creationId xmlns:a16="http://schemas.microsoft.com/office/drawing/2014/main" id="{BBF1FFE5-169C-5F3D-645C-70BC185C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641" y="1005903"/>
            <a:ext cx="914400" cy="914400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F5EDD8D4-33EA-1C90-5914-46117713C980}"/>
              </a:ext>
            </a:extLst>
          </p:cNvPr>
          <p:cNvSpPr txBox="1">
            <a:spLocks/>
          </p:cNvSpPr>
          <p:nvPr/>
        </p:nvSpPr>
        <p:spPr>
          <a:xfrm>
            <a:off x="1911654" y="3893387"/>
            <a:ext cx="9386481" cy="2964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91" indent="-171496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514487" indent="-137197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651684" indent="-137197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788880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92607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063273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200470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337667" indent="-137197" algn="l" defTabSz="685983" rtl="0" eaLnBrk="1" latinLnBrk="0" hangingPunct="1">
              <a:spcBef>
                <a:spcPts val="45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MY" sz="3600" b="1" u="sng" dirty="0" err="1">
                <a:solidFill>
                  <a:srgbClr val="0070C0"/>
                </a:solidFill>
                <a:effectLst/>
              </a:rPr>
              <a:t>Pemberitahuan</a:t>
            </a:r>
            <a:r>
              <a:rPr lang="en-MY" sz="3600" b="1" u="sng" dirty="0">
                <a:solidFill>
                  <a:srgbClr val="0070C0"/>
                </a:solidFill>
                <a:effectLst/>
              </a:rPr>
              <a:t> dan </a:t>
            </a:r>
            <a:r>
              <a:rPr lang="en-MY" sz="3600" b="1" u="sng" dirty="0" err="1">
                <a:solidFill>
                  <a:srgbClr val="0070C0"/>
                </a:solidFill>
                <a:effectLst/>
              </a:rPr>
              <a:t>Informasi</a:t>
            </a:r>
            <a:r>
              <a:rPr lang="en-MY" sz="3600" b="1" u="sng" dirty="0">
                <a:solidFill>
                  <a:srgbClr val="0070C0"/>
                </a:solidFill>
                <a:effectLst/>
              </a:rPr>
              <a:t> Lain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3200" dirty="0" err="1">
                <a:effectLst/>
              </a:rPr>
              <a:t>Pemberitahuan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atau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pengumuman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akan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dibuat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melalui</a:t>
            </a:r>
            <a:r>
              <a:rPr lang="en-MY" sz="3200" dirty="0">
                <a:effectLst/>
              </a:rPr>
              <a:t> WhatsApp </a:t>
            </a:r>
            <a:r>
              <a:rPr lang="en-MY" sz="3200" dirty="0" err="1">
                <a:effectLst/>
              </a:rPr>
              <a:t>atau</a:t>
            </a:r>
            <a:r>
              <a:rPr lang="en-MY" sz="3200" dirty="0">
                <a:effectLst/>
              </a:rPr>
              <a:t> Moodle.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3200" dirty="0">
                <a:effectLst/>
              </a:rPr>
              <a:t>Para </a:t>
            </a:r>
            <a:r>
              <a:rPr lang="en-MY" sz="3200" dirty="0" err="1">
                <a:effectLst/>
              </a:rPr>
              <a:t>pelajar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perlu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sertai</a:t>
            </a:r>
            <a:r>
              <a:rPr lang="en-MY" sz="3200" dirty="0">
                <a:effectLst/>
              </a:rPr>
              <a:t> </a:t>
            </a:r>
            <a:r>
              <a:rPr lang="en-MY" sz="3200" dirty="0" err="1">
                <a:effectLst/>
              </a:rPr>
              <a:t>kumpulan</a:t>
            </a:r>
            <a:r>
              <a:rPr lang="en-MY" sz="3200" dirty="0">
                <a:effectLst/>
              </a:rPr>
              <a:t> WhatsApp.</a:t>
            </a:r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  <a:p>
            <a:pPr marL="0" indent="0">
              <a:lnSpc>
                <a:spcPct val="150000"/>
              </a:lnSpc>
              <a:buNone/>
            </a:pPr>
            <a:endParaRPr lang="en-MY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3534BD-6723-9610-EC8D-2F036E12FA8B}"/>
              </a:ext>
            </a:extLst>
          </p:cNvPr>
          <p:cNvSpPr txBox="1">
            <a:spLocks/>
          </p:cNvSpPr>
          <p:nvPr/>
        </p:nvSpPr>
        <p:spPr>
          <a:xfrm>
            <a:off x="0" y="87192"/>
            <a:ext cx="12192000" cy="549594"/>
          </a:xfrm>
          <a:prstGeom prst="rect">
            <a:avLst/>
          </a:prstGeom>
          <a:solidFill>
            <a:srgbClr val="0070C0"/>
          </a:solidFill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   MAKLUMAT TENTANG KELAS DAN PENILAIAN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d cube - Free shapes icons">
            <a:extLst>
              <a:ext uri="{FF2B5EF4-FFF2-40B4-BE49-F238E27FC236}">
                <a16:creationId xmlns:a16="http://schemas.microsoft.com/office/drawing/2014/main" id="{78E3B8C3-F764-350D-4B85-9FFB05B0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083190"/>
            <a:ext cx="4529797" cy="4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Male crouching">
            <a:extLst>
              <a:ext uri="{FF2B5EF4-FFF2-40B4-BE49-F238E27FC236}">
                <a16:creationId xmlns:a16="http://schemas.microsoft.com/office/drawing/2014/main" id="{275A35B9-DDE1-2817-766B-F36DDB3BA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335" y="989207"/>
            <a:ext cx="2314855" cy="2598054"/>
          </a:xfrm>
          <a:prstGeom prst="rect">
            <a:avLst/>
          </a:prstGeom>
        </p:spPr>
      </p:pic>
      <p:pic>
        <p:nvPicPr>
          <p:cNvPr id="7" name="Graphic 6" descr="A child with wavy hair">
            <a:extLst>
              <a:ext uri="{FF2B5EF4-FFF2-40B4-BE49-F238E27FC236}">
                <a16:creationId xmlns:a16="http://schemas.microsoft.com/office/drawing/2014/main" id="{450D7E8D-CC20-D5DC-BB70-7CA37F5E8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8252" y="412652"/>
            <a:ext cx="849601" cy="935792"/>
          </a:xfrm>
          <a:prstGeom prst="rect">
            <a:avLst/>
          </a:prstGeom>
        </p:spPr>
      </p:pic>
      <p:pic>
        <p:nvPicPr>
          <p:cNvPr id="9" name="Graphic 8" descr="Smiling face with teeth">
            <a:extLst>
              <a:ext uri="{FF2B5EF4-FFF2-40B4-BE49-F238E27FC236}">
                <a16:creationId xmlns:a16="http://schemas.microsoft.com/office/drawing/2014/main" id="{20AA6BD1-2EA3-11BA-4FDE-3C4B09E7D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1337" y="776214"/>
            <a:ext cx="394018" cy="430957"/>
          </a:xfrm>
          <a:prstGeom prst="rect">
            <a:avLst/>
          </a:prstGeom>
        </p:spPr>
      </p:pic>
      <p:pic>
        <p:nvPicPr>
          <p:cNvPr id="3" name="Picture 2" descr="A qr code on a screen&#10;&#10;Description automatically generated">
            <a:extLst>
              <a:ext uri="{FF2B5EF4-FFF2-40B4-BE49-F238E27FC236}">
                <a16:creationId xmlns:a16="http://schemas.microsoft.com/office/drawing/2014/main" id="{665F6612-9873-793F-B2FE-62B519142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7087" y="0"/>
            <a:ext cx="581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4F28F-1FE5-4217-B76D-BBA1355336FD}"/>
              </a:ext>
            </a:extLst>
          </p:cNvPr>
          <p:cNvSpPr txBox="1"/>
          <p:nvPr/>
        </p:nvSpPr>
        <p:spPr>
          <a:xfrm>
            <a:off x="1036321" y="1882314"/>
            <a:ext cx="10325103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AU" sz="2800" dirty="0">
                <a:effectLst/>
                <a:ea typeface="Times New Roman" panose="02020603050405020304" pitchFamily="18" charset="0"/>
              </a:rPr>
              <a:t>Pada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akhir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kursus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pelajar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mampu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:</a:t>
            </a:r>
            <a:endParaRPr lang="en-MY" sz="2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AU" sz="2800" dirty="0" err="1">
                <a:effectLst/>
                <a:ea typeface="Times New Roman" panose="02020603050405020304" pitchFamily="18" charset="0"/>
              </a:rPr>
              <a:t>Menjelaskan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konsep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etika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dan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peradaban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konteks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penghayatannya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mengikut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acuan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Malaysia.</a:t>
            </a:r>
            <a:endParaRPr lang="en-MY" sz="2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AU" sz="2800" dirty="0" err="1">
                <a:effectLst/>
                <a:ea typeface="Times New Roman" panose="02020603050405020304" pitchFamily="18" charset="0"/>
              </a:rPr>
              <a:t>Menganalisis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sistem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tahap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perkembangan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kemajuan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sosial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dan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kebudayaan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merentas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etnik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AU" sz="2800" dirty="0" err="1">
                <a:effectLst/>
                <a:ea typeface="Times New Roman" panose="02020603050405020304" pitchFamily="18" charset="0"/>
              </a:rPr>
              <a:t>Membincangkan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isu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kontemporari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berkaitan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ekonomi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politik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sosial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budaya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dan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alam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sekitar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daripada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perspektif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etika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 dan </a:t>
            </a:r>
            <a:r>
              <a:rPr lang="en-AU" sz="2800" dirty="0" err="1">
                <a:effectLst/>
                <a:ea typeface="Times New Roman" panose="02020603050405020304" pitchFamily="18" charset="0"/>
              </a:rPr>
              <a:t>peradaban</a:t>
            </a:r>
            <a:r>
              <a:rPr lang="en-AU" sz="2800" dirty="0">
                <a:effectLst/>
                <a:ea typeface="Times New Roman" panose="02020603050405020304" pitchFamily="18" charset="0"/>
              </a:rPr>
              <a:t>.</a:t>
            </a:r>
            <a:r>
              <a:rPr lang="en-AU" sz="2800" dirty="0"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	</a:t>
            </a:r>
            <a:endParaRPr lang="en-MY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05E124-E3CD-434B-89CC-CD909BD17C93}"/>
              </a:ext>
            </a:extLst>
          </p:cNvPr>
          <p:cNvSpPr txBox="1">
            <a:spLocks/>
          </p:cNvSpPr>
          <p:nvPr/>
        </p:nvSpPr>
        <p:spPr>
          <a:xfrm>
            <a:off x="1196336" y="779383"/>
            <a:ext cx="10325103" cy="711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b="1">
                <a:solidFill>
                  <a:schemeClr val="accent1">
                    <a:lumMod val="50000"/>
                  </a:schemeClr>
                </a:solidFill>
              </a:rPr>
              <a:t>HASIL PEMBELAJARAN</a:t>
            </a:r>
            <a:endParaRPr lang="en-M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phic 5" descr="Idea with solid fill">
            <a:extLst>
              <a:ext uri="{FF2B5EF4-FFF2-40B4-BE49-F238E27FC236}">
                <a16:creationId xmlns:a16="http://schemas.microsoft.com/office/drawing/2014/main" id="{00A247C6-EF60-4A4A-A0E7-F9C3B0CD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1" y="242933"/>
            <a:ext cx="1422094" cy="142209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C9AEE5F-582C-4525-8768-66C3137A78B2}"/>
              </a:ext>
            </a:extLst>
          </p:cNvPr>
          <p:cNvSpPr txBox="1">
            <a:spLocks/>
          </p:cNvSpPr>
          <p:nvPr/>
        </p:nvSpPr>
        <p:spPr>
          <a:xfrm>
            <a:off x="2310756" y="871630"/>
            <a:ext cx="9881244" cy="4742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HASIL PEMBELAJARAN</a:t>
            </a:r>
          </a:p>
        </p:txBody>
      </p:sp>
    </p:spTree>
    <p:extLst>
      <p:ext uri="{BB962C8B-B14F-4D97-AF65-F5344CB8AC3E}">
        <p14:creationId xmlns:p14="http://schemas.microsoft.com/office/powerpoint/2010/main" val="25228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2A2ECE6-534C-451D-9B1D-4E3F3BA21715}"/>
              </a:ext>
            </a:extLst>
          </p:cNvPr>
          <p:cNvSpPr txBox="1">
            <a:spLocks/>
          </p:cNvSpPr>
          <p:nvPr/>
        </p:nvSpPr>
        <p:spPr>
          <a:xfrm>
            <a:off x="2139228" y="1357302"/>
            <a:ext cx="9537347" cy="51103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AU" sz="2400" dirty="0" err="1"/>
              <a:t>Kursus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mempersiapkan</a:t>
            </a:r>
            <a:r>
              <a:rPr lang="en-AU" sz="2400" dirty="0"/>
              <a:t> </a:t>
            </a:r>
            <a:r>
              <a:rPr lang="en-AU" sz="2400" dirty="0" err="1"/>
              <a:t>pelajar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menghayati</a:t>
            </a:r>
            <a:r>
              <a:rPr lang="en-AU" sz="2400" dirty="0"/>
              <a:t> </a:t>
            </a:r>
            <a:r>
              <a:rPr lang="en-AU" sz="2400" dirty="0" err="1"/>
              <a:t>etika</a:t>
            </a:r>
            <a:r>
              <a:rPr lang="en-AU" sz="2400" dirty="0"/>
              <a:t> dan </a:t>
            </a:r>
            <a:r>
              <a:rPr lang="en-AU" sz="2400" dirty="0" err="1"/>
              <a:t>peradaban</a:t>
            </a:r>
            <a:r>
              <a:rPr lang="en-AU" sz="2400" dirty="0"/>
              <a:t> yang </a:t>
            </a:r>
            <a:r>
              <a:rPr lang="en-AU" sz="2400" dirty="0" err="1"/>
              <a:t>wujud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masyarakat</a:t>
            </a:r>
            <a:r>
              <a:rPr lang="en-AU" sz="2400" dirty="0"/>
              <a:t> </a:t>
            </a:r>
            <a:r>
              <a:rPr lang="en-AU" sz="2400" dirty="0" err="1"/>
              <a:t>kepelbagaian</a:t>
            </a:r>
            <a:r>
              <a:rPr lang="en-AU" sz="2400" dirty="0"/>
              <a:t> </a:t>
            </a:r>
            <a:r>
              <a:rPr lang="en-AU" sz="2400" dirty="0" err="1"/>
              <a:t>etnik</a:t>
            </a:r>
            <a:r>
              <a:rPr lang="en-AU" sz="2400" dirty="0"/>
              <a:t> di Malaysia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memperteguhkan</a:t>
            </a:r>
            <a:r>
              <a:rPr lang="en-AU" sz="2400" dirty="0"/>
              <a:t> </a:t>
            </a:r>
            <a:r>
              <a:rPr lang="en-AU" sz="2400" dirty="0" err="1"/>
              <a:t>pemikiran</a:t>
            </a:r>
            <a:r>
              <a:rPr lang="en-AU" sz="2400" dirty="0"/>
              <a:t> </a:t>
            </a:r>
            <a:r>
              <a:rPr lang="en-AU" sz="2400" dirty="0" err="1"/>
              <a:t>kritikal</a:t>
            </a:r>
            <a:r>
              <a:rPr lang="en-AU" sz="2400" dirty="0"/>
              <a:t> dan </a:t>
            </a:r>
            <a:r>
              <a:rPr lang="en-AU" sz="2400" dirty="0" err="1"/>
              <a:t>analitikal</a:t>
            </a:r>
            <a:r>
              <a:rPr lang="en-AU" sz="2400" dirty="0"/>
              <a:t> </a:t>
            </a:r>
            <a:r>
              <a:rPr lang="en-AU" sz="2400" dirty="0" err="1"/>
              <a:t>mereka</a:t>
            </a:r>
            <a:r>
              <a:rPr lang="en-AU" sz="2400" dirty="0"/>
              <a:t> </a:t>
            </a:r>
            <a:r>
              <a:rPr lang="en-AU" sz="2400" dirty="0" err="1"/>
              <a:t>bagi</a:t>
            </a:r>
            <a:r>
              <a:rPr lang="en-AU" sz="2400" dirty="0"/>
              <a:t> </a:t>
            </a:r>
            <a:r>
              <a:rPr lang="en-AU" sz="2400" dirty="0" err="1"/>
              <a:t>menangani</a:t>
            </a:r>
            <a:r>
              <a:rPr lang="en-AU" sz="2400" dirty="0"/>
              <a:t> </a:t>
            </a:r>
            <a:r>
              <a:rPr lang="en-AU" sz="2400" dirty="0" err="1"/>
              <a:t>kehidupan</a:t>
            </a:r>
            <a:r>
              <a:rPr lang="en-AU" sz="2400" dirty="0"/>
              <a:t> yang </a:t>
            </a:r>
            <a:r>
              <a:rPr lang="en-AU" sz="2400" dirty="0" err="1"/>
              <a:t>lebih</a:t>
            </a:r>
            <a:r>
              <a:rPr lang="en-AU" sz="2400" dirty="0"/>
              <a:t> </a:t>
            </a:r>
            <a:r>
              <a:rPr lang="en-AU" sz="2400" dirty="0" err="1"/>
              <a:t>mencabar</a:t>
            </a:r>
            <a:r>
              <a:rPr lang="en-AU" sz="2400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AU" sz="2400" dirty="0" err="1"/>
              <a:t>Pengisian</a:t>
            </a:r>
            <a:r>
              <a:rPr lang="en-AU" sz="2400" dirty="0"/>
              <a:t> </a:t>
            </a:r>
            <a:r>
              <a:rPr lang="en-AU" sz="2400" dirty="0" err="1"/>
              <a:t>kursus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memfokuskan</a:t>
            </a:r>
            <a:r>
              <a:rPr lang="en-AU" sz="2400" dirty="0"/>
              <a:t> </a:t>
            </a:r>
            <a:r>
              <a:rPr lang="en-AU" sz="2400" dirty="0" err="1"/>
              <a:t>kepada</a:t>
            </a:r>
            <a:r>
              <a:rPr lang="en-AU" sz="2400" dirty="0"/>
              <a:t> </a:t>
            </a:r>
            <a:r>
              <a:rPr lang="en-AU" sz="2400" dirty="0" err="1"/>
              <a:t>penghayatan</a:t>
            </a:r>
            <a:r>
              <a:rPr lang="en-AU" sz="2400" dirty="0"/>
              <a:t> </a:t>
            </a:r>
            <a:r>
              <a:rPr lang="en-AU" sz="2400" dirty="0" err="1"/>
              <a:t>etika</a:t>
            </a:r>
            <a:r>
              <a:rPr lang="en-AU" sz="2400" dirty="0"/>
              <a:t> dan </a:t>
            </a:r>
            <a:r>
              <a:rPr lang="en-AU" sz="2400" dirty="0" err="1"/>
              <a:t>peradaban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acuan</a:t>
            </a:r>
            <a:r>
              <a:rPr lang="en-AU" sz="2400" dirty="0"/>
              <a:t> / </a:t>
            </a:r>
            <a:r>
              <a:rPr lang="en-AU" sz="2400" dirty="0" err="1"/>
              <a:t>konteks</a:t>
            </a:r>
            <a:r>
              <a:rPr lang="en-AU" sz="2400" dirty="0"/>
              <a:t> Malaysia.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AU" sz="2400" dirty="0" err="1"/>
              <a:t>Pelajar</a:t>
            </a:r>
            <a:r>
              <a:rPr lang="en-AU" sz="2400" dirty="0"/>
              <a:t> </a:t>
            </a:r>
            <a:r>
              <a:rPr lang="en-AU" sz="2400" dirty="0" err="1"/>
              <a:t>akan</a:t>
            </a:r>
            <a:r>
              <a:rPr lang="en-AU" sz="2400" dirty="0"/>
              <a:t> </a:t>
            </a:r>
            <a:r>
              <a:rPr lang="en-AU" sz="2400" dirty="0" err="1"/>
              <a:t>didedahkan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dinamika</a:t>
            </a:r>
            <a:r>
              <a:rPr lang="en-AU" sz="2400" dirty="0"/>
              <a:t> </a:t>
            </a:r>
            <a:r>
              <a:rPr lang="en-AU" sz="2400" dirty="0" err="1"/>
              <a:t>konsep</a:t>
            </a:r>
            <a:r>
              <a:rPr lang="en-AU" sz="2400" dirty="0"/>
              <a:t> </a:t>
            </a:r>
            <a:r>
              <a:rPr lang="en-AU" sz="2400" dirty="0" err="1"/>
              <a:t>etika</a:t>
            </a:r>
            <a:r>
              <a:rPr lang="en-AU" sz="2400" dirty="0"/>
              <a:t> dan </a:t>
            </a:r>
            <a:r>
              <a:rPr lang="en-AU" sz="2400" dirty="0" err="1"/>
              <a:t>peradaban</a:t>
            </a:r>
            <a:r>
              <a:rPr lang="en-AU" sz="2400" dirty="0"/>
              <a:t> yang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kekuatan</a:t>
            </a:r>
            <a:r>
              <a:rPr lang="en-AU" sz="2400" dirty="0"/>
              <a:t> </a:t>
            </a:r>
            <a:r>
              <a:rPr lang="en-AU" sz="2400" dirty="0" err="1"/>
              <a:t>kepada</a:t>
            </a:r>
            <a:r>
              <a:rPr lang="en-AU" sz="2400" dirty="0"/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pembentukan</a:t>
            </a:r>
            <a:r>
              <a:rPr lang="en-AU" sz="2400" b="1" dirty="0">
                <a:solidFill>
                  <a:srgbClr val="FF0000"/>
                </a:solidFill>
              </a:rPr>
              <a:t> negara Malaysia </a:t>
            </a:r>
            <a:r>
              <a:rPr lang="en-AU" sz="2400" dirty="0" err="1"/>
              <a:t>berdasarkan</a:t>
            </a:r>
            <a:r>
              <a:rPr lang="en-AU" sz="2400" dirty="0"/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susur</a:t>
            </a:r>
            <a:r>
              <a:rPr lang="en-AU" sz="2400" b="1" dirty="0">
                <a:solidFill>
                  <a:srgbClr val="FF0000"/>
                </a:solidFill>
              </a:rPr>
              <a:t> masa </a:t>
            </a:r>
            <a:r>
              <a:rPr lang="en-AU" sz="2400" b="1" dirty="0" err="1">
                <a:solidFill>
                  <a:srgbClr val="FF0000"/>
                </a:solidFill>
              </a:rPr>
              <a:t>evolusi</a:t>
            </a:r>
            <a:r>
              <a:rPr lang="en-AU" sz="2400" b="1" dirty="0">
                <a:solidFill>
                  <a:srgbClr val="FF0000"/>
                </a:solidFill>
              </a:rPr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sejarahnya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era </a:t>
            </a:r>
            <a:r>
              <a:rPr lang="en-AU" sz="2400" dirty="0" err="1"/>
              <a:t>pra-kolonial</a:t>
            </a:r>
            <a:r>
              <a:rPr lang="en-AU" sz="2400" dirty="0"/>
              <a:t> </a:t>
            </a:r>
            <a:r>
              <a:rPr lang="en-AU" sz="2400" dirty="0" err="1"/>
              <a:t>sehingga</a:t>
            </a:r>
            <a:r>
              <a:rPr lang="en-AU" sz="2400" dirty="0"/>
              <a:t> </a:t>
            </a:r>
            <a:r>
              <a:rPr lang="en-AU" sz="2400" dirty="0" err="1"/>
              <a:t>ke</a:t>
            </a:r>
            <a:r>
              <a:rPr lang="en-AU" sz="2400" dirty="0"/>
              <a:t> </a:t>
            </a:r>
            <a:r>
              <a:rPr lang="en-AU" sz="2400" dirty="0" err="1"/>
              <a:t>pasca-kolonial</a:t>
            </a:r>
            <a:r>
              <a:rPr lang="en-AU" sz="2400" dirty="0"/>
              <a:t>. </a:t>
            </a:r>
            <a:endParaRPr lang="en-MY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AA9975-4B0F-436B-8392-F97A44310A63}"/>
              </a:ext>
            </a:extLst>
          </p:cNvPr>
          <p:cNvSpPr txBox="1">
            <a:spLocks/>
          </p:cNvSpPr>
          <p:nvPr/>
        </p:nvSpPr>
        <p:spPr>
          <a:xfrm>
            <a:off x="2310756" y="634513"/>
            <a:ext cx="9881244" cy="4742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SINOPSIS</a:t>
            </a:r>
          </a:p>
        </p:txBody>
      </p:sp>
      <p:pic>
        <p:nvPicPr>
          <p:cNvPr id="6" name="Graphic 5" descr="Storytelling with solid fill">
            <a:extLst>
              <a:ext uri="{FF2B5EF4-FFF2-40B4-BE49-F238E27FC236}">
                <a16:creationId xmlns:a16="http://schemas.microsoft.com/office/drawing/2014/main" id="{2A9D1797-D302-48E7-8451-5D646551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901" y="153402"/>
            <a:ext cx="1203900" cy="1203900"/>
          </a:xfrm>
          <a:prstGeom prst="rect">
            <a:avLst/>
          </a:prstGeom>
        </p:spPr>
      </p:pic>
      <p:pic>
        <p:nvPicPr>
          <p:cNvPr id="3" name="Graphic 2" descr="A waving man">
            <a:extLst>
              <a:ext uri="{FF2B5EF4-FFF2-40B4-BE49-F238E27FC236}">
                <a16:creationId xmlns:a16="http://schemas.microsoft.com/office/drawing/2014/main" id="{DA17631A-8AE8-D07E-DBC6-0E25320EF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901" y="2998896"/>
            <a:ext cx="1135165" cy="3477799"/>
          </a:xfrm>
          <a:prstGeom prst="rect">
            <a:avLst/>
          </a:prstGeom>
        </p:spPr>
      </p:pic>
      <p:pic>
        <p:nvPicPr>
          <p:cNvPr id="1030" name="Picture 6" descr="Malaysia Icon Vector Art, Icons, and Graphics for Free Download">
            <a:extLst>
              <a:ext uri="{FF2B5EF4-FFF2-40B4-BE49-F238E27FC236}">
                <a16:creationId xmlns:a16="http://schemas.microsoft.com/office/drawing/2014/main" id="{BB9F1389-F4ED-71BD-3820-D90CC761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6488" r="67115" b="5431"/>
          <a:stretch/>
        </p:blipFill>
        <p:spPr bwMode="auto">
          <a:xfrm>
            <a:off x="871583" y="1690490"/>
            <a:ext cx="1013992" cy="13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2A2ECE6-534C-451D-9B1D-4E3F3BA21715}"/>
              </a:ext>
            </a:extLst>
          </p:cNvPr>
          <p:cNvSpPr txBox="1">
            <a:spLocks/>
          </p:cNvSpPr>
          <p:nvPr/>
        </p:nvSpPr>
        <p:spPr>
          <a:xfrm>
            <a:off x="383988" y="1814745"/>
            <a:ext cx="9204900" cy="45132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400"/>
              <a:t>Kefahaman tentang pembentukan etika dan peradaban dalam masyarakat kepelbagaian dibincangkan bagi meningkatkan penghayatan etika dan peradaban ke arah </a:t>
            </a:r>
            <a:r>
              <a:rPr lang="en-AU" sz="2400" b="1">
                <a:solidFill>
                  <a:srgbClr val="FF0000"/>
                </a:solidFill>
              </a:rPr>
              <a:t>pemantapan kesepaduan nasional dan bangsa Malaysia</a:t>
            </a:r>
            <a:r>
              <a:rPr lang="en-AU" sz="240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400"/>
              <a:t>Peradaban acuan Malaysia perlu dikupas serta diperdebatkan dalam aktiviti akademik berpandukan Perlembagaan Persekutuan sebagai tapak integrasi dan wahana etika dan peradaban.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400"/>
              <a:t>Pembinaan kesepaduan nasional amat dipengaruhi oleh globalisasi dan perkembangan teknologi maklumat dan komunikasi yang kompleks. </a:t>
            </a:r>
            <a:endParaRPr lang="en-MY" sz="2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79156AD-0440-4157-8A57-2D3885596466}"/>
              </a:ext>
            </a:extLst>
          </p:cNvPr>
          <p:cNvSpPr txBox="1">
            <a:spLocks/>
          </p:cNvSpPr>
          <p:nvPr/>
        </p:nvSpPr>
        <p:spPr>
          <a:xfrm>
            <a:off x="2310756" y="871630"/>
            <a:ext cx="9881244" cy="4742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>
                <a:solidFill>
                  <a:schemeClr val="bg1"/>
                </a:solidFill>
              </a:rPr>
              <a:t>SINOPSIS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8" name="Graphic 7" descr="Storytelling with solid fill">
            <a:extLst>
              <a:ext uri="{FF2B5EF4-FFF2-40B4-BE49-F238E27FC236}">
                <a16:creationId xmlns:a16="http://schemas.microsoft.com/office/drawing/2014/main" id="{DD86F837-A0EF-4C33-92FB-7071C526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600" y="148973"/>
            <a:ext cx="1445315" cy="1445315"/>
          </a:xfrm>
          <a:prstGeom prst="rect">
            <a:avLst/>
          </a:prstGeom>
        </p:spPr>
      </p:pic>
      <p:pic>
        <p:nvPicPr>
          <p:cNvPr id="3" name="Graphic 2" descr="Man holding sign">
            <a:extLst>
              <a:ext uri="{FF2B5EF4-FFF2-40B4-BE49-F238E27FC236}">
                <a16:creationId xmlns:a16="http://schemas.microsoft.com/office/drawing/2014/main" id="{F9CA931C-40C7-638D-D98B-28B3CBBE1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9247" y="1548770"/>
            <a:ext cx="2288345" cy="4779198"/>
          </a:xfrm>
          <a:prstGeom prst="rect">
            <a:avLst/>
          </a:prstGeom>
        </p:spPr>
      </p:pic>
      <p:pic>
        <p:nvPicPr>
          <p:cNvPr id="2050" name="Picture 2" descr="Made In Malaysia icon PNG and SVG Free Download">
            <a:extLst>
              <a:ext uri="{FF2B5EF4-FFF2-40B4-BE49-F238E27FC236}">
                <a16:creationId xmlns:a16="http://schemas.microsoft.com/office/drawing/2014/main" id="{0EC8849C-90E3-808C-5B48-4C9C926A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70" y="2880360"/>
            <a:ext cx="864233" cy="10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2A2ECE6-534C-451D-9B1D-4E3F3BA21715}"/>
              </a:ext>
            </a:extLst>
          </p:cNvPr>
          <p:cNvSpPr txBox="1">
            <a:spLocks/>
          </p:cNvSpPr>
          <p:nvPr/>
        </p:nvSpPr>
        <p:spPr>
          <a:xfrm>
            <a:off x="3564109" y="2211049"/>
            <a:ext cx="8182416" cy="38391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400" dirty="0"/>
              <a:t>Oleh kerana </a:t>
            </a:r>
            <a:r>
              <a:rPr lang="en-AU" sz="2400" dirty="0" err="1"/>
              <a:t>itu</a:t>
            </a:r>
            <a:r>
              <a:rPr lang="en-AU" sz="2400" dirty="0"/>
              <a:t>, </a:t>
            </a:r>
            <a:r>
              <a:rPr lang="en-AU" sz="2400" dirty="0" err="1"/>
              <a:t>penghayatan</a:t>
            </a:r>
            <a:r>
              <a:rPr lang="en-AU" sz="2400" dirty="0"/>
              <a:t> </a:t>
            </a:r>
            <a:r>
              <a:rPr lang="en-AU" sz="2400" dirty="0" err="1"/>
              <a:t>etika</a:t>
            </a:r>
            <a:r>
              <a:rPr lang="en-AU" sz="2400" dirty="0"/>
              <a:t> dan </a:t>
            </a:r>
            <a:r>
              <a:rPr lang="en-AU" sz="2400" dirty="0" err="1"/>
              <a:t>peradaban</a:t>
            </a:r>
            <a:r>
              <a:rPr lang="en-AU" sz="2400" dirty="0"/>
              <a:t> </a:t>
            </a:r>
            <a:r>
              <a:rPr lang="en-AU" sz="2400" dirty="0" err="1"/>
              <a:t>menzahirkan</a:t>
            </a:r>
            <a:r>
              <a:rPr lang="en-AU" sz="2400" dirty="0"/>
              <a:t> </a:t>
            </a:r>
            <a:r>
              <a:rPr lang="en-AU" sz="2400" dirty="0" err="1"/>
              <a:t>perilaku</a:t>
            </a:r>
            <a:r>
              <a:rPr lang="en-AU" sz="2400" dirty="0"/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tanggungjawab</a:t>
            </a:r>
            <a:r>
              <a:rPr lang="en-AU" sz="2400" b="1" dirty="0">
                <a:solidFill>
                  <a:srgbClr val="FF0000"/>
                </a:solidFill>
              </a:rPr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sosial</a:t>
            </a:r>
            <a:r>
              <a:rPr lang="en-AU" sz="2400" b="1" dirty="0">
                <a:solidFill>
                  <a:srgbClr val="FF0000"/>
                </a:solidFill>
              </a:rPr>
              <a:t> </a:t>
            </a:r>
            <a:r>
              <a:rPr lang="en-AU" sz="2400" dirty="0"/>
              <a:t>dan </a:t>
            </a:r>
            <a:r>
              <a:rPr lang="en-AU" sz="2400" dirty="0" err="1"/>
              <a:t>digerakkan</a:t>
            </a:r>
            <a:r>
              <a:rPr lang="en-AU" sz="2400" dirty="0"/>
              <a:t> pada </a:t>
            </a:r>
            <a:r>
              <a:rPr lang="en-AU" sz="2400" dirty="0" err="1"/>
              <a:t>peringkat</a:t>
            </a:r>
            <a:r>
              <a:rPr lang="en-AU" sz="2400" dirty="0"/>
              <a:t> </a:t>
            </a:r>
            <a:r>
              <a:rPr lang="en-AU" sz="2400" dirty="0" err="1"/>
              <a:t>individu</a:t>
            </a:r>
            <a:r>
              <a:rPr lang="en-AU" sz="2400" dirty="0"/>
              <a:t>, </a:t>
            </a:r>
            <a:r>
              <a:rPr lang="en-AU" sz="2400" dirty="0" err="1"/>
              <a:t>keluarga</a:t>
            </a:r>
            <a:r>
              <a:rPr lang="en-AU" sz="2400" dirty="0"/>
              <a:t>, </a:t>
            </a:r>
            <a:r>
              <a:rPr lang="en-AU" sz="2400" dirty="0" err="1"/>
              <a:t>komuniti</a:t>
            </a:r>
            <a:r>
              <a:rPr lang="en-AU" sz="2400" dirty="0"/>
              <a:t>, </a:t>
            </a:r>
            <a:r>
              <a:rPr lang="en-AU" sz="2400" dirty="0" err="1"/>
              <a:t>masyarakat</a:t>
            </a:r>
            <a:r>
              <a:rPr lang="en-AU" sz="2400" dirty="0"/>
              <a:t>, dan negara.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400" dirty="0" err="1"/>
              <a:t>Justeru</a:t>
            </a:r>
            <a:r>
              <a:rPr lang="en-AU" sz="2400" dirty="0"/>
              <a:t>, </a:t>
            </a:r>
            <a:r>
              <a:rPr lang="en-AU" sz="2400" dirty="0" err="1"/>
              <a:t>perubahan</a:t>
            </a:r>
            <a:r>
              <a:rPr lang="en-AU" sz="2400" dirty="0"/>
              <a:t> yang </a:t>
            </a:r>
            <a:r>
              <a:rPr lang="en-AU" sz="2400" dirty="0" err="1"/>
              <a:t>berlaku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masyarakat</a:t>
            </a:r>
            <a:r>
              <a:rPr lang="en-AU" sz="2400" dirty="0"/>
              <a:t> dan </a:t>
            </a:r>
            <a:r>
              <a:rPr lang="en-AU" sz="2400" dirty="0" err="1"/>
              <a:t>pembangunan</a:t>
            </a:r>
            <a:r>
              <a:rPr lang="en-AU" sz="2400" dirty="0"/>
              <a:t> </a:t>
            </a:r>
            <a:r>
              <a:rPr lang="en-AU" sz="2400" dirty="0" err="1"/>
              <a:t>langsung</a:t>
            </a:r>
            <a:r>
              <a:rPr lang="en-AU" sz="2400" dirty="0"/>
              <a:t> </a:t>
            </a:r>
            <a:r>
              <a:rPr lang="en-AU" sz="2400" dirty="0" err="1"/>
              <a:t>ekonomi</a:t>
            </a:r>
            <a:r>
              <a:rPr lang="en-AU" sz="2400" dirty="0"/>
              <a:t> </a:t>
            </a:r>
            <a:r>
              <a:rPr lang="en-AU" sz="2400" dirty="0" err="1"/>
              <a:t>telah</a:t>
            </a:r>
            <a:r>
              <a:rPr lang="en-AU" sz="2400" dirty="0"/>
              <a:t> </a:t>
            </a:r>
            <a:r>
              <a:rPr lang="en-AU" sz="2400" dirty="0" err="1"/>
              <a:t>membawa</a:t>
            </a:r>
            <a:r>
              <a:rPr lang="en-AU" sz="2400" dirty="0"/>
              <a:t> </a:t>
            </a:r>
            <a:r>
              <a:rPr lang="en-AU" sz="2400" dirty="0" err="1"/>
              <a:t>cabaran</a:t>
            </a:r>
            <a:r>
              <a:rPr lang="en-AU" sz="2400" dirty="0"/>
              <a:t> </a:t>
            </a:r>
            <a:r>
              <a:rPr lang="en-AU" sz="2400" dirty="0" err="1"/>
              <a:t>baru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mengukuhkan</a:t>
            </a:r>
            <a:r>
              <a:rPr lang="en-AU" sz="2400" dirty="0"/>
              <a:t> </a:t>
            </a:r>
            <a:r>
              <a:rPr lang="en-AU" sz="2400" b="1" dirty="0" err="1">
                <a:solidFill>
                  <a:srgbClr val="FF0000"/>
                </a:solidFill>
              </a:rPr>
              <a:t>kelestarian</a:t>
            </a:r>
            <a:r>
              <a:rPr lang="en-AU" sz="2400" dirty="0"/>
              <a:t> </a:t>
            </a:r>
            <a:r>
              <a:rPr lang="en-AU" sz="2400" dirty="0" err="1"/>
              <a:t>etika</a:t>
            </a:r>
            <a:r>
              <a:rPr lang="en-AU" sz="2400" dirty="0"/>
              <a:t> dan </a:t>
            </a:r>
            <a:r>
              <a:rPr lang="en-AU" sz="2400" dirty="0" err="1"/>
              <a:t>peradaban</a:t>
            </a:r>
            <a:r>
              <a:rPr lang="en-AU" sz="2400" dirty="0"/>
              <a:t> di Malaysia.</a:t>
            </a:r>
            <a:endParaRPr lang="en-MY" sz="2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22F900-2A4E-462C-AD94-82D716667588}"/>
              </a:ext>
            </a:extLst>
          </p:cNvPr>
          <p:cNvSpPr txBox="1">
            <a:spLocks/>
          </p:cNvSpPr>
          <p:nvPr/>
        </p:nvSpPr>
        <p:spPr>
          <a:xfrm>
            <a:off x="2310756" y="871630"/>
            <a:ext cx="9881244" cy="4742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SINOPSIS</a:t>
            </a:r>
          </a:p>
        </p:txBody>
      </p:sp>
      <p:pic>
        <p:nvPicPr>
          <p:cNvPr id="7" name="Graphic 6" descr="Storytelling with solid fill">
            <a:extLst>
              <a:ext uri="{FF2B5EF4-FFF2-40B4-BE49-F238E27FC236}">
                <a16:creationId xmlns:a16="http://schemas.microsoft.com/office/drawing/2014/main" id="{E6984F56-2871-4217-9E81-087D6FA0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600" y="148973"/>
            <a:ext cx="1445315" cy="1445315"/>
          </a:xfrm>
          <a:prstGeom prst="rect">
            <a:avLst/>
          </a:prstGeom>
        </p:spPr>
      </p:pic>
      <p:pic>
        <p:nvPicPr>
          <p:cNvPr id="8" name="Graphic 7" descr="Man riding a scooter">
            <a:extLst>
              <a:ext uri="{FF2B5EF4-FFF2-40B4-BE49-F238E27FC236}">
                <a16:creationId xmlns:a16="http://schemas.microsoft.com/office/drawing/2014/main" id="{69838BA8-8189-FF7F-6FD6-64B6B0BF7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7" y="1890364"/>
            <a:ext cx="1687915" cy="46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433AB41-7CFE-4648-B7BE-969BB698501B}"/>
              </a:ext>
            </a:extLst>
          </p:cNvPr>
          <p:cNvSpPr txBox="1"/>
          <p:nvPr/>
        </p:nvSpPr>
        <p:spPr>
          <a:xfrm>
            <a:off x="784273" y="1308687"/>
            <a:ext cx="11553092" cy="56688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Pengenalan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Penghayatan</a:t>
            </a:r>
            <a:r>
              <a:rPr lang="en-AU" sz="2400" dirty="0">
                <a:effectLst/>
              </a:rPr>
              <a:t> Etika dan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Dalam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Acuan</a:t>
            </a:r>
            <a:r>
              <a:rPr lang="en-AU" sz="2400" dirty="0">
                <a:effectLst/>
              </a:rPr>
              <a:t> Malaysia.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400" dirty="0" err="1">
                <a:effectLst/>
              </a:rPr>
              <a:t>Konsep</a:t>
            </a:r>
            <a:r>
              <a:rPr lang="en-GB" sz="2400" dirty="0">
                <a:effectLst/>
              </a:rPr>
              <a:t> Etika dan </a:t>
            </a:r>
            <a:r>
              <a:rPr lang="en-GB" sz="2400" dirty="0" err="1">
                <a:effectLst/>
              </a:rPr>
              <a:t>Peradaban</a:t>
            </a:r>
            <a:endParaRPr lang="en-GB" sz="2400" dirty="0">
              <a:effectLst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>
                <a:effectLst/>
              </a:rPr>
              <a:t>Etika dan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Dalam</a:t>
            </a:r>
            <a:r>
              <a:rPr lang="en-AU" sz="2400" dirty="0">
                <a:effectLst/>
              </a:rPr>
              <a:t> Masyarakat </a:t>
            </a:r>
            <a:r>
              <a:rPr lang="en-AU" sz="2400" dirty="0" err="1">
                <a:effectLst/>
              </a:rPr>
              <a:t>Kepelbagaian</a:t>
            </a:r>
            <a:endParaRPr lang="en-AU" sz="2400" dirty="0">
              <a:effectLst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Pemantapan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Kesepaduan</a:t>
            </a:r>
            <a:r>
              <a:rPr lang="en-AU" sz="2400" dirty="0">
                <a:effectLst/>
              </a:rPr>
              <a:t> Nasional Malaysia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Pembinaan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Majmuk</a:t>
            </a:r>
            <a:r>
              <a:rPr lang="en-AU" sz="2400" dirty="0">
                <a:effectLst/>
              </a:rPr>
              <a:t> di Malaysia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Perlembagaan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sebagai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Tapak</a:t>
            </a:r>
            <a:r>
              <a:rPr lang="en-AU" sz="2400" dirty="0">
                <a:effectLst/>
              </a:rPr>
              <a:t> Integrasi dan </a:t>
            </a:r>
            <a:r>
              <a:rPr lang="en-AU" sz="2400" dirty="0" err="1">
                <a:effectLst/>
              </a:rPr>
              <a:t>Wahana</a:t>
            </a:r>
            <a:r>
              <a:rPr lang="en-AU" sz="2400" dirty="0">
                <a:effectLst/>
              </a:rPr>
              <a:t> Etika dan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di Malaysia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Teknologi</a:t>
            </a:r>
            <a:r>
              <a:rPr lang="en-AU" sz="2400" dirty="0">
                <a:effectLst/>
              </a:rPr>
              <a:t> Maklumat dan </a:t>
            </a:r>
            <a:r>
              <a:rPr lang="en-AU" sz="2400" dirty="0" err="1">
                <a:effectLst/>
              </a:rPr>
              <a:t>Komunikasi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Penggerak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Kesepaduan</a:t>
            </a:r>
            <a:r>
              <a:rPr lang="en-AU" sz="2400" dirty="0">
                <a:effectLst/>
              </a:rPr>
              <a:t> Nasional di Malaysia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Peranan</a:t>
            </a:r>
            <a:r>
              <a:rPr lang="en-AU" sz="2400" dirty="0">
                <a:effectLst/>
              </a:rPr>
              <a:t> Etika dan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Mendokong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Tanggungjawab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Sosial</a:t>
            </a:r>
            <a:r>
              <a:rPr lang="en-AU" sz="2400" dirty="0">
                <a:effectLst/>
              </a:rPr>
              <a:t> di Malaysia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AU" sz="2400" dirty="0" err="1">
                <a:effectLst/>
              </a:rPr>
              <a:t>Cabaran</a:t>
            </a:r>
            <a:r>
              <a:rPr lang="en-AU" sz="2400" dirty="0">
                <a:effectLst/>
              </a:rPr>
              <a:t> </a:t>
            </a:r>
            <a:r>
              <a:rPr lang="en-AU" sz="2400" dirty="0" err="1">
                <a:effectLst/>
              </a:rPr>
              <a:t>Kelestarian</a:t>
            </a:r>
            <a:r>
              <a:rPr lang="en-AU" sz="2400" dirty="0">
                <a:effectLst/>
              </a:rPr>
              <a:t> Etika dan </a:t>
            </a:r>
            <a:r>
              <a:rPr lang="en-AU" sz="2400" dirty="0" err="1">
                <a:effectLst/>
              </a:rPr>
              <a:t>Peradaban</a:t>
            </a:r>
            <a:r>
              <a:rPr lang="en-AU" sz="2400" dirty="0">
                <a:effectLst/>
              </a:rPr>
              <a:t> di Malaysia</a:t>
            </a: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b="1" dirty="0">
              <a:effectLst/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AU" sz="2400" dirty="0">
              <a:effectLst/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  <a:tabLst>
                <a:tab pos="-457200" algn="l"/>
              </a:tabLst>
            </a:pPr>
            <a:endParaRPr lang="en-M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F60680-08D9-4084-B94C-DCBC7D13EB74}"/>
              </a:ext>
            </a:extLst>
          </p:cNvPr>
          <p:cNvSpPr txBox="1">
            <a:spLocks/>
          </p:cNvSpPr>
          <p:nvPr/>
        </p:nvSpPr>
        <p:spPr>
          <a:xfrm>
            <a:off x="2310756" y="482761"/>
            <a:ext cx="9881244" cy="4742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MY" b="1" dirty="0">
                <a:solidFill>
                  <a:schemeClr val="bg1"/>
                </a:solidFill>
              </a:rPr>
              <a:t>9 </a:t>
            </a:r>
            <a:r>
              <a:rPr lang="en-MY" b="1" dirty="0" err="1">
                <a:solidFill>
                  <a:schemeClr val="bg1"/>
                </a:solidFill>
              </a:rPr>
              <a:t>Topik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dalam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kursus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8" name="Graphic 7" descr="Books with solid fill">
            <a:extLst>
              <a:ext uri="{FF2B5EF4-FFF2-40B4-BE49-F238E27FC236}">
                <a16:creationId xmlns:a16="http://schemas.microsoft.com/office/drawing/2014/main" id="{8C590C9B-A830-4857-9571-41A191A9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568" y="102904"/>
            <a:ext cx="1233948" cy="12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{A04D72B2-B101-4F61-9E63-53597C04DA04}tf11531919_win32</Template>
  <TotalTime>1142</TotalTime>
  <Words>1093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Nova</vt:lpstr>
      <vt:lpstr>Calibri</vt:lpstr>
      <vt:lpstr>ff1</vt:lpstr>
      <vt:lpstr>ff2</vt:lpstr>
      <vt:lpstr>ff5</vt:lpstr>
      <vt:lpstr>ff6</vt:lpstr>
      <vt:lpstr>Garamond</vt:lpstr>
      <vt:lpstr>Myriad Pro</vt:lpstr>
      <vt:lpstr>Symbol</vt:lpstr>
      <vt:lpstr>Times New Roman</vt:lpstr>
      <vt:lpstr>Trebuchet MS</vt:lpstr>
      <vt:lpstr>Tw Cen MT Condensed Extra Bold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penghayatan etika dan peradaban (MPU 2162)  Minggu 1: Pengenalan Kursus</dc:title>
  <dc:creator>Abdul Hafez Bin Zahruddin</dc:creator>
  <cp:lastModifiedBy>Abdul Hafez Bin Zahruddin</cp:lastModifiedBy>
  <cp:revision>35</cp:revision>
  <dcterms:created xsi:type="dcterms:W3CDTF">2022-01-09T13:42:26Z</dcterms:created>
  <dcterms:modified xsi:type="dcterms:W3CDTF">2024-05-08T13:53:25Z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