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9"/>
  </p:handout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51" r:id="rId28"/>
    <p:sldId id="352" r:id="rId29"/>
    <p:sldId id="353" r:id="rId30"/>
    <p:sldId id="354" r:id="rId31"/>
    <p:sldId id="355" r:id="rId32"/>
    <p:sldId id="338" r:id="rId34"/>
    <p:sldId id="339" r:id="rId35"/>
    <p:sldId id="340" r:id="rId36"/>
    <p:sldId id="341" r:id="rId37"/>
    <p:sldId id="342" r:id="rId38"/>
  </p:sldIdLst>
  <p:sldSz cx="9144000" cy="6858000" type="screen4x3"/>
  <p:notesSz cx="6811645" cy="99421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0000FF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17" autoAdjust="0"/>
    <p:restoredTop sz="96975" autoAdjust="0"/>
  </p:normalViewPr>
  <p:slideViewPr>
    <p:cSldViewPr>
      <p:cViewPr>
        <p:scale>
          <a:sx n="70" d="100"/>
          <a:sy n="70" d="100"/>
        </p:scale>
        <p:origin x="-115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0E74-0D09-4929-A32B-BFD34E887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6A0D-CC85-4DAE-B640-E50FE440F0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0B90C4-0A5E-403A-9CAB-25F47DEC6E4A}" type="datetimeFigureOut">
              <a:rPr lang="en-US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8439FF-1154-461A-BE87-2D0CBE3DE8B9}" type="slidenum">
              <a:rPr lang="en-SG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Cash </a:t>
            </a:r>
            <a:r>
              <a:rPr lang="en-US" altLang="en-US" dirty="0" smtClean="0">
                <a:sym typeface="Wingdings" panose="05000000000000000000" pitchFamily="2" charset="2"/>
              </a:rPr>
              <a:t> cash budget (4</a:t>
            </a:r>
            <a:r>
              <a:rPr lang="en-US" alt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sym typeface="Wingdings" panose="05000000000000000000" pitchFamily="2" charset="2"/>
              </a:rPr>
              <a:t> quarter ending cash balance)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AR  cash budget (cash receipt from customer 4</a:t>
            </a:r>
            <a:r>
              <a:rPr lang="en-US" alt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sym typeface="Wingdings" panose="05000000000000000000" pitchFamily="2" charset="2"/>
              </a:rPr>
              <a:t> quarter $270k - $162k = $108k)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FG  production budget (desired ending inventory in 4</a:t>
            </a:r>
            <a:r>
              <a:rPr lang="en-US" alt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sym typeface="Wingdings" panose="05000000000000000000" pitchFamily="2" charset="2"/>
              </a:rPr>
              <a:t> quarter is 1,000k x $44 unit cost = $44,000)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Raw material  direct material budget (desired ending material in 4</a:t>
            </a:r>
            <a:r>
              <a:rPr lang="en-US" alt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sym typeface="Wingdings" panose="05000000000000000000" pitchFamily="2" charset="2"/>
              </a:rPr>
              <a:t> quarter is 1,020 x $4 per pound = $4,080)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Building &amp; equipment  $182k + $10k (new truck) = $192k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err="1" smtClean="0">
                <a:sym typeface="Wingdings" panose="05000000000000000000" pitchFamily="2" charset="2"/>
              </a:rPr>
              <a:t>Accum</a:t>
            </a:r>
            <a:r>
              <a:rPr lang="en-US" altLang="en-US" dirty="0" smtClean="0">
                <a:sym typeface="Wingdings" panose="05000000000000000000" pitchFamily="2" charset="2"/>
              </a:rPr>
              <a:t> Depreciation  $28,800 + $15,200 (MO) + $4,000 (selling &amp; admin) = $48,000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AP  cash budget (cash payment to raw material 4</a:t>
            </a:r>
            <a:r>
              <a:rPr lang="en-US" alt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sym typeface="Wingdings" panose="05000000000000000000" pitchFamily="2" charset="2"/>
              </a:rPr>
              <a:t> quarter $37,200 - $18,600 = $18,600)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Retained earnings  $46,480 + $47,900 (income statement) = $94,380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439FF-1154-461A-BE87-2D0CBE3DE8B9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10FCE-56D9-4DF7-B581-374F53C52620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0A46-69C5-4A56-849B-9D970C705F5B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110E2-622E-463F-BC70-816563C4797C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F68-478E-4FF7-B32D-A89351CA3BA1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75B0A-3AB6-49DB-8698-35F9F24380B0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76F27-3BF9-4CB3-952C-35E3D12FD967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DEA97-8F0D-4C6E-892D-92E569051D4D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C21AD-95EA-41BB-A58E-5FD322A92C06}" type="slidenum">
              <a:rPr lang="en-SG" smtClean="0"/>
            </a:fld>
            <a:endParaRPr lang="en-SG"/>
          </a:p>
        </p:txBody>
      </p:sp>
      <p:pic>
        <p:nvPicPr>
          <p:cNvPr id="7" name="Picture 5" descr="C:\Users\ettacwy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A1CA-E979-45E2-909A-4EEDBFD71772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BF983-F19D-415F-B8D9-E0878736F818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405B5-7602-4B85-9920-2033E5554B4A}" type="datetimeFigureOut">
              <a:rPr lang="en-US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B41D8-3800-43D2-BA16-974CCF852FB6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BBC95-86DF-477C-AE52-78753CF1F777}" type="datetimeFigureOut">
              <a:rPr lang="en-US" smtClean="0"/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B7E8-3C14-427D-B132-1E982B6FEAE9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21243-7445-4818-AD90-C38ACCBDE84C}" type="datetimeFigureOut">
              <a:rPr lang="en-US" smtClean="0"/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0A354-AF92-4304-A7FC-EC25FC59D7FE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007D2-A732-4F3C-B7C7-6255CC54F53F}" type="datetimeFigureOut">
              <a:rPr lang="en-US" smtClean="0"/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F8FB-43E8-4634-9427-973E1D2C6564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2B827-005E-45EC-BADC-6BE8D1066527}" type="datetimeFigureOut">
              <a:rPr lang="en-US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2F476-611D-42F8-98C9-81549380D453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72517-7305-4C6E-9755-366BDB9A069E}" type="datetimeFigureOut">
              <a:rPr lang="en-US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97892-B271-45C1-8853-86A60CE1CE63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38DB6-BACD-400C-BBB7-5FDFD3E65AA3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FC0CDE-7161-4847-8969-CE75F64265E7}" type="slidenum">
              <a:rPr lang="en-SG" smtClean="0"/>
            </a:fld>
            <a:endParaRPr lang="en-SG"/>
          </a:p>
        </p:txBody>
      </p:sp>
      <p:pic>
        <p:nvPicPr>
          <p:cNvPr id="7" name="Picture 5" descr="C:\Users\ettacwy\Desktop\Picture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wm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9.wdp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 bwMode="auto">
          <a:xfrm>
            <a:off x="467544" y="152400"/>
            <a:ext cx="8626382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Lesson 3</a:t>
            </a:r>
            <a:br>
              <a:rPr lang="en-US" sz="80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Budgeting </a:t>
            </a:r>
            <a:endParaRPr lang="en-GB" sz="8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399"/>
            <a:ext cx="4495800" cy="33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3513" y="1189038"/>
            <a:ext cx="8839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500" b="1" u="sng" dirty="0" smtClean="0">
                <a:solidFill>
                  <a:srgbClr val="009900"/>
                </a:solidFill>
              </a:rPr>
              <a:t>Example: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- Hayes Company</a:t>
            </a:r>
            <a:endParaRPr lang="en-US" altLang="en-US" sz="3500" b="1" u="sng" dirty="0" smtClean="0">
              <a:solidFill>
                <a:srgbClr val="009900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dirty="0" smtClean="0"/>
              <a:t>It believe can meet future sales by hold closing inventory as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20% of next quarter’s sales</a:t>
            </a:r>
            <a:endParaRPr lang="en-US" altLang="en-US" sz="3000" i="1" dirty="0" smtClean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5438"/>
            <a:ext cx="91440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993" y="1066800"/>
            <a:ext cx="6131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Direct Material </a:t>
            </a: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Budget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13996" y="1828800"/>
            <a:ext cx="8830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noProof="0" dirty="0" smtClean="0">
                <a:latin typeface="Calibri" panose="020F0502020204030204"/>
              </a:rPr>
              <a:t>Material purchased (</a:t>
            </a:r>
            <a:r>
              <a:rPr lang="en-US" sz="3000" b="1" noProof="0" dirty="0" smtClean="0">
                <a:solidFill>
                  <a:srgbClr val="0000FF"/>
                </a:solidFill>
                <a:latin typeface="Calibri" panose="020F0502020204030204"/>
              </a:rPr>
              <a:t>quantity &amp; cost</a:t>
            </a:r>
            <a:r>
              <a:rPr lang="en-US" sz="3000" noProof="0" dirty="0" smtClean="0">
                <a:latin typeface="Calibri" panose="020F0502020204030204"/>
              </a:rPr>
              <a:t>) is based on units of finished goods in production budget </a:t>
            </a:r>
            <a:endParaRPr lang="en-US" sz="30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Economic order quantity (EOQ)</a:t>
            </a:r>
            <a:endParaRPr lang="en-US" sz="3000" b="1" noProof="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0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Prepared</a:t>
            </a:r>
            <a:r>
              <a:rPr kumimoji="0" lang="en-US" sz="3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by purchasing &amp; acquisition department </a:t>
            </a:r>
            <a:endParaRPr kumimoji="0" lang="en-US" sz="300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Factors: </a:t>
            </a:r>
            <a:endParaRPr lang="en-US" sz="30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Price of material 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Calibri" panose="020F0502020204030204"/>
              </a:rPr>
              <a:t> </a:t>
            </a:r>
            <a:r>
              <a:rPr lang="en-US" sz="2600" dirty="0" smtClean="0">
                <a:latin typeface="Calibri" panose="020F0502020204030204"/>
              </a:rPr>
              <a:t>Wastage &amp; normal loss</a:t>
            </a:r>
            <a:endParaRPr lang="en-US" sz="26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Delivery time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 descr="C:\Users\LIM CHAN CHEE\Desktop\entreg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761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55" y="4049700"/>
            <a:ext cx="24193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8" y="914400"/>
            <a:ext cx="883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dirty="0"/>
              <a:t>F</a:t>
            </a:r>
            <a:r>
              <a:rPr lang="en-US" altLang="en-US" sz="3000" dirty="0" smtClean="0"/>
              <a:t>ormula:</a:t>
            </a: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altLang="en-US" sz="3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729736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862"/>
            <a:ext cx="73247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62" y="4419600"/>
            <a:ext cx="19726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3513" y="990600"/>
            <a:ext cx="8839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b="1" u="sng" dirty="0" smtClean="0">
                <a:solidFill>
                  <a:srgbClr val="009900"/>
                </a:solidFill>
              </a:rPr>
              <a:t>Example:</a:t>
            </a:r>
            <a:r>
              <a:rPr lang="en-US" altLang="en-US" sz="3000" b="1" dirty="0" smtClean="0">
                <a:solidFill>
                  <a:srgbClr val="009900"/>
                </a:solidFill>
              </a:rPr>
              <a:t> - Hayes Company</a:t>
            </a:r>
            <a:endParaRPr lang="en-US" altLang="en-US" sz="3000" b="1" u="sng" dirty="0" smtClean="0">
              <a:solidFill>
                <a:srgbClr val="009900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i="1" dirty="0" smtClean="0">
                <a:solidFill>
                  <a:srgbClr val="0000CC"/>
                </a:solidFill>
              </a:rPr>
              <a:t>10% raw materials of next quarter’s</a:t>
            </a:r>
            <a:r>
              <a:rPr lang="en-US" altLang="en-US" sz="2500" dirty="0" smtClean="0"/>
              <a:t> production hold as closing inventory of raw material </a:t>
            </a:r>
            <a:endParaRPr lang="en-US" altLang="en-US" sz="25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/>
              <a:t>The manufacturing of product requires </a:t>
            </a:r>
            <a:r>
              <a:rPr lang="en-US" altLang="en-US" sz="2500" i="1" dirty="0" smtClean="0">
                <a:solidFill>
                  <a:srgbClr val="0000CC"/>
                </a:solidFill>
              </a:rPr>
              <a:t>2 pounds </a:t>
            </a:r>
            <a:r>
              <a:rPr lang="en-US" altLang="en-US" sz="2500" dirty="0" smtClean="0"/>
              <a:t>of raw materials at the expected price of </a:t>
            </a:r>
            <a:r>
              <a:rPr lang="en-US" altLang="en-US" sz="25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en-US" sz="2500" i="1" dirty="0" smtClean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 per pound</a:t>
            </a:r>
            <a:endParaRPr lang="en-US" altLang="en-US" sz="25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75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81600" y="5056188"/>
            <a:ext cx="381000" cy="277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19800" y="5068888"/>
            <a:ext cx="381000" cy="277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5068888"/>
            <a:ext cx="381000" cy="2778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5474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Direct Labor </a:t>
            </a: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Budget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81000" y="1676400"/>
            <a:ext cx="8686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Estimated direct labor (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/>
              </a:rPr>
              <a:t>hours &amp; cost</a:t>
            </a:r>
            <a:r>
              <a:rPr lang="en-US" sz="3000" dirty="0" smtClean="0">
                <a:latin typeface="Calibri" panose="020F0502020204030204"/>
              </a:rPr>
              <a:t>) required to meet production requirement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Maintain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quantity &amp; quality </a:t>
            </a:r>
            <a:r>
              <a:rPr lang="en-US" sz="3000" dirty="0" smtClean="0">
                <a:latin typeface="Calibri" panose="020F0502020204030204"/>
              </a:rPr>
              <a:t>of labor force 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Avoid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labor idle time </a:t>
            </a:r>
            <a:r>
              <a:rPr lang="en-US" sz="3000" dirty="0" smtClean="0">
                <a:latin typeface="Calibri" panose="020F0502020204030204"/>
              </a:rPr>
              <a:t>during machine break down 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Formula: </a:t>
            </a:r>
            <a:endParaRPr lang="en-US" sz="3000" dirty="0" smtClean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 smtClean="0">
                <a:latin typeface="Calibri" panose="020F0502020204030204"/>
              </a:rPr>
              <a:t> 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67200"/>
            <a:ext cx="8153400" cy="12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49" y="261937"/>
            <a:ext cx="12176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4"/>
          <a:stretch>
            <a:fillRect/>
          </a:stretch>
        </p:blipFill>
        <p:spPr bwMode="auto">
          <a:xfrm>
            <a:off x="7021631" y="5541418"/>
            <a:ext cx="2128837" cy="131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12793" r="7819" b="9595"/>
          <a:stretch>
            <a:fillRect/>
          </a:stretch>
        </p:blipFill>
        <p:spPr bwMode="auto">
          <a:xfrm>
            <a:off x="5562600" y="5503185"/>
            <a:ext cx="1459031" cy="13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8392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500" b="1" u="sng" dirty="0" smtClean="0">
                <a:solidFill>
                  <a:srgbClr val="009900"/>
                </a:solidFill>
              </a:rPr>
              <a:t>Example: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- Hayes Company</a:t>
            </a:r>
            <a:endParaRPr lang="en-US" altLang="en-US" sz="3500" b="1" u="sng" dirty="0" smtClean="0">
              <a:solidFill>
                <a:srgbClr val="009900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dirty="0" smtClean="0"/>
              <a:t>It is required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2 hours </a:t>
            </a:r>
            <a:r>
              <a:rPr lang="en-US" altLang="en-US" sz="3000" dirty="0" smtClean="0"/>
              <a:t>of direct labor for each of  product</a:t>
            </a: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dirty="0" smtClean="0"/>
              <a:t>Anticipated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hourly wage rate </a:t>
            </a:r>
            <a:r>
              <a:rPr lang="en-US" altLang="en-US" sz="3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</a:t>
            </a:r>
            <a:endParaRPr lang="en-US" altLang="en-US" sz="3000" i="1" dirty="0" smtClean="0">
              <a:solidFill>
                <a:srgbClr val="0000C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112"/>
            <a:ext cx="91440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960" y="1122712"/>
            <a:ext cx="86260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Manufacturing Overhead </a:t>
            </a: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Budget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81000" y="1981200"/>
            <a:ext cx="8686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Expected manufacturing overhead cost is based on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/>
              </a:rPr>
              <a:t>cost centers </a:t>
            </a:r>
            <a:r>
              <a:rPr lang="en-US" sz="3000" dirty="0" smtClean="0">
                <a:latin typeface="Calibri" panose="020F0502020204030204"/>
              </a:rPr>
              <a:t>(departments) 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Determined by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direct labor hour </a:t>
            </a:r>
            <a:r>
              <a:rPr lang="en-US" sz="3000" dirty="0" smtClean="0">
                <a:latin typeface="Calibri" panose="020F0502020204030204"/>
              </a:rPr>
              <a:t>or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machine hour </a:t>
            </a:r>
            <a:endParaRPr lang="en-US" sz="3000" b="1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Divided into </a:t>
            </a:r>
            <a:r>
              <a:rPr lang="en-US" sz="3000" b="1" dirty="0" smtClean="0">
                <a:solidFill>
                  <a:srgbClr val="00B050"/>
                </a:solidFill>
                <a:latin typeface="Calibri" panose="020F0502020204030204"/>
              </a:rPr>
              <a:t>variable overhead </a:t>
            </a:r>
            <a:r>
              <a:rPr lang="en-US" sz="3000" dirty="0" smtClean="0">
                <a:latin typeface="Calibri" panose="020F0502020204030204"/>
              </a:rPr>
              <a:t>(controllable) &amp; </a:t>
            </a:r>
            <a:r>
              <a:rPr lang="en-US" sz="3000" b="1" dirty="0" smtClean="0">
                <a:solidFill>
                  <a:srgbClr val="00B050"/>
                </a:solidFill>
                <a:latin typeface="Calibri" panose="020F0502020204030204"/>
              </a:rPr>
              <a:t>fixed overhead</a:t>
            </a:r>
            <a:r>
              <a:rPr lang="en-US" sz="3000" dirty="0" smtClean="0">
                <a:latin typeface="Calibri" panose="020F0502020204030204"/>
              </a:rPr>
              <a:t> (non-controllable) 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59" y="4568849"/>
            <a:ext cx="3255841" cy="22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1044575"/>
            <a:ext cx="883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500" b="1" u="sng" dirty="0">
                <a:solidFill>
                  <a:srgbClr val="009900"/>
                </a:solidFill>
              </a:rPr>
              <a:t>Example</a:t>
            </a:r>
            <a:r>
              <a:rPr lang="en-US" altLang="en-US" sz="3500" b="1" u="sng" dirty="0" smtClean="0">
                <a:solidFill>
                  <a:srgbClr val="009900"/>
                </a:solidFill>
              </a:rPr>
              <a:t>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</a:t>
            </a:r>
            <a:r>
              <a:rPr lang="en-US" altLang="en-US" sz="3500" b="1" dirty="0">
                <a:solidFill>
                  <a:srgbClr val="009900"/>
                </a:solidFill>
              </a:rPr>
              <a:t>- Hayes Company</a:t>
            </a:r>
            <a:endParaRPr lang="en-US" altLang="en-US" sz="3500" b="1" u="sng" dirty="0">
              <a:solidFill>
                <a:srgbClr val="009900"/>
              </a:solidFill>
            </a:endParaRP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1044575"/>
            <a:ext cx="3581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39" y="1122712"/>
            <a:ext cx="8549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Selling &amp; Administrative </a:t>
            </a: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Budget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176713"/>
            <a:ext cx="20002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"/>
          <a:stretch>
            <a:fillRect/>
          </a:stretch>
        </p:blipFill>
        <p:spPr bwMode="auto">
          <a:xfrm>
            <a:off x="4742596" y="4244181"/>
            <a:ext cx="2123667" cy="26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/>
          <p:nvPr/>
        </p:nvSpPr>
        <p:spPr>
          <a:xfrm>
            <a:off x="381000" y="1981200"/>
            <a:ext cx="8686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Anticipated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/>
              </a:rPr>
              <a:t>operating expenses </a:t>
            </a:r>
            <a:r>
              <a:rPr lang="en-US" sz="3000" dirty="0" smtClean="0">
                <a:latin typeface="Calibri" panose="020F0502020204030204"/>
              </a:rPr>
              <a:t>for current period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Based on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sales units </a:t>
            </a:r>
            <a:r>
              <a:rPr lang="en-US" sz="3000" dirty="0" smtClean="0">
                <a:latin typeface="Calibri" panose="020F0502020204030204"/>
              </a:rPr>
              <a:t>projected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000" dirty="0" smtClean="0">
                <a:latin typeface="Calibri" panose="020F0502020204030204"/>
              </a:rPr>
              <a:t>Divided into </a:t>
            </a:r>
            <a:r>
              <a:rPr lang="en-US" sz="3000" b="1" dirty="0" smtClean="0">
                <a:solidFill>
                  <a:srgbClr val="00B050"/>
                </a:solidFill>
                <a:latin typeface="Calibri" panose="020F0502020204030204"/>
              </a:rPr>
              <a:t>variable expenses </a:t>
            </a:r>
            <a:r>
              <a:rPr lang="en-US" sz="3000" dirty="0" smtClean="0">
                <a:latin typeface="Calibri" panose="020F0502020204030204"/>
              </a:rPr>
              <a:t>(controllable) &amp; </a:t>
            </a:r>
            <a:r>
              <a:rPr lang="en-US" sz="3000" b="1" dirty="0" smtClean="0">
                <a:solidFill>
                  <a:srgbClr val="00B050"/>
                </a:solidFill>
                <a:latin typeface="Calibri" panose="020F0502020204030204"/>
              </a:rPr>
              <a:t>fixed expenses </a:t>
            </a:r>
            <a:r>
              <a:rPr lang="en-US" sz="3000" dirty="0" smtClean="0">
                <a:latin typeface="Calibri" panose="020F0502020204030204"/>
              </a:rPr>
              <a:t>(non-controllable) </a:t>
            </a:r>
            <a:endParaRPr lang="en-US" sz="30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0"/>
            <a:ext cx="91440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6200" y="1044575"/>
            <a:ext cx="883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500" b="1" u="sng" dirty="0">
                <a:solidFill>
                  <a:srgbClr val="009900"/>
                </a:solidFill>
              </a:rPr>
              <a:t>Example</a:t>
            </a:r>
            <a:r>
              <a:rPr lang="en-US" altLang="en-US" sz="3500" b="1" u="sng" dirty="0" smtClean="0">
                <a:solidFill>
                  <a:srgbClr val="009900"/>
                </a:solidFill>
              </a:rPr>
              <a:t>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</a:t>
            </a:r>
            <a:r>
              <a:rPr lang="en-US" altLang="en-US" sz="3500" b="1" dirty="0">
                <a:solidFill>
                  <a:srgbClr val="009900"/>
                </a:solidFill>
              </a:rPr>
              <a:t>- Hayes Company</a:t>
            </a:r>
            <a:endParaRPr lang="en-US" altLang="en-US" sz="3500" b="1" u="sng" dirty="0">
              <a:solidFill>
                <a:srgbClr val="009900"/>
              </a:solidFill>
            </a:endParaRP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392237"/>
            <a:ext cx="37750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315134" y="1371600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of Budget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Benefits of Budgeting </a:t>
            </a:r>
            <a:endParaRPr lang="en-US" sz="35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Limitations of Budgeting 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Master Budget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Types of Budgets </a:t>
            </a:r>
            <a:endParaRPr lang="en-US" sz="35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Cash Budget 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5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Budgeted Income Statement</a:t>
            </a:r>
            <a:endParaRPr kumimoji="0" lang="en-US" sz="3500" b="0" i="0" u="none" strike="noStrike" kern="1200" cap="none" spc="0" normalizeH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aseline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Budgeted</a:t>
            </a: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500" baseline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Balance</a:t>
            </a: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 Sheet 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466" y="228599"/>
            <a:ext cx="85447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STUDY OBJECTIVES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30" y="1628800"/>
            <a:ext cx="411583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CASH BUDGET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425356" y="1274880"/>
            <a:ext cx="8686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Anticipated </a:t>
            </a: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cash inflow &amp; outflow</a:t>
            </a:r>
            <a:endParaRPr lang="en-US" sz="3500" b="1" dirty="0" smtClean="0">
              <a:solidFill>
                <a:srgbClr val="0000FF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Opening &amp; closing </a:t>
            </a:r>
            <a:r>
              <a:rPr lang="en-US" sz="3500" dirty="0" smtClean="0">
                <a:latin typeface="Calibri" panose="020F0502020204030204"/>
              </a:rPr>
              <a:t>cash balances 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Liquidity &amp; cash flow management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Avoid </a:t>
            </a:r>
            <a:r>
              <a:rPr lang="en-US" sz="3500" b="1" dirty="0" smtClean="0">
                <a:solidFill>
                  <a:srgbClr val="00B050"/>
                </a:solidFill>
                <a:latin typeface="Calibri" panose="020F0502020204030204"/>
              </a:rPr>
              <a:t>cash deficiency </a:t>
            </a:r>
            <a:r>
              <a:rPr lang="en-US" sz="3500" dirty="0" smtClean="0">
                <a:latin typeface="Calibri" panose="020F0502020204030204"/>
              </a:rPr>
              <a:t>OR </a:t>
            </a:r>
            <a:r>
              <a:rPr lang="en-US" sz="3500" b="1" dirty="0" smtClean="0">
                <a:solidFill>
                  <a:srgbClr val="00B050"/>
                </a:solidFill>
                <a:latin typeface="Calibri" panose="020F0502020204030204"/>
              </a:rPr>
              <a:t>cash idle </a:t>
            </a:r>
            <a:endParaRPr lang="en-US" sz="3500" b="1" dirty="0" smtClean="0">
              <a:solidFill>
                <a:srgbClr val="00B05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57" y="3991518"/>
            <a:ext cx="227696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1992"/>
            <a:ext cx="27622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CASH BUDGET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04800" y="1066800"/>
            <a:ext cx="8839200" cy="49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Cash receipts</a:t>
            </a:r>
            <a:endParaRPr lang="en-US" sz="3500" b="1" dirty="0" smtClean="0">
              <a:solidFill>
                <a:srgbClr val="0000FF"/>
              </a:solidFill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100" dirty="0" smtClean="0">
                <a:latin typeface="Calibri" panose="020F0502020204030204"/>
              </a:rPr>
              <a:t>Cash sales  </a:t>
            </a:r>
            <a:endParaRPr lang="en-US" sz="31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000" dirty="0" smtClean="0">
                <a:latin typeface="Calibri" panose="020F0502020204030204"/>
              </a:rPr>
              <a:t>Debtors (bad debt, discount, credit &amp; payment)</a:t>
            </a:r>
            <a:endParaRPr lang="en-US" sz="30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latin typeface="Calibri" panose="020F0502020204030204"/>
              </a:rPr>
              <a:t> </a:t>
            </a:r>
            <a:r>
              <a:rPr lang="en-US" sz="3000" dirty="0" smtClean="0">
                <a:latin typeface="Calibri" panose="020F0502020204030204"/>
              </a:rPr>
              <a:t>Others (e.g. rental, interest &amp; commission income)</a:t>
            </a:r>
            <a:endParaRPr lang="en-US" sz="3100" dirty="0" smtClean="0"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Cash payments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000" dirty="0" smtClean="0">
                <a:latin typeface="Calibri" panose="020F0502020204030204"/>
              </a:rPr>
              <a:t>Cash purchases  </a:t>
            </a:r>
            <a:endParaRPr lang="en-US" sz="30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000" dirty="0" smtClean="0">
                <a:latin typeface="Calibri" panose="020F0502020204030204"/>
              </a:rPr>
              <a:t>Creditors (interest, discount, credit &amp; payment)</a:t>
            </a:r>
            <a:endParaRPr lang="en-US" sz="30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3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3000" noProof="0" dirty="0" smtClean="0">
                <a:latin typeface="Calibri" panose="020F0502020204030204"/>
              </a:rPr>
              <a:t>Others (e.g. wages, rental expenses, fixed assets)</a:t>
            </a:r>
            <a:endParaRPr lang="en-US" sz="3000" dirty="0" smtClean="0">
              <a:latin typeface="Calibri" panose="020F050202020403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10" y="228600"/>
            <a:ext cx="1905000" cy="204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304800" y="10668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defRPr/>
            </a:pP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Cash financing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latin typeface="Calibri" panose="020F0502020204030204"/>
              </a:rPr>
              <a:t> </a:t>
            </a:r>
            <a:r>
              <a:rPr lang="en-US" sz="3000" dirty="0" smtClean="0">
                <a:latin typeface="Calibri" panose="020F0502020204030204"/>
              </a:rPr>
              <a:t>Cash deficiency or below minimum requirement</a:t>
            </a:r>
            <a:endParaRPr lang="en-US" sz="3000" dirty="0" smtClean="0">
              <a:latin typeface="Calibri" panose="020F0502020204030204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000" dirty="0" smtClean="0">
                <a:latin typeface="Calibri" panose="020F0502020204030204"/>
              </a:rPr>
              <a:t> Borrowing &amp; repayment (e.g. shares 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 dividend)</a:t>
            </a:r>
            <a:r>
              <a:rPr lang="en-US" sz="3000" dirty="0" smtClean="0">
                <a:latin typeface="Calibri" panose="020F0502020204030204"/>
              </a:rPr>
              <a:t> </a:t>
            </a:r>
            <a:endParaRPr lang="en-US" sz="3000" dirty="0" smtClean="0"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CASH BUDGET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/>
          <p:nvPr/>
        </p:nvGrpSpPr>
        <p:grpSpPr bwMode="auto">
          <a:xfrm>
            <a:off x="5282063" y="3329781"/>
            <a:ext cx="1953217" cy="2033936"/>
            <a:chOff x="6324600" y="2819400"/>
            <a:chExt cx="2184400" cy="2424113"/>
          </a:xfrm>
        </p:grpSpPr>
        <p:pic>
          <p:nvPicPr>
            <p:cNvPr id="6" name="Picture 5" descr="BS0050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819400"/>
              <a:ext cx="1574800" cy="166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7" descr="BS0050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581400"/>
              <a:ext cx="1574800" cy="166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9" descr="BS0050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810000"/>
              <a:ext cx="1322388" cy="139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7953"/>
          <a:stretch>
            <a:fillRect/>
          </a:stretch>
        </p:blipFill>
        <p:spPr bwMode="auto">
          <a:xfrm>
            <a:off x="7389187" y="19334"/>
            <a:ext cx="1707046" cy="172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CASH BUDGET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106487"/>
            <a:ext cx="8839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500" b="1" u="sng" dirty="0" smtClean="0">
                <a:solidFill>
                  <a:srgbClr val="009900"/>
                </a:solidFill>
              </a:rPr>
              <a:t>Example: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- Hayes Company</a:t>
            </a:r>
            <a:endParaRPr lang="en-US" altLang="en-US" sz="3500" b="1" dirty="0" smtClean="0">
              <a:solidFill>
                <a:srgbClr val="009900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dirty="0" smtClean="0"/>
              <a:t>Sales amount collect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60% in quarter sold </a:t>
            </a:r>
            <a:r>
              <a:rPr lang="en-US" altLang="en-US" sz="3000" dirty="0" smtClean="0"/>
              <a:t>&amp;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40% in next quarter</a:t>
            </a:r>
            <a:r>
              <a:rPr lang="en-US" altLang="en-US" sz="3000" dirty="0" smtClean="0"/>
              <a:t>. Given, AR </a:t>
            </a:r>
            <a:r>
              <a:rPr lang="en-US" altLang="en-US" sz="3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$60,000</a:t>
            </a:r>
            <a:r>
              <a:rPr lang="en-US" altLang="en-US" sz="3000" dirty="0" smtClean="0">
                <a:cs typeface="Times New Roman" panose="02020603050405020304" pitchFamily="18" charset="0"/>
              </a:rPr>
              <a:t> at December 2011 collected in first quarter of 2012:</a:t>
            </a:r>
            <a:r>
              <a:rPr lang="en-US" altLang="en-US" sz="3000" dirty="0" smtClean="0"/>
              <a:t> </a:t>
            </a:r>
            <a:endParaRPr lang="en-US" altLang="en-US" sz="3000" dirty="0" smtClean="0"/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CASH BUDGET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500" b="1" u="sng" dirty="0" smtClean="0">
                <a:solidFill>
                  <a:srgbClr val="009900"/>
                </a:solidFill>
              </a:rPr>
              <a:t>Example: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- Hayes Company</a:t>
            </a:r>
            <a:endParaRPr lang="en-US" altLang="en-US" sz="3500" b="1" dirty="0" smtClean="0">
              <a:solidFill>
                <a:srgbClr val="009900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dirty="0" smtClean="0"/>
              <a:t>Direct material paid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50% in quarter purchased </a:t>
            </a:r>
            <a:r>
              <a:rPr lang="en-US" altLang="en-US" sz="3000" dirty="0" smtClean="0"/>
              <a:t>&amp;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50% in following quarter</a:t>
            </a:r>
            <a:r>
              <a:rPr lang="en-US" altLang="en-US" sz="3000" dirty="0" smtClean="0"/>
              <a:t>. Given, AP </a:t>
            </a:r>
            <a:r>
              <a:rPr lang="en-US" altLang="en-US" sz="3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$10,600</a:t>
            </a:r>
            <a:r>
              <a:rPr lang="en-US" altLang="en-US" sz="3000" dirty="0" smtClean="0">
                <a:cs typeface="Times New Roman" panose="02020603050405020304" pitchFamily="18" charset="0"/>
              </a:rPr>
              <a:t> at December 2011 are paid in first quarter of 2012:</a:t>
            </a:r>
            <a:r>
              <a:rPr lang="en-US" altLang="en-US" sz="3000" dirty="0" smtClean="0"/>
              <a:t> </a:t>
            </a:r>
            <a:endParaRPr lang="en-US" altLang="en-US" sz="3000" dirty="0" smtClean="0"/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540"/>
            <a:ext cx="9144000" cy="33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47625"/>
            <a:ext cx="9144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/>
              <a:t>Closing cash balance 2011 is 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$38,000</a:t>
            </a:r>
            <a:endParaRPr lang="en-US" altLang="en-US" sz="2500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>
                <a:cs typeface="Times New Roman" panose="02020603050405020304" pitchFamily="18" charset="0"/>
              </a:rPr>
              <a:t>Sale of short-term marketable securities 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$2,000</a:t>
            </a:r>
            <a:r>
              <a:rPr lang="en-US" altLang="en-US" sz="25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 1</a:t>
            </a:r>
            <a:r>
              <a:rPr lang="en-US" altLang="en-US" sz="2500" i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st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quarter</a:t>
            </a:r>
            <a:endParaRPr lang="en-US" altLang="en-US" sz="2500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>
                <a:cs typeface="Times New Roman" panose="02020603050405020304" pitchFamily="18" charset="0"/>
              </a:rPr>
              <a:t>Direct labor, MO, selling &amp; administrative expenses (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EXCEPT depreciation</a:t>
            </a:r>
            <a:r>
              <a:rPr lang="en-US" altLang="en-US" sz="2500" dirty="0" smtClean="0">
                <a:cs typeface="Times New Roman" panose="02020603050405020304" pitchFamily="18" charset="0"/>
              </a:rPr>
              <a:t>)  paid in the quarter incurred</a:t>
            </a:r>
            <a:endParaRPr lang="en-US" altLang="en-US" sz="2500" dirty="0" smtClean="0">
              <a:cs typeface="Times New Roman" panose="02020603050405020304" pitchFamily="18" charset="0"/>
            </a:endParaRPr>
          </a:p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>
                <a:cs typeface="Times New Roman" panose="02020603050405020304" pitchFamily="18" charset="0"/>
              </a:rPr>
              <a:t>Purchase new truck 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$10,000 in 2</a:t>
            </a:r>
            <a:r>
              <a:rPr lang="en-US" altLang="en-US" sz="2500" i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nd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quarter </a:t>
            </a:r>
            <a:endParaRPr lang="en-US" altLang="en-US" sz="2500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>
                <a:cs typeface="Times New Roman" panose="02020603050405020304" pitchFamily="18" charset="0"/>
              </a:rPr>
              <a:t>Annual income tax $12,000</a:t>
            </a:r>
            <a:r>
              <a:rPr lang="en-US" altLang="en-US" sz="2500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500" dirty="0" smtClean="0">
                <a:cs typeface="Times New Roman" panose="02020603050405020304" pitchFamily="18" charset="0"/>
              </a:rPr>
              <a:t>paid 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equal quarterly $3,000</a:t>
            </a:r>
            <a:endParaRPr lang="en-US" altLang="en-US" sz="2500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457200" lvl="1" indent="-4572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2500" dirty="0" smtClean="0">
                <a:cs typeface="Times New Roman" panose="02020603050405020304" pitchFamily="18" charset="0"/>
              </a:rPr>
              <a:t>Minimum required closing cash balance = </a:t>
            </a:r>
            <a:r>
              <a:rPr lang="en-US" altLang="en-US" sz="25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$15,000</a:t>
            </a:r>
            <a:endParaRPr lang="en-US" altLang="en-US" sz="2500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2667000" cy="304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BUDGETED INCOME STATEMENT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425355" y="1335109"/>
            <a:ext cx="8686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End-product </a:t>
            </a:r>
            <a:r>
              <a:rPr lang="en-US" sz="3500" dirty="0" smtClean="0">
                <a:latin typeface="Calibri" panose="020F0502020204030204"/>
              </a:rPr>
              <a:t>of operating budgets </a:t>
            </a:r>
            <a:endParaRPr lang="en-US" sz="3500" b="1" dirty="0" smtClean="0">
              <a:solidFill>
                <a:srgbClr val="0000FF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Expected </a:t>
            </a: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profitability</a:t>
            </a:r>
            <a:r>
              <a:rPr lang="en-US" sz="3500" dirty="0" smtClean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500" dirty="0" smtClean="0">
                <a:latin typeface="Calibri" panose="020F0502020204030204"/>
              </a:rPr>
              <a:t>of operations 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Basis for evaluating </a:t>
            </a:r>
            <a:r>
              <a:rPr lang="en-US" sz="3500" b="1" dirty="0" smtClean="0">
                <a:solidFill>
                  <a:srgbClr val="009900"/>
                </a:solidFill>
                <a:latin typeface="Calibri" panose="020F0502020204030204"/>
              </a:rPr>
              <a:t>financial performance </a:t>
            </a:r>
            <a:endParaRPr lang="en-US" sz="3500" b="1" dirty="0" smtClean="0">
              <a:solidFill>
                <a:srgbClr val="0099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528392" cy="2429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BUDGETED INCOME STATEMENT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1044575"/>
            <a:ext cx="883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500" b="1" u="sng" dirty="0">
                <a:solidFill>
                  <a:srgbClr val="009900"/>
                </a:solidFill>
              </a:rPr>
              <a:t>Example: </a:t>
            </a:r>
            <a:r>
              <a:rPr lang="en-US" altLang="en-US" sz="3500" b="1" dirty="0">
                <a:solidFill>
                  <a:srgbClr val="009900"/>
                </a:solidFill>
              </a:rPr>
              <a:t> - Hayes Company</a:t>
            </a:r>
            <a:endParaRPr lang="en-US" altLang="en-US" sz="3500" b="1" u="sng" dirty="0">
              <a:solidFill>
                <a:srgbClr val="009900"/>
              </a:solidFill>
            </a:endParaRP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/>
          </a:p>
        </p:txBody>
      </p:sp>
      <p:grpSp>
        <p:nvGrpSpPr>
          <p:cNvPr id="4" name="Group 4"/>
          <p:cNvGrpSpPr/>
          <p:nvPr/>
        </p:nvGrpSpPr>
        <p:grpSpPr bwMode="auto">
          <a:xfrm>
            <a:off x="228600" y="1828800"/>
            <a:ext cx="8686800" cy="4573588"/>
            <a:chOff x="533400" y="1828800"/>
            <a:chExt cx="8077200" cy="45735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28800"/>
              <a:ext cx="8077200" cy="457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6477000" y="3914001"/>
              <a:ext cx="5261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OAR</a:t>
              </a:r>
              <a:endParaRPr lang="en-US" altLang="en-US" sz="12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BUDGETED INCOME STATEMENT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1044575"/>
            <a:ext cx="883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500" b="1" u="sng">
                <a:solidFill>
                  <a:srgbClr val="009900"/>
                </a:solidFill>
              </a:rPr>
              <a:t>Example: </a:t>
            </a:r>
            <a:r>
              <a:rPr lang="en-US" altLang="en-US" sz="3500" b="1">
                <a:solidFill>
                  <a:srgbClr val="009900"/>
                </a:solidFill>
              </a:rPr>
              <a:t> - Hayes Company</a:t>
            </a:r>
            <a:endParaRPr lang="en-US" altLang="en-US" sz="3500" b="1" u="sng">
              <a:solidFill>
                <a:srgbClr val="009900"/>
              </a:solidFill>
            </a:endParaRP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7924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9763"/>
            <a:ext cx="8686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9" y="4077072"/>
            <a:ext cx="1250179" cy="121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BUDGETED BALANCE SHEET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06902" y="1074737"/>
            <a:ext cx="8686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A projection of </a:t>
            </a: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financial position </a:t>
            </a:r>
            <a:r>
              <a:rPr lang="en-US" sz="3500" dirty="0" smtClean="0">
                <a:latin typeface="Calibri" panose="020F0502020204030204"/>
              </a:rPr>
              <a:t>at the end of the budget period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Current year </a:t>
            </a:r>
            <a:r>
              <a:rPr lang="en-US" sz="3500" dirty="0" smtClean="0">
                <a:latin typeface="Calibri" panose="020F0502020204030204"/>
              </a:rPr>
              <a:t>balance sheet developed from </a:t>
            </a: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preceding year </a:t>
            </a:r>
            <a:endParaRPr lang="en-US" sz="3500" b="1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Cash balance, AR, AP, closing stock &amp; current year profit (</a:t>
            </a:r>
            <a:r>
              <a:rPr lang="en-US" sz="3500" b="1" dirty="0" smtClean="0">
                <a:solidFill>
                  <a:srgbClr val="009900"/>
                </a:solidFill>
                <a:latin typeface="Calibri" panose="020F0502020204030204"/>
              </a:rPr>
              <a:t>Operating budgets</a:t>
            </a:r>
            <a:r>
              <a:rPr lang="en-US" sz="3500" dirty="0" smtClean="0">
                <a:latin typeface="Calibri" panose="020F0502020204030204"/>
              </a:rPr>
              <a:t>) 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33600" cy="1752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8826"/>
            <a:ext cx="709693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DEFINITION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28197" y="1219200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written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financial plan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Target of achievement (costs &amp; revenues)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Resources utilization </a:t>
            </a:r>
            <a:endParaRPr lang="en-US" sz="35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Performance measurement 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E.g. Long-term &amp; short-term 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93" y="2608997"/>
            <a:ext cx="2822990" cy="19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65" y="4884269"/>
            <a:ext cx="2288261" cy="189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BUDGETED BALANCE SHEET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" y="1044575"/>
            <a:ext cx="8839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500" b="1" u="sng">
                <a:solidFill>
                  <a:srgbClr val="009900"/>
                </a:solidFill>
              </a:rPr>
              <a:t>Example: </a:t>
            </a:r>
            <a:r>
              <a:rPr lang="en-US" altLang="en-US" sz="3500" b="1">
                <a:solidFill>
                  <a:srgbClr val="009900"/>
                </a:solidFill>
              </a:rPr>
              <a:t> - Hayes Company</a:t>
            </a:r>
            <a:endParaRPr lang="en-US" altLang="en-US" sz="3500" b="1">
              <a:solidFill>
                <a:srgbClr val="009900"/>
              </a:solidFill>
            </a:endParaRP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/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20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1150"/>
            <a:ext cx="83820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029075" y="4829175"/>
            <a:ext cx="236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)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71" y="3992488"/>
            <a:ext cx="1402269" cy="11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4" y="0"/>
            <a:ext cx="56989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u="sng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Classroom Exercise</a:t>
            </a:r>
            <a:endParaRPr lang="en-US" sz="4500" b="1" u="sng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23321" r="25044" b="28358"/>
          <a:stretch>
            <a:fillRect/>
          </a:stretch>
        </p:blipFill>
        <p:spPr bwMode="auto">
          <a:xfrm>
            <a:off x="0" y="838200"/>
            <a:ext cx="9143999" cy="6019800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images.clipartpanda.com/revision-clipart-english-clipart_11-300x2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9" l="0" r="100000">
                        <a14:foregroundMark x1="6333" y1="78889" x2="27000" y2="91111"/>
                        <a14:foregroundMark x1="68000" y1="55185" x2="82667" y2="51111"/>
                        <a14:foregroundMark x1="66667" y1="32963" x2="74000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33" y="1828800"/>
            <a:ext cx="2400301" cy="21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7724" r="26784" b="29105"/>
          <a:stretch>
            <a:fillRect/>
          </a:stretch>
        </p:blipFill>
        <p:spPr bwMode="auto">
          <a:xfrm>
            <a:off x="0" y="27296"/>
            <a:ext cx="9144000" cy="6830704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5" t="19156" r="30247" b="9842"/>
          <a:stretch>
            <a:fillRect/>
          </a:stretch>
        </p:blipFill>
        <p:spPr bwMode="auto">
          <a:xfrm>
            <a:off x="0" y="19334"/>
            <a:ext cx="9144000" cy="6838666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23135" r="26576" b="1996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You are required to prepare a master budget for the year 200X and the following budgets: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Sales budget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Production budget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Direct materials budget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Direct labor budget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Factory overhead budget 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Selling and administration budget 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Cash budget  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Budgeted Income Statement </a:t>
            </a:r>
            <a:endParaRPr lang="en-US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Budgeted Balance sheet </a:t>
            </a:r>
            <a:endParaRPr lang="en-US" sz="3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revision clipar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41" y="1196752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8826"/>
            <a:ext cx="709693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BENEFITS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BUDGETING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28197" y="1143000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Management </a:t>
            </a: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strategic planning</a:t>
            </a:r>
            <a:endParaRPr lang="en-US" sz="3500" b="1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Performance measurement </a:t>
            </a:r>
            <a:r>
              <a:rPr lang="en-US" sz="3500" noProof="0" dirty="0" smtClean="0">
                <a:latin typeface="Calibri" panose="020F0502020204030204"/>
              </a:rPr>
              <a:t>framework</a:t>
            </a:r>
            <a:endParaRPr lang="en-US" sz="3500" b="1" noProof="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Two-way </a:t>
            </a: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communication </a:t>
            </a:r>
            <a:endParaRPr lang="en-US" sz="3500" b="1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Facilitate </a:t>
            </a: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coordination</a:t>
            </a:r>
            <a:r>
              <a:rPr lang="en-US" sz="3500" noProof="0" dirty="0" smtClean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activities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Encourage </a:t>
            </a: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mutual agreement </a:t>
            </a:r>
            <a:endParaRPr lang="en-US" sz="3500" b="1" noProof="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Forecast business </a:t>
            </a: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future plan </a:t>
            </a:r>
            <a:endParaRPr lang="en-US" sz="3500" b="1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Benchmark </a:t>
            </a: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correction </a:t>
            </a:r>
            <a:endParaRPr lang="en-US" sz="3500" b="1" noProof="0" dirty="0" smtClean="0">
              <a:solidFill>
                <a:srgbClr val="FF0066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34" y="2556668"/>
            <a:ext cx="247242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60900"/>
            <a:ext cx="2590800" cy="219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826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LIMITATIONS 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OF BUDGETING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517110" y="1391942"/>
            <a:ext cx="797760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Budget slack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“Yes” man </a:t>
            </a:r>
            <a:endParaRPr lang="en-US" sz="35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Conflict of interest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Result-orientation </a:t>
            </a:r>
            <a:endParaRPr lang="en-US" sz="35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Time constraint 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Forecasting errors 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858466"/>
            <a:ext cx="34671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>
            <a:fillRect/>
          </a:stretch>
        </p:blipFill>
        <p:spPr bwMode="auto">
          <a:xfrm>
            <a:off x="6757751" y="1572466"/>
            <a:ext cx="221456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93079"/>
            <a:ext cx="170497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MASTER BUDGET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126"/>
            <a:ext cx="9144000" cy="57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BD0554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151"/>
            <a:ext cx="1866426" cy="183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53" y="4681538"/>
            <a:ext cx="32162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3454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Sales Budget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91334" y="1828800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000" dirty="0" smtClean="0">
                <a:solidFill>
                  <a:sysClr val="windowText" lastClr="000000"/>
                </a:solidFill>
                <a:latin typeface="Calibri" panose="020F0502020204030204"/>
              </a:rPr>
              <a:t>1</a:t>
            </a:r>
            <a:r>
              <a:rPr lang="en-US" sz="3000" baseline="30000" dirty="0" smtClean="0">
                <a:solidFill>
                  <a:sysClr val="windowText" lastClr="000000"/>
                </a:solidFill>
                <a:latin typeface="Calibri" panose="020F0502020204030204"/>
              </a:rPr>
              <a:t>st</a:t>
            </a:r>
            <a:r>
              <a:rPr lang="en-US" sz="3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Calibri" panose="020F0502020204030204"/>
              </a:rPr>
              <a:t>sales revenue forecast </a:t>
            </a:r>
            <a:r>
              <a:rPr lang="en-US" sz="3000" dirty="0" smtClean="0">
                <a:solidFill>
                  <a:sysClr val="windowText" lastClr="000000"/>
                </a:solidFill>
                <a:latin typeface="Calibri" panose="020F0502020204030204"/>
              </a:rPr>
              <a:t>budget</a:t>
            </a:r>
            <a:endParaRPr lang="en-US" sz="30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Prepared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by sales &amp; marketing department</a:t>
            </a: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000" baseline="0" dirty="0" smtClean="0">
                <a:solidFill>
                  <a:sysClr val="windowText" lastClr="000000"/>
                </a:solidFill>
                <a:latin typeface="Calibri" panose="020F0502020204030204"/>
              </a:rPr>
              <a:t>Depend</a:t>
            </a:r>
            <a:r>
              <a:rPr lang="en-US" sz="3000" dirty="0" smtClean="0">
                <a:solidFill>
                  <a:sysClr val="windowText" lastClr="000000"/>
                </a:solidFill>
                <a:latin typeface="Calibri" panose="020F0502020204030204"/>
              </a:rPr>
              <a:t> on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macroeconomic factors </a:t>
            </a:r>
            <a:r>
              <a:rPr lang="en-US" sz="3000" dirty="0" smtClean="0">
                <a:solidFill>
                  <a:sysClr val="windowText" lastClr="000000"/>
                </a:solidFill>
                <a:latin typeface="Calibri" panose="020F0502020204030204"/>
              </a:rPr>
              <a:t>(e.g. GDP, inflation &amp; interest rate) and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</a:rPr>
              <a:t>market survey</a:t>
            </a:r>
            <a:endParaRPr lang="en-US" sz="3000" b="1" dirty="0" smtClean="0">
              <a:solidFill>
                <a:srgbClr val="FF0066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Product demand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 </a:t>
            </a:r>
            <a:r>
              <a:rPr lang="en-US" sz="3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Quantity (Units) &amp;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Total (RM)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681538"/>
            <a:ext cx="2481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3513" y="1189038"/>
            <a:ext cx="88392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00150" indent="-7429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500" b="1" u="sng" dirty="0" smtClean="0">
                <a:solidFill>
                  <a:srgbClr val="009900"/>
                </a:solidFill>
              </a:rPr>
              <a:t>Example:</a:t>
            </a:r>
            <a:r>
              <a:rPr lang="en-US" altLang="en-US" sz="3500" b="1" dirty="0" smtClean="0">
                <a:solidFill>
                  <a:srgbClr val="009900"/>
                </a:solidFill>
              </a:rPr>
              <a:t> - Hayes Company</a:t>
            </a:r>
            <a:endParaRPr lang="en-US" altLang="en-US" sz="3500" b="1" u="sng" dirty="0" smtClean="0">
              <a:solidFill>
                <a:srgbClr val="009900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dirty="0" smtClean="0"/>
              <a:t>Expected sales volume </a:t>
            </a:r>
            <a:r>
              <a:rPr lang="en-US" altLang="en-US" sz="3000" i="1" dirty="0" smtClean="0">
                <a:solidFill>
                  <a:srgbClr val="0000CC"/>
                </a:solidFill>
              </a:rPr>
              <a:t>3,000 units </a:t>
            </a:r>
            <a:r>
              <a:rPr lang="en-US" altLang="en-US" sz="3000" dirty="0" smtClean="0"/>
              <a:t>in 1</a:t>
            </a:r>
            <a:r>
              <a:rPr lang="en-US" altLang="en-US" sz="3000" baseline="30000" dirty="0" smtClean="0"/>
              <a:t>st</a:t>
            </a:r>
            <a:r>
              <a:rPr lang="en-US" altLang="en-US" sz="3000" dirty="0" smtClean="0"/>
              <a:t> quarter</a:t>
            </a: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i="1" dirty="0" smtClean="0">
                <a:solidFill>
                  <a:srgbClr val="0000CC"/>
                </a:solidFill>
              </a:rPr>
              <a:t>500-units increments </a:t>
            </a:r>
            <a:r>
              <a:rPr lang="en-US" altLang="en-US" sz="3000" dirty="0" smtClean="0"/>
              <a:t>for each following quarter</a:t>
            </a:r>
            <a:endParaRPr lang="en-US" altLang="en-US" sz="3000" dirty="0" smtClean="0"/>
          </a:p>
          <a:p>
            <a:pPr marL="685800" lvl="1" indent="-685800" eaLnBrk="1" hangingPunct="1">
              <a:spcBef>
                <a:spcPct val="0"/>
              </a:spcBef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altLang="en-US" sz="3000" dirty="0" smtClean="0"/>
              <a:t>Sales price: </a:t>
            </a:r>
            <a:r>
              <a:rPr lang="en-US" altLang="en-US" sz="3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en-US" sz="3000" i="1" dirty="0" smtClean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 per unit</a:t>
            </a:r>
            <a:endParaRPr lang="en-US" altLang="en-US" sz="3000" i="1" dirty="0" smtClean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9143999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TYPES</a:t>
            </a:r>
            <a:r>
              <a:rPr kumimoji="0" lang="en-US" sz="6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OF BUDGETS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4985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Production Budget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13996" y="1828800"/>
            <a:ext cx="8830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b="1" noProof="0" dirty="0" smtClean="0">
                <a:solidFill>
                  <a:srgbClr val="0000FF"/>
                </a:solidFill>
                <a:latin typeface="Calibri" panose="020F0502020204030204"/>
              </a:rPr>
              <a:t>Planned production </a:t>
            </a:r>
            <a:r>
              <a:rPr lang="en-US" sz="30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units to meet anticipated sales</a:t>
            </a:r>
            <a:endParaRPr lang="en-US" sz="30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0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Emphasize</a:t>
            </a:r>
            <a:r>
              <a:rPr kumimoji="0" lang="en-US" sz="30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on limiting factor (machine or labor hours)</a:t>
            </a:r>
            <a:endParaRPr kumimoji="0" lang="en-US" sz="3000" b="0" i="0" u="none" strike="noStrike" kern="1200" cap="none" spc="0" normalizeH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b="1" baseline="0" noProof="0" dirty="0" smtClean="0">
                <a:solidFill>
                  <a:srgbClr val="FF0066"/>
                </a:solidFill>
                <a:latin typeface="Calibri" panose="020F0502020204030204"/>
              </a:rPr>
              <a:t>Realistic</a:t>
            </a:r>
            <a:r>
              <a:rPr lang="en-US" sz="30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 estimate of </a:t>
            </a:r>
            <a:r>
              <a:rPr lang="en-US" sz="3000" b="1" noProof="0" dirty="0" smtClean="0">
                <a:solidFill>
                  <a:srgbClr val="FF0066"/>
                </a:solidFill>
                <a:latin typeface="Calibri" panose="020F0502020204030204"/>
              </a:rPr>
              <a:t>closing inventory </a:t>
            </a:r>
            <a:r>
              <a:rPr lang="en-US" sz="30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hold </a:t>
            </a:r>
            <a:endParaRPr lang="en-US" sz="30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0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Formula: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035188"/>
            <a:ext cx="83851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>
            <a:fillRect/>
          </a:stretch>
        </p:blipFill>
        <p:spPr bwMode="auto">
          <a:xfrm>
            <a:off x="4191000" y="5318594"/>
            <a:ext cx="2864725" cy="157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25" y="5316301"/>
            <a:ext cx="2093530" cy="157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4861</Words>
  <Application>WPS Presentation</Application>
  <PresentationFormat>On-screen Show (4:3)</PresentationFormat>
  <Paragraphs>247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SimSun</vt:lpstr>
      <vt:lpstr>Wingdings</vt:lpstr>
      <vt:lpstr>Comic Sans MS</vt:lpstr>
      <vt:lpstr>Calibri</vt:lpstr>
      <vt:lpstr>Calibri</vt:lpstr>
      <vt:lpstr>Times New Roman</vt:lpstr>
      <vt:lpstr>Microsoft YaHei</vt:lpstr>
      <vt:lpstr>Arial Unicode MS</vt:lpstr>
      <vt:lpstr>Theme1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cclim</cp:lastModifiedBy>
  <cp:revision>397</cp:revision>
  <cp:lastPrinted>2016-10-24T00:09:00Z</cp:lastPrinted>
  <dcterms:created xsi:type="dcterms:W3CDTF">2010-04-19T02:55:00Z</dcterms:created>
  <dcterms:modified xsi:type="dcterms:W3CDTF">2023-05-30T01:05:29Z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C2C9B9D592B2432E875836337C9E1E9B</vt:lpwstr>
  </property>
  <property fmtid="{D5CDD505-2E9C-101B-9397-08002B2CF9AE}" pid="3" name="KSOProductBuildVer">
    <vt:lpwstr>1033-11.2.0.11417</vt:lpwstr>
  </property>
</Properties>
</file>