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1C608984-67DB-4048-A7F9-00135861068B}" type="datetimeFigureOut">
              <a:rPr lang="en-MY" smtClean="0"/>
              <a:t>21/11/2023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E2494308-FC9B-4BBA-B453-17B63AFF7599}" type="slidenum">
              <a:rPr lang="en-MY" smtClean="0"/>
              <a:t>‹#›</a:t>
            </a:fld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391524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8984-67DB-4048-A7F9-00135861068B}" type="datetimeFigureOut">
              <a:rPr lang="en-MY" smtClean="0"/>
              <a:t>21/11/2023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94308-FC9B-4BBA-B453-17B63AFF75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99443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8984-67DB-4048-A7F9-00135861068B}" type="datetimeFigureOut">
              <a:rPr lang="en-MY" smtClean="0"/>
              <a:t>21/11/2023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94308-FC9B-4BBA-B453-17B63AFF75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36535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8984-67DB-4048-A7F9-00135861068B}" type="datetimeFigureOut">
              <a:rPr lang="en-MY" smtClean="0"/>
              <a:t>21/11/2023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94308-FC9B-4BBA-B453-17B63AFF75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90008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8984-67DB-4048-A7F9-00135861068B}" type="datetimeFigureOut">
              <a:rPr lang="en-MY" smtClean="0"/>
              <a:t>21/11/2023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94308-FC9B-4BBA-B453-17B63AFF75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73525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8984-67DB-4048-A7F9-00135861068B}" type="datetimeFigureOut">
              <a:rPr lang="en-MY" smtClean="0"/>
              <a:t>21/11/2023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94308-FC9B-4BBA-B453-17B63AFF7599}" type="slidenum">
              <a:rPr lang="en-MY" smtClean="0"/>
              <a:t>‹#›</a:t>
            </a:fld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52409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8984-67DB-4048-A7F9-00135861068B}" type="datetimeFigureOut">
              <a:rPr lang="en-MY" smtClean="0"/>
              <a:t>21/11/2023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94308-FC9B-4BBA-B453-17B63AFF75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9035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8984-67DB-4048-A7F9-00135861068B}" type="datetimeFigureOut">
              <a:rPr lang="en-MY" smtClean="0"/>
              <a:t>21/11/2023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94308-FC9B-4BBA-B453-17B63AFF75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11523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8984-67DB-4048-A7F9-00135861068B}" type="datetimeFigureOut">
              <a:rPr lang="en-MY" smtClean="0"/>
              <a:t>21/11/2023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94308-FC9B-4BBA-B453-17B63AFF75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3459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8984-67DB-4048-A7F9-00135861068B}" type="datetimeFigureOut">
              <a:rPr lang="en-MY" smtClean="0"/>
              <a:t>21/11/2023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94308-FC9B-4BBA-B453-17B63AFF75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31322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8984-67DB-4048-A7F9-00135861068B}" type="datetimeFigureOut">
              <a:rPr lang="en-MY" smtClean="0"/>
              <a:t>21/11/2023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94308-FC9B-4BBA-B453-17B63AFF75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1068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8984-67DB-4048-A7F9-00135861068B}" type="datetimeFigureOut">
              <a:rPr lang="en-MY" smtClean="0"/>
              <a:t>21/11/2023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94308-FC9B-4BBA-B453-17B63AFF75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53473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1C608984-67DB-4048-A7F9-00135861068B}" type="datetimeFigureOut">
              <a:rPr lang="en-MY" smtClean="0"/>
              <a:t>21/11/2023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2494308-FC9B-4BBA-B453-17B63AFF75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55199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09FB7-1AF1-42EE-85F2-47D85C90EB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000" b="1" dirty="0">
                <a:latin typeface="Abadi Extra Light" panose="020F0502020204030204" pitchFamily="34" charset="0"/>
              </a:rPr>
              <a:t>Course Code</a:t>
            </a:r>
            <a:r>
              <a:rPr lang="en-US" sz="5000" dirty="0">
                <a:latin typeface="Abadi Extra Light" panose="020F0502020204030204" pitchFamily="34" charset="0"/>
              </a:rPr>
              <a:t>: </a:t>
            </a:r>
            <a:r>
              <a:rPr lang="en-US" sz="5000" b="1" dirty="0">
                <a:latin typeface="Abadi Extra Light" panose="020F0502020204030204" pitchFamily="34" charset="0"/>
              </a:rPr>
              <a:t>OBM4403</a:t>
            </a:r>
            <a:br>
              <a:rPr lang="en-US" sz="5000" b="1" dirty="0">
                <a:latin typeface="Abadi Extra Light" panose="020F0502020204030204" pitchFamily="34" charset="0"/>
              </a:rPr>
            </a:br>
            <a:r>
              <a:rPr lang="en-US" sz="5000" b="1" dirty="0">
                <a:latin typeface="Abadi Extra Light" panose="020F0502020204030204" pitchFamily="34" charset="0"/>
              </a:rPr>
              <a:t>Marketing Management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92A5F8-B454-449C-A6DF-B8BB8D2B71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80492" y="3657597"/>
            <a:ext cx="8145194" cy="1336434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Meeting date: 22nd November 2023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By: Prof. Dr. Tang Keow Ngang </a:t>
            </a:r>
          </a:p>
        </p:txBody>
      </p:sp>
    </p:spTree>
    <p:extLst>
      <p:ext uri="{BB962C8B-B14F-4D97-AF65-F5344CB8AC3E}">
        <p14:creationId xmlns:p14="http://schemas.microsoft.com/office/powerpoint/2010/main" val="188742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BDD51-B51A-22ED-F04B-347B8830C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Psychographic Segmentation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0CB82-E3F8-6E48-8745-D06F31C0624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28800"/>
            <a:ext cx="10363826" cy="4863548"/>
          </a:xfrm>
        </p:spPr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3.1 Lifestyle: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Dividing consumers based on their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activities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interests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opinions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overall lifestyle choices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3.2 Personality:</a:t>
            </a:r>
          </a:p>
          <a:p>
            <a:pPr marL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Segmenting based on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personality traits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characteristics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Behavioural Segmentation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 Usage rate: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Categorizing consumers based on the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frequency of product usage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, such as heavy users, moderate users, or light users.</a:t>
            </a:r>
          </a:p>
        </p:txBody>
      </p:sp>
    </p:spTree>
    <p:extLst>
      <p:ext uri="{BB962C8B-B14F-4D97-AF65-F5344CB8AC3E}">
        <p14:creationId xmlns:p14="http://schemas.microsoft.com/office/powerpoint/2010/main" val="2432834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80466-DE27-FEC4-B45A-9BC8D4B52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4.2 Brand loyalty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9BE2E-C18E-27D4-5FD4-2CD1A118F1F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12514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Segmenting consumers based on their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loyalty to a particular brand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4.3 Occasion: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Grouping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consumers based on the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occasions or situations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which they use a product.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Benefit Segmentation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5.1 Product benefits: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Segmenting based on the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 benefits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that consumers seek from a product or service.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21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2C43D-EF6C-D25E-9C39-BE2E08940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5.2 Customer needs: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7597C-8708-991F-941D-7944F6D5209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961322"/>
            <a:ext cx="10363826" cy="475753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Grouping consumers based on their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unique needs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preferences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 Generational Segmentation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6.1 Generations: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Targeting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specific generational cohorts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such as Baby Boomers, Generation X, Millennials, or Generation Z, each with distinct characteristics and behaviours. 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7. Social and Cultural Factors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7.1 Cultural background: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Considering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cultural factors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including values, customs, and cultural symbols.</a:t>
            </a:r>
            <a:endParaRPr lang="en-MY" sz="2600" kern="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b="1" kern="0" dirty="0">
              <a:solidFill>
                <a:srgbClr val="000000"/>
              </a:solidFill>
              <a:latin typeface="Segoe UI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sz="2400" kern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01381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256BF-6B2F-590D-1FA7-5CCAE272F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7.2 Social class: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17E0F-5A64-5C17-A5B1-02D3A11D92E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12514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Segmenting based on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 class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which can influence purchasing behaviour and preferences.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8. Technographic Segmentation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8.1 Technology adoption: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Categorizing consumers based on their adoption and usage of technology, such as early adopters or technophobes.</a:t>
            </a:r>
          </a:p>
          <a:p>
            <a:pPr marL="0" indent="0">
              <a:buNone/>
            </a:pPr>
            <a:endParaRPr lang="en-MY" sz="2400" kern="0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646962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76930-A53C-3471-4A47-FD8E6A818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1C3BD-CAB6-32D3-B081-EDF3BE21BE8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Marketers often use a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combination of these segmentation bases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 create more targeted and effective marketing strategies.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choice of segmentation variables depends on the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nature of the product or service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the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 goals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and the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characteristics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the target market.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726119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06D43-01B9-F4FF-6F8B-832597DF9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 Strategy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50EB8-9488-9EFD-D7CF-FA3DEA20976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Product strategy is a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high-level plan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that outlines how a company will create, deliver, and capture value through its products or services.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involves making decisions about what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products to offer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which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markets to target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to differentiate the products from competitors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well-defined product strategy helps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align the organization's resources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efforts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toward achieving its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overall business goals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MY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639051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A5488-8FFC-489F-CBE8-7FFB20BD4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components and considerations in developing a product strategy 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15DAF-D893-9072-BED1-B026C449B1F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252870"/>
            <a:ext cx="10363826" cy="4359965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 Analysis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kern="0" dirty="0">
                <a:latin typeface="Arial" panose="020B0604020202020204" pitchFamily="34" charset="0"/>
                <a:cs typeface="Arial" panose="020B0604020202020204" pitchFamily="34" charset="0"/>
              </a:rPr>
              <a:t>Understand the </a:t>
            </a:r>
            <a:r>
              <a:rPr lang="en-US" sz="2400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target market </a:t>
            </a:r>
            <a:r>
              <a:rPr lang="en-US" sz="2400" kern="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400" b="1" kern="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 needs</a:t>
            </a:r>
            <a:r>
              <a:rPr lang="en-US" sz="2400" kern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kern="0" dirty="0">
                <a:latin typeface="Arial" panose="020B0604020202020204" pitchFamily="34" charset="0"/>
                <a:cs typeface="Arial" panose="020B0604020202020204" pitchFamily="34" charset="0"/>
              </a:rPr>
              <a:t>Analyze </a:t>
            </a:r>
            <a:r>
              <a:rPr lang="en-US" sz="2400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industry trends</a:t>
            </a:r>
            <a:r>
              <a:rPr lang="en-US" sz="2400" kern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kern="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competitive landscape</a:t>
            </a:r>
            <a:r>
              <a:rPr lang="en-US" sz="2400" kern="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sz="2400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potential opportunities</a:t>
            </a:r>
            <a:r>
              <a:rPr lang="en-US" sz="2400" kern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Target Customer Segments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Identify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specific customer segments 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that the product will serve.</a:t>
            </a:r>
            <a:endParaRPr lang="en-MY" sz="2400" kern="1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Define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unique value proposition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each segment.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216006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B30D6-2DA8-116B-216B-950B6EBB8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Value Proposition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DC6B2-2C5A-0ADC-B230-768B8D1F347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993951"/>
          </a:xfrm>
        </p:spPr>
        <p:txBody>
          <a:bodyPr>
            <a:normAutofit fontScale="85000" lnSpcReduction="10000"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Clearly articulate the </a:t>
            </a:r>
            <a:r>
              <a:rPr lang="en-MY" sz="28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unique value </a:t>
            </a:r>
            <a:r>
              <a:rPr lang="en-MY" sz="28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product brings to customers.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8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Highlight how the product addresses </a:t>
            </a:r>
            <a:r>
              <a:rPr lang="en-MY" sz="28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customer pain points </a:t>
            </a:r>
            <a:r>
              <a:rPr lang="en-MY" sz="28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 </a:t>
            </a:r>
            <a:r>
              <a:rPr lang="en-MY" sz="28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fulfils their needs</a:t>
            </a:r>
            <a:r>
              <a:rPr lang="en-MY" sz="28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MY" sz="28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Differentiations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8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Determine how the product </a:t>
            </a:r>
            <a:r>
              <a:rPr lang="en-MY" sz="28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will differentiate itself from competitors</a:t>
            </a:r>
            <a:r>
              <a:rPr lang="en-MY" sz="28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8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Identify </a:t>
            </a:r>
            <a:r>
              <a:rPr lang="en-MY" sz="28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key features</a:t>
            </a:r>
            <a:r>
              <a:rPr lang="en-MY" sz="28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8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quality</a:t>
            </a:r>
            <a:r>
              <a:rPr lang="en-MY" sz="28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8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price</a:t>
            </a:r>
            <a:r>
              <a:rPr lang="en-MY" sz="28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or other factors that set the product apart.</a:t>
            </a:r>
            <a:endParaRPr lang="en-MY" sz="2800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endParaRPr lang="en-MY" sz="1200" b="1" kern="0" dirty="0"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457034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2CF91-85C6-1B25-2505-25BF288F1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Product Roadmap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D1BEF-2932-BFBD-4FBC-B8F3866694F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12514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Develop a roadmap that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outlines the planned evolution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the product over time.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Consider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future features enhancements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expansions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Business Model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Define the revenue model (e.g., subscription, one-time purchase, freemium).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Consider pricing strategies that align with the value provided. </a:t>
            </a:r>
          </a:p>
          <a:p>
            <a:pPr>
              <a:buFont typeface="Wingdings" panose="05000000000000000000" pitchFamily="2" charset="2"/>
              <a:buChar char="Ø"/>
            </a:pP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endParaRPr lang="en-MY" sz="1200" kern="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12419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5929D-F060-E517-6FD6-1B12DCB2F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 Distribution Channels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B3443-96DA-500A-7D09-BAEBE19EC19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12514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Decide on the channels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through which the product will be delivered to customers.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Consider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platforms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partnerships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 sales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etc.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Marketing and Positioning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Create a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marketing strategy </a:t>
            </a:r>
            <a:r>
              <a:rPr lang="en-MY" sz="24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promote the product.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Define the messaging and positioning to effectively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communicate the product’s value</a:t>
            </a:r>
            <a:r>
              <a:rPr lang="en-MY" sz="24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1574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3E0CB-595F-27CD-D245-CE727B3C0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Organizational buying</a:t>
            </a:r>
            <a:endParaRPr lang="en-MY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7C567-5AB1-2070-9551-59DD29A5BB1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Organizational buying, also known as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industrial buying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refers to the process by which businesses and other organizations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purchase goods and services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their operations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Unlike individual consumers who purchasing decisions for personal use, organizational buying involves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complex decision-making processes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often requires the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input of multiple individuals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within the organization.</a:t>
            </a:r>
          </a:p>
        </p:txBody>
      </p:sp>
    </p:spTree>
    <p:extLst>
      <p:ext uri="{BB962C8B-B14F-4D97-AF65-F5344CB8AC3E}">
        <p14:creationId xmlns:p14="http://schemas.microsoft.com/office/powerpoint/2010/main" val="2428217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2482C-7516-66E8-C458-A4ECD771C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9. User Experience and Design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320D9-39CC-E24C-B3C9-40BFA08A85C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9276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Consider the user experience and design elements to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enhance product usability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Align design with the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target market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 preferences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Technology and Innovations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Assess the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technology required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to develop and support the product.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Consider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opportunities for innovation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and staying ahead of the competition.</a:t>
            </a:r>
          </a:p>
          <a:p>
            <a:pPr>
              <a:buFont typeface="Wingdings" panose="05000000000000000000" pitchFamily="2" charset="2"/>
              <a:buChar char="Ø"/>
            </a:pP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/>
            <a:endParaRPr lang="en-MY" dirty="0">
              <a:effectLst/>
            </a:endParaRPr>
          </a:p>
          <a:p>
            <a:pPr lvl="1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914400" algn="l"/>
              </a:tabLst>
            </a:pPr>
            <a:endParaRPr lang="en-MY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32614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854AC-23FE-645C-79F7-E82A2B654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11. Metrics and KPIs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4882E-D57F-D3EA-EEA4-57D5082A1DF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12514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Establish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performance indicators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(KPIs) to measure the success of the product.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Monitor metrics related to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 satisfaction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adoption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performance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 Feedback and Iteration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Create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mechanisms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for gathering customer feedback.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lang="en-US" sz="2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feedback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to iterate and improve the product over time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72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EB0EA-03CC-80F6-5052-7C54F1A0D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ADF82-A65F-0EC2-2CDA-3DEB0353698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robust product strategy is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dynamic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adaptable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allowing for adjustments based on market changes, customer feedback, and internal learnings.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It serves as a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guiding framework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for the entire product development and lifecycle management process. 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652332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44A0D-D8FE-B856-6D00-4A17163AA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Pricing Strategy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FEE95-CDCB-0832-C99D-DF8EC0DCF9A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0686" y="2155057"/>
            <a:ext cx="10363826" cy="342410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Pricing strategy is a crucial component of a business strategy that involves setting the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optimal price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a product or service to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maximize revenue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achieve business objectives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Pricing decisions are influenced by various factors, including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cost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competition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value perception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 conditions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14664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C14FD-4213-1AA0-7E22-F74F939E2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elements and considerations in developing a pricing strategy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67D1C-F911-E97C-E97F-3EBF5259A17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146852"/>
            <a:ext cx="10363826" cy="434538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Cost-based Pricing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Calculate the costs associated with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producing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distributing the product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Set a price that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covers costs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provides a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reasonable profit margin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Value-based Pricing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Determine the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perceived value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the product in the eyes of the customer.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Set the price based on the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the product delivers to customers.</a:t>
            </a:r>
          </a:p>
        </p:txBody>
      </p:sp>
    </p:spTree>
    <p:extLst>
      <p:ext uri="{BB962C8B-B14F-4D97-AF65-F5344CB8AC3E}">
        <p14:creationId xmlns:p14="http://schemas.microsoft.com/office/powerpoint/2010/main" val="2237571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7A72E-F2C8-3CB9-0A72-BB4928307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Competitive Pricing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5133F-DE37-B99B-EB52-4877F220A3B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5861" y="1921566"/>
            <a:ext cx="10601739" cy="386963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Analyze the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prices of similar products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the market.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Set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prices in alignment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with or as a competitive advantage relative to competitors.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Dynamic Pricing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Adjust prices in response to changes in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demand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competition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or other factors.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Implement strategies like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discounts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promotions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or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variable pricing based on customer segments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324359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38013-CE91-5AE9-2707-4B0B80934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Psychological Pricing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D28AC-AC0E-8CDC-4483-AEB7C98760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948070"/>
            <a:ext cx="10363826" cy="467801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Set prices that have a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psychological impact on consumer perception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Consider strategies like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charm pricing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(e.g., RM9.99 instead of RM10.00) or bundling.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Skimming vs Penetration Pricing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Skimming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involves setting a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initial price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gradually lowering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it.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Penetration pricing involves setting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low initial price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to gain market share quickly. </a:t>
            </a:r>
          </a:p>
          <a:p>
            <a:pPr marL="0" indent="0">
              <a:buNone/>
            </a:pPr>
            <a:r>
              <a:rPr lang="en-MY" sz="2600" b="1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7. Freemium Model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Offer a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version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of the product for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 and charge for premium features or advanced functionality.</a:t>
            </a:r>
            <a:endParaRPr lang="en-MY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878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5438A-5521-2C47-5C7A-BA75B7677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 Subscription-based Model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6D8FB-DFB6-57C6-74B5-5BF4C97265D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5861" y="2367092"/>
            <a:ext cx="10601739" cy="412514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Charge customers on a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recurring basis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(e.g., monthly or annually) for access to the product or service.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Discount and Incentive Strategies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Implement discounts for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bulk purchases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loyalty programs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or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time-limited promotions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 discounts strategically to drive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reward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customer loyalty.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Geographic Pricing</a:t>
            </a:r>
            <a:endParaRPr lang="en-MY" sz="2400" b="1" kern="1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Consider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variations in pricing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based on geographic locations or market conditions.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78364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50660-3413-F10A-7DD5-206A91054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10. Geographic Pricing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01375-D915-6553-2848-CFC6C3C8CEE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3517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Adjust prices to account for factors such as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shipping costs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regional economic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differences.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 Loss Leader Strategy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Sell a product at a loss or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minimal profit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to attract customers and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stimulate sales of complementary products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 Anchor Pricing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Set a high initial price to create a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 point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(anchor) for discounts making them appear more significant.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489074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41A7F-67C0-4DAF-8596-F34BAF9BF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13. Monitoring and Adjustments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594AB-FF7C-5068-BC4F-3AE4D97D6A0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44557" y="2367091"/>
            <a:ext cx="10933043" cy="4258995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08940" algn="l"/>
              </a:tabLst>
            </a:pP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Regularly monitor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 conditions, competitor pricing, and customer feedback.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08940" algn="l"/>
              </a:tabLst>
            </a:pP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 willing to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adjust pricing strategies </a:t>
            </a: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based on changes in the business environment.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08940" algn="l"/>
              </a:tabLst>
            </a:pP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Conclusion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is essential to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align the pricing strategy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with the overall business goals, target market, and the perceived value of the product.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Additionally, businesses should continuously evaluate and adjust their pricing strategies to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remain competitive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responsive to market dynamics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147341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AB852-526F-56A8-DA78-C35A8FC7A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characteristics of organizational buying include: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F3652-05D0-C5BD-9415-E9A3501C38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338508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Multiple Decision Makers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Organizational buying typically involves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group or committee of individuals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who participate in the decision-making process.</a:t>
            </a:r>
            <a:r>
              <a:rPr lang="en-MY" sz="1800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endParaRPr lang="en-MY" dirty="0">
              <a:latin typeface="Segoe UI" panose="020B0502040204020203" pitchFamily="34" charset="0"/>
              <a:ea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group may include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representatives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from various departments, such as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purchasing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finance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operations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user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departments.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Formalized Procedures</a:t>
            </a:r>
            <a:endParaRPr lang="en-MY" sz="2400" b="1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Organizations often have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formalized procedures 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making purchasing decisions.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may include the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creation of specifications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requests for proposals 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(RFPs), and a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structured evaluation process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endParaRPr lang="en-MY" sz="1800" dirty="0">
              <a:effectLst/>
              <a:latin typeface="Segoe UI" panose="020B0502040204020203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233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DFBC5-D267-DC48-4120-2F9BB002A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Distribution Channel Strategy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9B4D1-9273-2A7D-8C71-F1896AA9D2B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0686" y="2473109"/>
            <a:ext cx="10363826" cy="342410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distribution channel strategy refers to the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plan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approach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company uses to get its products or services from the manufacturer or providers to the end consumer.</a:t>
            </a:r>
            <a:endParaRPr lang="en-MY" sz="2400" kern="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involves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series of intermediaries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 middlemen, each playing a specific role in the distribution process.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Developing an effective distribution channel strategy is crucial for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reaching target markets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maximizing sales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ensuring customer satisfaction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2346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D515A-8F13-3F1D-EE16-6066CBA8F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Key elements to consider when formulating a distribution channel strategy</a:t>
            </a:r>
            <a:endParaRPr lang="en-MY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70BF6-8B80-E876-62AF-61E3FCF20CF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0686" y="2168309"/>
            <a:ext cx="10363826" cy="4323931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 your target market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Identify your target customer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demographic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behaviors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preferences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Analyze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your target customers prefer to shop. 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Product characteristics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Consider the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of your product or service.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For example, perishable goods may require a different distribution strategy than durable goods.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721853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658FB-4812-5F41-85F0-0CD37EC07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Channel options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D0531-CD5B-A9D8-EC1A-D8C452711EC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7809" y="1855305"/>
            <a:ext cx="10919791" cy="4636936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3.1 Direct distribution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Selling directly to consumers through your own online or physical stores.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3.2 Indirect distribution 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Using intermediaries such as wholesalers, retailers, or distributors.</a:t>
            </a:r>
            <a:endParaRPr lang="en-MY" sz="2400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Channel intermediaries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 Wholesalers:</a:t>
            </a: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Purchase goods in large quantities from manufacturers and sell them to retailers.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4.2 Retailers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: Sell products directly to consumers.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4.3 Distributors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: Specialized intermediaries that focus on specific industries or regions.</a:t>
            </a:r>
          </a:p>
          <a:p>
            <a:pPr marL="685800"/>
            <a:endParaRPr lang="en-MY" dirty="0">
              <a:effectLst/>
            </a:endParaRPr>
          </a:p>
          <a:p>
            <a:pPr marL="0" indent="0">
              <a:buNone/>
            </a:pPr>
            <a:endParaRPr lang="en-MY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208849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D49B4-42A7-3F3E-CD69-F9CA36F22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Number of Intermediaries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CBF62-2410-BAA1-2DB4-09FE74D2643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245743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4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Decide on the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number of intermediaries </a:t>
            </a:r>
            <a:r>
              <a:rPr lang="en-MY" sz="24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involved in the distribution process.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4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Consider the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trade-off </a:t>
            </a:r>
            <a:r>
              <a:rPr lang="en-MY" sz="24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between reaching more customers through additional intermediaries and maintaining control over your product.</a:t>
            </a:r>
            <a:endParaRPr lang="en-MY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Channel Length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6.1 Short channels: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Few intermediaries between the manufacturer and consumer.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6.2 Long channels: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Multiple intermediaries, each adding value to the distribution process.</a:t>
            </a:r>
          </a:p>
          <a:p>
            <a:pPr marL="685800"/>
            <a:endParaRPr lang="en-MY" dirty="0">
              <a:effectLst/>
            </a:endParaRPr>
          </a:p>
          <a:p>
            <a:pPr marL="0" indent="0">
              <a:buNone/>
            </a:pPr>
            <a:endParaRPr lang="en-MY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60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2BB22-FA00-C469-E027-E2B61918B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 Channel Integration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31A46-14E7-3708-33FB-DC7FFE06694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987826"/>
            <a:ext cx="10363826" cy="4504414"/>
          </a:xfrm>
        </p:spPr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7.1 Vertical integration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Involves owning or controlling aspects of the distribution chain (e.g., owning retail stores or manufacturing facilities).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7.2 Horizontal integration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Collaborating with other companies at the same level of the distribution chain (e.g., partnerships with other manufacturers).</a:t>
            </a:r>
            <a:endParaRPr lang="en-MY" sz="2400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Logistics and Supply Chain Management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efficient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timely movement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of products from manufacturer to end consumer.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Consider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warehousing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transportation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inventory management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02920" indent="0">
              <a:buNone/>
            </a:pPr>
            <a:endParaRPr lang="en-MY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08738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F8E21-22AD-3EF3-47D8-7AC169277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9. Technology Integration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C19F6-1936-1A3F-2636-C27E8A4342B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0685" y="2380345"/>
            <a:ext cx="10753175" cy="390118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Utilize technology to streamline distribution processes, such as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ordering systems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inventory management software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analytics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Evaluate and Adjust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Regularly assess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performance of your distribution channel.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Gather feedback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from customers, intermediaries, and other stakeholders.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Adjust your strategy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based on market changes, customer preferences, and business goals.</a:t>
            </a:r>
            <a:endParaRPr lang="en-MY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5649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DA500-B0A5-0379-3134-D4A9BC64D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11. Legal and Regulatory Considerations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33DBD-497F-D6EA-F260-F2F5F302B93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21009" y="2208066"/>
            <a:ext cx="10363826" cy="406021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MY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 aware of and comply with </a:t>
            </a:r>
            <a:r>
              <a:rPr lang="en-MY" sz="2400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laws and regulations </a:t>
            </a:r>
            <a:r>
              <a:rPr lang="en-MY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related to distribution in your target markets.</a:t>
            </a:r>
          </a:p>
          <a:p>
            <a:pPr marL="0" indent="0">
              <a:buNone/>
            </a:pP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b="1" kern="1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Conclusion</a:t>
            </a:r>
            <a:r>
              <a:rPr lang="en-MY" sz="2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well-designed distribution channel strategy aligns with your overall business goals and </a:t>
            </a:r>
            <a:r>
              <a:rPr lang="en-MY" sz="2400" b="1" kern="1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enhances the customer experience</a:t>
            </a:r>
            <a:r>
              <a:rPr lang="en-MY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ultimately contributing to the success of your products or services in the marketplace.</a:t>
            </a:r>
            <a:endParaRPr lang="en-MY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078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9A3BA-2EFD-2428-AB1E-0ADA91B5C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B2B Relationships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9CD13-5FD6-5CB8-B751-2D609B375E8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12514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Organizational buying is a business-to-business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(B2B) activity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involving transactions between businesses rather than between a business and individual consumers</a:t>
            </a:r>
            <a:r>
              <a:rPr lang="en-MY" sz="1800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Long-term Relationships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Organizations often seek long-term relationships with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suppliers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fostering partnerships 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that go beyond individual transactions.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Building trust 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reliability 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are crucial elements in these relationships.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948904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26A06-2228-3EC0-4122-1F6FD2DC6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Rational Decision-making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F06AB-3246-C113-6F6C-E79D148584C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24574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Organizational buying decisions are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typically rational 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based on factors such as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cost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quality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reliability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the supplier's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reputation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Emotional factors 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that may influence individual consumer purchases are generally less prominent in organizational buying.</a:t>
            </a:r>
          </a:p>
          <a:p>
            <a:pPr marL="0" indent="0">
              <a:buNone/>
            </a:pP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 </a:t>
            </a:r>
            <a:r>
              <a:rPr lang="en-MY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Volume of Purchase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Organizational buyers often purchase goods and services in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larger quantities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compared to individual consumers.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can lead to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negotiations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on price, discounts, and other terms.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207165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ACC5B-50D3-B689-F426-A0D769F7A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 Customization and Technical Specifications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46D99-9DFC-B160-E5A6-BE63A480D7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285499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Organizational buyers may require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customized products or services 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that meet specific technical specifications.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Suppliers often need to have the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capability to tailor their offerings </a:t>
            </a:r>
            <a:r>
              <a:rPr lang="en-MY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meet the unique needs of the organization.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Understanding the dynamics of organizational buying is essential for businesses that </a:t>
            </a:r>
            <a:r>
              <a:rPr lang="en-MY" sz="26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target other businesses </a:t>
            </a:r>
            <a:r>
              <a:rPr lang="en-MY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their customers.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Successful B2B marketers and sales professionals need to be familiar with the </a:t>
            </a:r>
            <a:r>
              <a:rPr lang="en-MY" sz="26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decision-making processes</a:t>
            </a:r>
            <a:r>
              <a:rPr lang="en-MY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MY" sz="26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organizational structures</a:t>
            </a:r>
            <a:r>
              <a:rPr lang="en-MY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and </a:t>
            </a:r>
            <a:r>
              <a:rPr lang="en-MY" sz="26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specific needs </a:t>
            </a:r>
            <a:r>
              <a:rPr lang="en-MY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their target clients to effectively serve them.</a:t>
            </a:r>
          </a:p>
        </p:txBody>
      </p:sp>
    </p:spTree>
    <p:extLst>
      <p:ext uri="{BB962C8B-B14F-4D97-AF65-F5344CB8AC3E}">
        <p14:creationId xmlns:p14="http://schemas.microsoft.com/office/powerpoint/2010/main" val="3942172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21177-A770-8076-9795-3F3D44E45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Consumer Market Segmentation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B377D-044D-BC9C-F7C7-4D1490727EE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Consumer market segmentation involves dividing a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heterogeneous market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into smaller, more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homogeneous groups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consumers who share similar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characteristics, needs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or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behaviours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goal of segmentation is to better understand and target specific consumer groups with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tailored marketing strategies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Several bases for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segmenting consumer markets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are commonly used: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kern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787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A37C9-D63E-630F-BF45-94D051C27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Demographic Segmentation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08BEB-4C37-793D-D837-0FCC99352F0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1251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1.1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Dividing the market based on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 groups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, such as children, teenagers, adults, or seniors.</a:t>
            </a:r>
          </a:p>
          <a:p>
            <a:pPr marL="0" indent="0">
              <a:buNone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1.2 </a:t>
            </a: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Gender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Segmenting based on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gender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, which is relevant for products or services that cater to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 gender preferences or needs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1.3 </a:t>
            </a: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Income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Grouping consumers by their income levels, such as low-income, middle-income, or high-income segments.</a:t>
            </a:r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540915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8EA48-2A65-E0A1-5C8A-005B802F2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1.4 Education: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9833B-C339-AFC7-D91E-DB612C7B20D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12514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Targeting consumers based on their education level.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Geographic Segmentation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2.1 Location: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Segmenting based on geographical factors like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region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city size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climate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or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population density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2.2 Urban/Rural: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Distinguishing between urban and rural markets due to the different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lifestyles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preferences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 in these areas.</a:t>
            </a:r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631877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902</TotalTime>
  <Words>2268</Words>
  <Application>Microsoft Office PowerPoint</Application>
  <PresentationFormat>Widescreen</PresentationFormat>
  <Paragraphs>216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5" baseType="lpstr">
      <vt:lpstr>Abadi Extra Light</vt:lpstr>
      <vt:lpstr>Arial</vt:lpstr>
      <vt:lpstr>Calibri</vt:lpstr>
      <vt:lpstr>Century Schoolbook</vt:lpstr>
      <vt:lpstr>Segoe UI</vt:lpstr>
      <vt:lpstr>Symbol</vt:lpstr>
      <vt:lpstr>Wingdings</vt:lpstr>
      <vt:lpstr>Wingdings 2</vt:lpstr>
      <vt:lpstr>View</vt:lpstr>
      <vt:lpstr>Course Code: OBM4403 Marketing Management</vt:lpstr>
      <vt:lpstr>Organizational buying</vt:lpstr>
      <vt:lpstr>Key characteristics of organizational buying include:</vt:lpstr>
      <vt:lpstr>3. B2B Relationships</vt:lpstr>
      <vt:lpstr>5. Rational Decision-making</vt:lpstr>
      <vt:lpstr>7. Customization and Technical Specifications</vt:lpstr>
      <vt:lpstr>Consumer Market Segmentation</vt:lpstr>
      <vt:lpstr>1. Demographic Segmentation</vt:lpstr>
      <vt:lpstr>1.4 Education:</vt:lpstr>
      <vt:lpstr>3. Psychographic Segmentation</vt:lpstr>
      <vt:lpstr>4.2 Brand loyalty</vt:lpstr>
      <vt:lpstr>5.2 Customer needs:</vt:lpstr>
      <vt:lpstr>7.2 Social class:</vt:lpstr>
      <vt:lpstr>Conclusion</vt:lpstr>
      <vt:lpstr>Product Strategy</vt:lpstr>
      <vt:lpstr>Key components and considerations in developing a product strategy </vt:lpstr>
      <vt:lpstr>3. Value Proposition</vt:lpstr>
      <vt:lpstr>5. Product Roadmap</vt:lpstr>
      <vt:lpstr>7. Distribution Channels</vt:lpstr>
      <vt:lpstr>9. User Experience and Design</vt:lpstr>
      <vt:lpstr>11. Metrics and KPIs</vt:lpstr>
      <vt:lpstr>Conclusion</vt:lpstr>
      <vt:lpstr>Pricing Strategy</vt:lpstr>
      <vt:lpstr>Key elements and considerations in developing a pricing strategy</vt:lpstr>
      <vt:lpstr>3. Competitive Pricing</vt:lpstr>
      <vt:lpstr>5. Psychological Pricing</vt:lpstr>
      <vt:lpstr>8. Subscription-based Model</vt:lpstr>
      <vt:lpstr>10. Geographic Pricing</vt:lpstr>
      <vt:lpstr>13. Monitoring and Adjustments</vt:lpstr>
      <vt:lpstr>Distribution Channel Strategy</vt:lpstr>
      <vt:lpstr>Key elements to consider when formulating a distribution channel strategy</vt:lpstr>
      <vt:lpstr>3. Channel options</vt:lpstr>
      <vt:lpstr>5. Number of Intermediaries</vt:lpstr>
      <vt:lpstr>7. Channel Integration</vt:lpstr>
      <vt:lpstr>9. Technology Integration</vt:lpstr>
      <vt:lpstr>11. Legal and Regulatory Considerations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Code: OBM4403 Marketing Management</dc:title>
  <dc:creator>Professor Dr. Thang Keow Ngang</dc:creator>
  <cp:lastModifiedBy>Professor Dr. Thang Keow Ngang</cp:lastModifiedBy>
  <cp:revision>6</cp:revision>
  <dcterms:created xsi:type="dcterms:W3CDTF">2023-11-17T01:46:26Z</dcterms:created>
  <dcterms:modified xsi:type="dcterms:W3CDTF">2023-11-21T07:59:32Z</dcterms:modified>
</cp:coreProperties>
</file>