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6842-BB0E-44F8-96BB-9DE9525EFCAD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5F6FBDF-E24E-4F22-9906-9D79D1DC1A33}" type="slidenum">
              <a:rPr lang="en-MY" smtClean="0"/>
              <a:t>‹#›</a:t>
            </a:fld>
            <a:endParaRPr lang="en-MY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7474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6842-BB0E-44F8-96BB-9DE9525EFCAD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FBDF-E24E-4F22-9906-9D79D1DC1A33}" type="slidenum">
              <a:rPr lang="en-MY" smtClean="0"/>
              <a:t>‹#›</a:t>
            </a:fld>
            <a:endParaRPr lang="en-MY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086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6842-BB0E-44F8-96BB-9DE9525EFCAD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FBDF-E24E-4F22-9906-9D79D1DC1A33}" type="slidenum">
              <a:rPr lang="en-MY" smtClean="0"/>
              <a:t>‹#›</a:t>
            </a:fld>
            <a:endParaRPr lang="en-MY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4168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6842-BB0E-44F8-96BB-9DE9525EFCAD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FBDF-E24E-4F22-9906-9D79D1DC1A33}" type="slidenum">
              <a:rPr lang="en-MY" smtClean="0"/>
              <a:t>‹#›</a:t>
            </a:fld>
            <a:endParaRPr lang="en-MY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82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6842-BB0E-44F8-96BB-9DE9525EFCAD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FBDF-E24E-4F22-9906-9D79D1DC1A33}" type="slidenum">
              <a:rPr lang="en-MY" smtClean="0"/>
              <a:t>‹#›</a:t>
            </a:fld>
            <a:endParaRPr lang="en-MY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206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6842-BB0E-44F8-96BB-9DE9525EFCAD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FBDF-E24E-4F22-9906-9D79D1DC1A33}" type="slidenum">
              <a:rPr lang="en-MY" smtClean="0"/>
              <a:t>‹#›</a:t>
            </a:fld>
            <a:endParaRPr lang="en-MY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0343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6842-BB0E-44F8-96BB-9DE9525EFCAD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FBDF-E24E-4F22-9906-9D79D1DC1A33}" type="slidenum">
              <a:rPr lang="en-MY" smtClean="0"/>
              <a:t>‹#›</a:t>
            </a:fld>
            <a:endParaRPr lang="en-MY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6395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6842-BB0E-44F8-96BB-9DE9525EFCAD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FBDF-E24E-4F22-9906-9D79D1DC1A33}" type="slidenum">
              <a:rPr lang="en-MY" smtClean="0"/>
              <a:t>‹#›</a:t>
            </a:fld>
            <a:endParaRPr lang="en-MY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204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6842-BB0E-44F8-96BB-9DE9525EFCAD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FBDF-E24E-4F22-9906-9D79D1DC1A3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36740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6842-BB0E-44F8-96BB-9DE9525EFCAD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FBDF-E24E-4F22-9906-9D79D1DC1A33}" type="slidenum">
              <a:rPr lang="en-MY" smtClean="0"/>
              <a:t>‹#›</a:t>
            </a:fld>
            <a:endParaRPr lang="en-MY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903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4596842-BB0E-44F8-96BB-9DE9525EFCAD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6FBDF-E24E-4F22-9906-9D79D1DC1A33}" type="slidenum">
              <a:rPr lang="en-MY" smtClean="0"/>
              <a:t>‹#›</a:t>
            </a:fld>
            <a:endParaRPr lang="en-MY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9770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96842-BB0E-44F8-96BB-9DE9525EFCAD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5F6FBDF-E24E-4F22-9906-9D79D1DC1A33}" type="slidenum">
              <a:rPr lang="en-MY" smtClean="0"/>
              <a:t>‹#›</a:t>
            </a:fld>
            <a:endParaRPr lang="en-MY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0027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09FB7-1AF1-42EE-85F2-47D85C90EB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Course Code</a:t>
            </a:r>
            <a:r>
              <a:rPr lang="en-US" sz="4800" dirty="0"/>
              <a:t>: </a:t>
            </a:r>
            <a:r>
              <a:rPr lang="en-US" sz="4800" b="1" dirty="0">
                <a:solidFill>
                  <a:srgbClr val="FF0000"/>
                </a:solidFill>
              </a:rPr>
              <a:t>BM4403</a:t>
            </a:r>
            <a:br>
              <a:rPr lang="en-US" sz="4800" b="1" dirty="0">
                <a:solidFill>
                  <a:srgbClr val="FF0000"/>
                </a:solidFill>
              </a:rPr>
            </a:br>
            <a:r>
              <a:rPr lang="en-US" sz="4800" b="1" dirty="0">
                <a:solidFill>
                  <a:srgbClr val="FF0000"/>
                </a:solidFill>
              </a:rPr>
              <a:t>marketing management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2A5F8-B454-449C-A6DF-B8BB8D2B71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491370"/>
          </a:xfrm>
        </p:spPr>
        <p:txBody>
          <a:bodyPr>
            <a:noAutofit/>
          </a:bodyPr>
          <a:lstStyle/>
          <a:p>
            <a:r>
              <a:rPr lang="en-US" sz="3600" dirty="0"/>
              <a:t>First Meeting: 18 October 2023 (First one hour)</a:t>
            </a:r>
          </a:p>
          <a:p>
            <a:r>
              <a:rPr lang="en-US" sz="3600" dirty="0"/>
              <a:t>By: Prof. Dr. Tang </a:t>
            </a:r>
            <a:r>
              <a:rPr lang="en-US" sz="3600" dirty="0" err="1"/>
              <a:t>Keow</a:t>
            </a:r>
            <a:r>
              <a:rPr lang="en-US" sz="3600" dirty="0"/>
              <a:t> </a:t>
            </a:r>
            <a:r>
              <a:rPr lang="en-US" sz="3600" dirty="0" err="1"/>
              <a:t>Ngang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742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2962E-F0D5-04A7-B8D5-CE73D240B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importance of marketing management to businesses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78E55-68CB-AECA-3F6B-5533C4D2C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0904" y="2015732"/>
            <a:ext cx="10376453" cy="37092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management is of paramount importance to businesses for several reasons:</a:t>
            </a:r>
          </a:p>
          <a:p>
            <a:pPr marL="457200" indent="-457200">
              <a:buAutoNum type="arabicPeriod"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Customer Satisfaction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 and meeting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customer needs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 at the core of marketing management.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By conducting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research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creating customer-centric strategies, businesses can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improve their products or services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provide solutions that genuinely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satisfy their target audience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26559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E850D-D052-DA9E-F7A1-415D60D16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Revenue generation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7C10E-913D-196B-EB3E-53E735AAE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2015732"/>
            <a:ext cx="11264348" cy="4239294"/>
          </a:xfrm>
        </p:spPr>
        <p:txBody>
          <a:bodyPr>
            <a:normAutofit/>
          </a:bodyPr>
          <a:lstStyle/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Effective marketing management can lead to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increased sales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revenue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strategies are designed to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attract new customers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retain existing ones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encourage repeat business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all of which contribute to the company's bottom line.</a:t>
            </a:r>
          </a:p>
          <a:p>
            <a:pPr marL="0" indent="0">
              <a:buNone/>
            </a:pPr>
            <a:r>
              <a:rPr lang="en-MY" sz="24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Market Expansion</a:t>
            </a:r>
            <a:endParaRPr lang="en-MY" sz="2400" b="1" kern="1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management helps businesses identify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new market opportunities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expand their reach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05040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162B0-02A6-F978-B269-ECD8B01F2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Market expansion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AB7F4-6738-11DB-626C-0C532C221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21242"/>
          </a:xfrm>
        </p:spPr>
        <p:txBody>
          <a:bodyPr>
            <a:normAutofit lnSpcReduction="10000"/>
          </a:bodyPr>
          <a:lstStyle/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By understanding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trends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consumer behaviour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businesses can tap into previously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untapped segments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geographies.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Brand Building</a:t>
            </a:r>
            <a:endParaRPr lang="en-MY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 branding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 a key element of marketing management.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well-managed brand can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differentiate a business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from its competitors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build trust and loyalty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among customers.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strong brand can also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command premium prices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62782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501B1-91F4-7287-48A3-7227FCA8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Competitive advantage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02107-FCF5-F7CD-AD5A-9DE46BAC9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0661" y="2015732"/>
            <a:ext cx="10455965" cy="390799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Effective marketing management enables a company to gain a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competitive edge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By understanding the competition and positioning their products or services effectively, businesses can differentiate themselves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outperform rivals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 </a:t>
            </a: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Innovation</a:t>
            </a:r>
            <a:endParaRPr lang="en-MY" sz="2400" b="1" kern="0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management involves keeping an eye on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trends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customer feedback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which can drive innovation. 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544456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95930-E4F8-EAEF-8CC9-3FBED8B52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innovation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E79E3-488B-BCA4-D725-40B1A2E2E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149" y="2015731"/>
            <a:ext cx="10668000" cy="4037749"/>
          </a:xfrm>
        </p:spPr>
        <p:txBody>
          <a:bodyPr>
            <a:normAutofit/>
          </a:bodyPr>
          <a:lstStyle/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Businesses that are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tune with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their markets can identify opportunities for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new product development and enhancement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 </a:t>
            </a: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Customer Retention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It's generally more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cost-effective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retain existing customers than acquire new ones.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management includes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strategies for customer retention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such as loyalty programs, customer relationship management, and ongoing communication with customers.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49598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3CA03-0EC7-4E3B-6B95-82EC435F1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 Market research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4EF41-AFD1-79DD-40E8-5D548A011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358" y="2015732"/>
            <a:ext cx="10919790" cy="421279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management relies heavily on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research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which not only helps businesses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understand their customers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but also provides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valuable insights into market dynamics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competitive landscape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emerging trends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9. </a:t>
            </a: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Resource Allocation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management involves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budgeting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resource allocation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maximize the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return on investment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marketing activities.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Efficient resource allocation ensures that marketing efforts are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focused on strategies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that provide the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most significant impact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45522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E883F-07ED-0D51-B1EF-3CBEBEF6A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10. adaptability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90FBF-E1F3-FC28-56E4-35697EA79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70" y="2015732"/>
            <a:ext cx="11476382" cy="403774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marketing environment is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continually changing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Effective marketing management involves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adapting to market shifts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consumer behaviour changes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emerging technologies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Staying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adaptable and responsive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these changes is vital for long-term success.</a:t>
            </a:r>
          </a:p>
          <a:p>
            <a:pPr marL="0" indent="0">
              <a:buNone/>
            </a:pPr>
            <a:r>
              <a:rPr lang="en-MY" sz="24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11. Risk Mitigation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understanding the market and customer behaviour, marketing management can help identify and mitigate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potential risks and challenges </a:t>
            </a:r>
            <a:r>
              <a:rPr lang="en-MY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 they become significant issues.</a:t>
            </a:r>
            <a:endParaRPr lang="en-MY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30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6BF89-D00D-65AB-AFFE-B1159487B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12. communication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D02AF-1389-903E-EEB6-1C66284EA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management is responsible for effectively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communicating a company's value proposition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offerings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its target audience.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Clear and persuasive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communication is essential for attracting and retaining customers.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1143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9F557-B8DB-ED49-A223-ABE6C671E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summary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9561B-7B0D-98EC-1D40-DC49AB343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642946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arketing management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plays a pivotal role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an organization's success.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helps businesses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understand their markets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adapt to changing circumstances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ultimately connect with their customers in a way that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drives revenue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builds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long-term relationships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is a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dynamic and ever-evolving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field that is essential in today's competitive business landscape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12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70740-5B2C-2E54-8BBB-24D97476A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Capturing marketing insight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1084-EACA-5393-F915-C2987B072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417" y="2015732"/>
            <a:ext cx="10469218" cy="3642946"/>
          </a:xfrm>
        </p:spPr>
        <p:txBody>
          <a:bodyPr/>
          <a:lstStyle/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Capturing marketing insight is essential for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making informed decisions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optimizing your marketing efforts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insight refers to the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valuable information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understanding you gain about your target audience, market trends, competitors, and the effectiveness of your marketing strategies.</a:t>
            </a:r>
          </a:p>
          <a:p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followings are some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key steps 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capture marketing insight:</a:t>
            </a:r>
            <a:endParaRPr lang="en-MY" sz="2400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411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600D9-60B1-F3FC-1248-65544AEB5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What is marketing management?</a:t>
            </a:r>
            <a:endParaRPr lang="en-MY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90279-FB2C-DA38-BC54-3DC041454C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management is a critical function within an organization that involves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planning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executing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chemeClr val="accent2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supervising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all activities related to the marketing of a product or service.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is a comprehensive process that encompasses various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tasks 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responsibilities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aimed at achieving the company’s marketing </a:t>
            </a:r>
            <a:r>
              <a:rPr lang="en-MY" sz="2400" b="1" kern="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objectives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ultimately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driving sales 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profitability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5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BD2C9-46F8-3627-4E05-DD1C6FF49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Data collection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4B770-E312-5C81-8E77-BB70B27DE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Gather data from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various sources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including website analytics, social media metrics, customer surveys, sales data, and market research.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tools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like Google Analytics, social media analytics platforms, and customer relationship management (CRM) systems to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collect relevant data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058075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B99A9-C7B6-202D-E1D7-971355C94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Customer profiling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95B9C-618E-EF0F-4F00-2D7E3F2C0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8" y="2015732"/>
            <a:ext cx="11145078" cy="4037749"/>
          </a:xfrm>
        </p:spPr>
        <p:txBody>
          <a:bodyPr>
            <a:normAutofit/>
          </a:bodyPr>
          <a:lstStyle/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detailed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customer personal to understand your target audience better. </a:t>
            </a:r>
          </a:p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includes demographics, interests, pain points, and buying behaviour. </a:t>
            </a:r>
          </a:p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information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helps tailor your marketing strategies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Competitive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Study your competitors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identify their strengths and weaknesses.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can help you find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gaps in the market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opportunities to differentiate your products or services.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25140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0E94F-BAA8-B69C-90CB-3CF6C4AB0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Market research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734A8-573A-C60C-0A58-51FEA906A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671" y="2015732"/>
            <a:ext cx="10535478" cy="385498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Conduct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research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understand market trends, consumer preferences, and emerging opportunities.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can involve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surveys, focus groups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industry reports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</a:t>
            </a: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Customer Feedback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Listen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 your customers.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Collect feedback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through surveys, reviews, and social media interactions.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information can reveal areas where your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business can improve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810551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92361-0F7B-16CA-6979-00DD82674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A/B Testing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1D474-188F-2004-3467-5F7F7D93B0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2209" y="2015732"/>
            <a:ext cx="10018643" cy="4037749"/>
          </a:xfrm>
        </p:spPr>
        <p:txBody>
          <a:bodyPr>
            <a:normAutofit lnSpcReduction="10000"/>
          </a:bodyPr>
          <a:lstStyle/>
          <a:p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Experiment with different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strategies and campaigns to determine what works best. </a:t>
            </a:r>
          </a:p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A/B testing allows you to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compare the performance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different approaches and refine your strategies accordingly.</a:t>
            </a:r>
          </a:p>
          <a:p>
            <a:pPr marL="0" indent="0">
              <a:buNone/>
            </a:pPr>
            <a:r>
              <a:rPr lang="en-MY" sz="24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7. </a:t>
            </a: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Sales and Conversion Analysis</a:t>
            </a:r>
            <a:endParaRPr lang="en-MY" sz="2400" b="1" kern="1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Track sales and conversion rates to understand which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channels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campaigns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are driving revenue.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helps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allocate resources effectively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3044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EC75D-DB5C-BB1A-DEF9-23EC97BA1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 Content performance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23D1D-46ED-1810-7C31-F671E0D10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879" y="2015732"/>
            <a:ext cx="10272976" cy="3828477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Analyse the </a:t>
            </a:r>
            <a:r>
              <a:rPr lang="en-MY" sz="26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performance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your content marketing efforts.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Identify which types of content resonate with your audience and </a:t>
            </a:r>
            <a:r>
              <a:rPr lang="en-MY" sz="26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drive engagement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6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9. Marketing Automation Tools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 </a:t>
            </a:r>
            <a:r>
              <a:rPr lang="en-MY" sz="26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automation tools 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track and analyse customer journeys.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can provide insights into the effectiveness of your </a:t>
            </a:r>
            <a:r>
              <a:rPr lang="en-MY" sz="26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lead nurturing 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6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customer retention efforts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6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219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F326E-A067-7598-6941-88037EA9B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10. Data visualization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1DF9F-9FD0-DD63-674D-1887E7D13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4" y="2015732"/>
            <a:ext cx="10164417" cy="385498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 data visualization tools to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create clear and actionable insights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from the collected data.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Visual representations, such as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charts and graphs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can help in identifying trends and patterns.</a:t>
            </a:r>
          </a:p>
          <a:p>
            <a:pPr marL="0" indent="0">
              <a:buNone/>
            </a:pPr>
            <a:r>
              <a:rPr lang="en-MY" sz="24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11. </a:t>
            </a: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Feedback from Sales Teams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Your sales teams interact directly with customers.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They can provide </a:t>
            </a:r>
            <a:r>
              <a:rPr lang="en-MY" sz="26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valuable insights 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into customer needs and pain points that marketing can address.</a:t>
            </a:r>
            <a:endParaRPr lang="en-MY" sz="26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49042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D7CE7-ECD7-69BE-B73A-796DAECFA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12. Industry and trend analysis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651A6-3F0A-173A-6771-911515EBC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852" y="1853753"/>
            <a:ext cx="10906539" cy="41997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Stay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updated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on industry news and trends.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broader market landscape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can help you position your business effectively.</a:t>
            </a:r>
          </a:p>
          <a:p>
            <a:pPr marL="0" indent="0">
              <a:buNone/>
            </a:pPr>
            <a:r>
              <a:rPr lang="en-MY" sz="24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13. </a:t>
            </a: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Monitoring Social Media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Keep an eye on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 media conversations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related to your brand and industry.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can help identify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sentiment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emerging trends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opportunities for engagement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47292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20625-F433-EB92-1AB4-0AC5C0C0B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14. Regular reporting 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A5EF2-EE18-5E98-BAB0-05D57270E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41729"/>
          </a:xfrm>
        </p:spPr>
        <p:txBody>
          <a:bodyPr>
            <a:normAutofit lnSpcReduction="10000"/>
          </a:bodyPr>
          <a:lstStyle/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regular marketing performance reports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share them with your team. </a:t>
            </a:r>
          </a:p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promotes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transparency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allows for informed decision-making.</a:t>
            </a:r>
          </a:p>
          <a:p>
            <a:pPr marL="0" indent="0">
              <a:buNone/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15. </a:t>
            </a: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Continuous Learning</a:t>
            </a:r>
            <a:endParaRPr lang="en-MY" sz="2400" b="1" kern="0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is a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dynamic field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Encourage your team to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stay updated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 the latest marketing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techniques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technologies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521029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C0557-7DBB-47D7-57AE-CB64361DD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summary of capturing marketing insight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7F850-F01B-D52E-7FAF-3E971F022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By consistently capturing marketing insight through these methods, you can make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data-driven decisions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refine your strategies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stay ahead in a competitive market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It's essential to adapt and evolve your marketing approach based on the insights you gather over time.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9358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40327-F137-8CF8-2CE5-6D5885555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key aspects of marketing management: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375BD-5521-24A1-32AD-F88CA01CE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 Research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Marketing managers begin by conducting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thorough market research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understand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consumer needs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 trends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competitive forces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This data helps in making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informed decisions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about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development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pricing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promotion strategies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MY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276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9270C-D19A-FCD9-50E2-73A6B2EA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Marketing strategy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4BDC8-A3BC-9816-D12A-CE0DD6916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749288"/>
            <a:ext cx="10276595" cy="430419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managers are responsible for developing a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strategy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that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outlines the overall direction 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goals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for the marketing efforts.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strategy includes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target market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identification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positioning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setting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clear objectives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</a:t>
            </a: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Product</a:t>
            </a: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Development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managers often collaborate with product development teams to ensure that products or services meet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needs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preferences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the target market.</a:t>
            </a:r>
          </a:p>
        </p:txBody>
      </p:sp>
    </p:spTree>
    <p:extLst>
      <p:ext uri="{BB962C8B-B14F-4D97-AF65-F5344CB8AC3E}">
        <p14:creationId xmlns:p14="http://schemas.microsoft.com/office/powerpoint/2010/main" val="1465123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1E350-4549-C612-4A65-E0D39B35B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4. Pricing strategy</a:t>
            </a:r>
            <a:endParaRPr lang="en-MY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14CA7-951F-877F-80F1-DB6C69073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Deciding the pricing strategy is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crucial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managers consider factors like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production costs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competitor pricing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perceived value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 determine the optimal price point.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 Promotion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involves creating and executing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campaigns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advertising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 relations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sales promotion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raise awareness and interest in the product or service.</a:t>
            </a:r>
          </a:p>
        </p:txBody>
      </p:sp>
    </p:spTree>
    <p:extLst>
      <p:ext uri="{BB962C8B-B14F-4D97-AF65-F5344CB8AC3E}">
        <p14:creationId xmlns:p14="http://schemas.microsoft.com/office/powerpoint/2010/main" val="3280957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7B2BE-75D6-ECD5-8D1E-08984F0F0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6. Distribution (place)</a:t>
            </a:r>
            <a:endParaRPr lang="en-MY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176E1-4AC5-D924-AE75-038E09DD5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1696278"/>
            <a:ext cx="10787269" cy="43572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managers decide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where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product or service will be made available to customers.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includes selecting distribution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channels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retail locations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logistics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 </a:t>
            </a: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Brand Management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Building and maintaining a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 brand identity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 essential for long-term success.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managers are responsible for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brand development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ensuring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consistency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across all marketing communications.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MY" sz="2400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871024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0A47B-4482-D35F-0543-D44C42AF2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 Budget management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B31CC-C078-0EEE-41B6-96F4EB620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9" y="1948070"/>
            <a:ext cx="11542644" cy="422744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managers must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allocate and manage budgets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various marketing activities while ensuring that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spending aligns with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overall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strategy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goals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9. </a:t>
            </a: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Performance Measurement</a:t>
            </a:r>
            <a:endParaRPr lang="en-MY" sz="2400" b="1" kern="0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Regularly analysing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effectiveness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marketing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campaigns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strategies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vital.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managers use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key performance indicators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(KPIs) to assess the success of their efforts and make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adjustments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needed.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559079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0EA56-1A3B-1E19-8C5A-6F487CA5D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10. Market analysis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874B9-40DB-50A2-9769-9DFB696D6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Continuously monitoring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conditions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consumer behaviour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helps marketing managers adapt to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changing circumstances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seize new opportunities</a:t>
            </a:r>
            <a:r>
              <a:rPr lang="en-MY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11. Competitor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Understanding the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strategies</a:t>
            </a:r>
            <a:r>
              <a:rPr lang="en-MY" sz="24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actions</a:t>
            </a:r>
            <a:r>
              <a:rPr lang="en-MY" sz="24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competitors is crucial for staying competitive in the marketplace.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21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2640D-EB47-B989-2E0A-A10313784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12. Customer relationship management (CRM)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2C9E7-6C46-F013-03E7-C810684BE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817" y="2015732"/>
            <a:ext cx="11582400" cy="4037749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Maintaining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nurturing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relationships with customers is essential.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managers often use CRM systems to track and manage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customer interactions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feedback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Marketing management means:</a:t>
            </a:r>
          </a:p>
          <a:p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a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dynamic field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that requires a combination of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creativity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analytical skills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strategic thinking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Successful marketing managers are adept at identifying and adapting to shifts in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consumer behaviour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trends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drive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business growth.</a:t>
            </a:r>
            <a:endParaRPr lang="en-MY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8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ABB8AE2DA17E419400718BF622B983" ma:contentTypeVersion="0" ma:contentTypeDescription="Create a new document." ma:contentTypeScope="" ma:versionID="d03199ca95e14f0695252646a2be522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c591c799bbfbd2c1ba018689ca1c00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520500-1C28-4DC7-9D6F-CF664B9AB862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8E95FEC-F4E8-4A73-B157-C4FE5EEEFE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810BEF-8077-4F9A-9A4B-A861D88BCC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466</TotalTime>
  <Words>1639</Words>
  <Application>Microsoft Office PowerPoint</Application>
  <PresentationFormat>Widescreen</PresentationFormat>
  <Paragraphs>140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Gill Sans MT</vt:lpstr>
      <vt:lpstr>Times New Roman</vt:lpstr>
      <vt:lpstr>Wingdings</vt:lpstr>
      <vt:lpstr>Gallery</vt:lpstr>
      <vt:lpstr>Course Code: BM4403 marketing management </vt:lpstr>
      <vt:lpstr>What is marketing management?</vt:lpstr>
      <vt:lpstr>Some key aspects of marketing management:</vt:lpstr>
      <vt:lpstr>2. Marketing strategy</vt:lpstr>
      <vt:lpstr>4. Pricing strategy</vt:lpstr>
      <vt:lpstr>6. Distribution (place)</vt:lpstr>
      <vt:lpstr>8. Budget management</vt:lpstr>
      <vt:lpstr>10. Market analysis</vt:lpstr>
      <vt:lpstr>12. Customer relationship management (CRM)</vt:lpstr>
      <vt:lpstr>The importance of marketing management to businesses</vt:lpstr>
      <vt:lpstr>2. Revenue generation</vt:lpstr>
      <vt:lpstr>3. Market expansion</vt:lpstr>
      <vt:lpstr>5. Competitive advantage</vt:lpstr>
      <vt:lpstr>6. innovation</vt:lpstr>
      <vt:lpstr>8. Market research</vt:lpstr>
      <vt:lpstr>10. adaptability</vt:lpstr>
      <vt:lpstr>12. communication</vt:lpstr>
      <vt:lpstr>In summary</vt:lpstr>
      <vt:lpstr>Capturing marketing insight</vt:lpstr>
      <vt:lpstr>1. Data collection</vt:lpstr>
      <vt:lpstr>2. Customer profiling</vt:lpstr>
      <vt:lpstr>4. Market research</vt:lpstr>
      <vt:lpstr>6. A/B Testing</vt:lpstr>
      <vt:lpstr>8. Content performance</vt:lpstr>
      <vt:lpstr>10. Data visualization</vt:lpstr>
      <vt:lpstr>12. Industry and trend analysis</vt:lpstr>
      <vt:lpstr>14. Regular reporting </vt:lpstr>
      <vt:lpstr>In summary of capturing marketing insight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Code: BM4403 marketing management</dc:title>
  <dc:creator>Professor Dr. Thang Keow Ngang</dc:creator>
  <cp:lastModifiedBy>Professor Dr. Thang Keow Ngang</cp:lastModifiedBy>
  <cp:revision>10</cp:revision>
  <dcterms:created xsi:type="dcterms:W3CDTF">2023-10-10T01:34:42Z</dcterms:created>
  <dcterms:modified xsi:type="dcterms:W3CDTF">2023-10-13T07:21:32Z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0x010100C7ABB8AE2DA17E419400718BF622B983</vt:lpwstr>
  </property>
</Properties>
</file>