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67" r:id="rId2"/>
    <p:sldId id="268" r:id="rId3"/>
    <p:sldId id="272" r:id="rId4"/>
    <p:sldId id="274" r:id="rId5"/>
    <p:sldId id="275" r:id="rId6"/>
    <p:sldId id="321" r:id="rId7"/>
    <p:sldId id="353" r:id="rId8"/>
    <p:sldId id="326" r:id="rId9"/>
    <p:sldId id="327" r:id="rId10"/>
    <p:sldId id="328" r:id="rId11"/>
    <p:sldId id="339" r:id="rId12"/>
    <p:sldId id="340" r:id="rId13"/>
    <p:sldId id="341" r:id="rId14"/>
    <p:sldId id="322" r:id="rId15"/>
    <p:sldId id="369" r:id="rId16"/>
    <p:sldId id="368" r:id="rId17"/>
    <p:sldId id="323" r:id="rId18"/>
    <p:sldId id="354" r:id="rId19"/>
    <p:sldId id="365" r:id="rId20"/>
    <p:sldId id="366" r:id="rId21"/>
    <p:sldId id="361" r:id="rId22"/>
    <p:sldId id="362" r:id="rId23"/>
    <p:sldId id="363" r:id="rId24"/>
    <p:sldId id="364" r:id="rId25"/>
    <p:sldId id="324" r:id="rId26"/>
    <p:sldId id="370" r:id="rId27"/>
    <p:sldId id="371" r:id="rId28"/>
    <p:sldId id="372" r:id="rId29"/>
    <p:sldId id="373" r:id="rId30"/>
    <p:sldId id="374" r:id="rId31"/>
    <p:sldId id="377" r:id="rId32"/>
    <p:sldId id="378"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7" r:id="rId51"/>
    <p:sldId id="319" r:id="rId52"/>
    <p:sldId id="320" r:id="rId53"/>
    <p:sldId id="379" r:id="rId54"/>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7112" autoAdjust="0"/>
    <p:restoredTop sz="94660"/>
  </p:normalViewPr>
  <p:slideViewPr>
    <p:cSldViewPr>
      <p:cViewPr varScale="1">
        <p:scale>
          <a:sx n="78" d="100"/>
          <a:sy n="78" d="100"/>
        </p:scale>
        <p:origin x="1013"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65B1145A-DC2F-424F-9668-F2C2D012988D}" type="datetimeFigureOut">
              <a:rPr lang="en-US" smtClean="0"/>
              <a:pPr/>
              <a:t>1/27/2023</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8F58810B-1C87-4FF6-AE70-24BB370A6FE1}" type="slidenum">
              <a:rPr lang="en-US" smtClean="0"/>
              <a:pPr/>
              <a:t>‹#›</a:t>
            </a:fld>
            <a:endParaRPr lang="en-US"/>
          </a:p>
        </p:txBody>
      </p:sp>
    </p:spTree>
    <p:extLst>
      <p:ext uri="{BB962C8B-B14F-4D97-AF65-F5344CB8AC3E}">
        <p14:creationId xmlns:p14="http://schemas.microsoft.com/office/powerpoint/2010/main" val="3769694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5FD908A-9EBC-48A7-B2DE-F34BD8C8D8D1}" type="datetimeFigureOut">
              <a:rPr lang="en-US" smtClean="0"/>
              <a:pPr/>
              <a:t>1/27/2023</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B4F50A16-68FD-463E-BB0A-EDC0F6806B60}" type="slidenum">
              <a:rPr lang="en-US" smtClean="0"/>
              <a:pPr/>
              <a:t>‹#›</a:t>
            </a:fld>
            <a:endParaRPr lang="en-US"/>
          </a:p>
        </p:txBody>
      </p:sp>
    </p:spTree>
    <p:extLst>
      <p:ext uri="{BB962C8B-B14F-4D97-AF65-F5344CB8AC3E}">
        <p14:creationId xmlns:p14="http://schemas.microsoft.com/office/powerpoint/2010/main" val="3821525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FA521A1-79EC-438B-9218-64C226031BB5}" type="slidenum">
              <a:rPr lang="en-US" smtClean="0"/>
              <a:pPr/>
              <a:t>1</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63429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23</a:t>
            </a:fld>
            <a:endParaRPr lang="en-US"/>
          </a:p>
        </p:txBody>
      </p:sp>
    </p:spTree>
    <p:extLst>
      <p:ext uri="{BB962C8B-B14F-4D97-AF65-F5344CB8AC3E}">
        <p14:creationId xmlns:p14="http://schemas.microsoft.com/office/powerpoint/2010/main" val="394011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24</a:t>
            </a:fld>
            <a:endParaRPr lang="en-US"/>
          </a:p>
        </p:txBody>
      </p:sp>
    </p:spTree>
    <p:extLst>
      <p:ext uri="{BB962C8B-B14F-4D97-AF65-F5344CB8AC3E}">
        <p14:creationId xmlns:p14="http://schemas.microsoft.com/office/powerpoint/2010/main" val="149677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A7E2CFB-4B95-4464-8261-9E2DF7D32436}" type="slidenum">
              <a:rPr lang="en-US" smtClean="0"/>
              <a:pPr/>
              <a:t>25</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3604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26</a:t>
            </a:fld>
            <a:endParaRPr lang="en-US"/>
          </a:p>
        </p:txBody>
      </p:sp>
    </p:spTree>
    <p:extLst>
      <p:ext uri="{BB962C8B-B14F-4D97-AF65-F5344CB8AC3E}">
        <p14:creationId xmlns:p14="http://schemas.microsoft.com/office/powerpoint/2010/main" val="283837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903288" y="739775"/>
            <a:ext cx="4932362" cy="3700463"/>
          </a:xfrm>
          <a:noFill/>
          <a:ln>
            <a:solidFill>
              <a:srgbClr val="000000"/>
            </a:solidFill>
            <a:miter lim="800000"/>
            <a:headEnd/>
            <a:tailEnd/>
          </a:ln>
        </p:spPr>
      </p:sp>
      <p:sp>
        <p:nvSpPr>
          <p:cNvPr id="67587" name="Rectangle 4"/>
          <p:cNvSpPr>
            <a:spLocks noGrp="1" noChangeArrowheads="1"/>
          </p:cNvSpPr>
          <p:nvPr>
            <p:ph type="body" idx="1"/>
          </p:nvPr>
        </p:nvSpPr>
        <p:spPr bwMode="auto">
          <a:noFill/>
        </p:spPr>
        <p:txBody>
          <a:bodyPr wrap="square" numCol="1" anchor="t" anchorCtr="0" compatLnSpc="1">
            <a:prstTxWarp prst="textNoShape">
              <a:avLst/>
            </a:prstTxWarp>
            <a:normAutofit lnSpcReduction="10000"/>
          </a:bodyPr>
          <a:lstStyle/>
          <a:p>
            <a:pPr marL="228600" indent="-228600" eaLnBrk="1" hangingPunct="1">
              <a:spcBef>
                <a:spcPct val="0"/>
              </a:spcBef>
              <a:buFontTx/>
              <a:buChar char="•"/>
            </a:pPr>
            <a:r>
              <a:rPr lang="en-US" altLang="ja-JP" dirty="0"/>
              <a:t>Malaysia is well positioned to take on this competition. </a:t>
            </a:r>
          </a:p>
          <a:p>
            <a:pPr marL="228600" indent="-228600" eaLnBrk="1" hangingPunct="1">
              <a:spcBef>
                <a:spcPct val="0"/>
              </a:spcBef>
              <a:buFontTx/>
              <a:buChar char="•"/>
            </a:pPr>
            <a:r>
              <a:rPr lang="en-US" altLang="ja-JP" dirty="0"/>
              <a:t>A path for development was identified as far back as 1983, designed to further develop Islamic finance.</a:t>
            </a:r>
          </a:p>
          <a:p>
            <a:pPr marL="228600" indent="-228600" eaLnBrk="1" hangingPunct="1">
              <a:spcBef>
                <a:spcPct val="0"/>
              </a:spcBef>
              <a:buFontTx/>
              <a:buChar char="•"/>
            </a:pPr>
            <a:r>
              <a:rPr lang="en-US" altLang="ja-JP" dirty="0"/>
              <a:t>From the introduction of key foundations:</a:t>
            </a:r>
          </a:p>
          <a:p>
            <a:pPr marL="685800" lvl="1" indent="-228600" eaLnBrk="1" hangingPunct="1">
              <a:spcBef>
                <a:spcPct val="0"/>
              </a:spcBef>
              <a:buFontTx/>
              <a:buChar char="•"/>
            </a:pPr>
            <a:r>
              <a:rPr lang="en-US" altLang="ja-JP" dirty="0"/>
              <a:t>e.g. the Islamic Banking Act (1983) to the formation of the 1st Islamic bank and Takaful Company to;</a:t>
            </a:r>
          </a:p>
          <a:p>
            <a:pPr marL="685800" lvl="1" indent="-228600" eaLnBrk="1" hangingPunct="1">
              <a:spcBef>
                <a:spcPct val="0"/>
              </a:spcBef>
              <a:buFontTx/>
              <a:buChar char="•"/>
            </a:pPr>
            <a:r>
              <a:rPr lang="en-US" altLang="ja-JP" dirty="0"/>
              <a:t>Instituting Islamic windows and stimulating competition in the nineties (1990s), establishing key infrastructures such as the Shariah Advisory Council and the Islamic Money Market, to;</a:t>
            </a:r>
          </a:p>
          <a:p>
            <a:pPr marL="685800" lvl="1" indent="-228600" eaLnBrk="1" hangingPunct="1">
              <a:spcBef>
                <a:spcPct val="0"/>
              </a:spcBef>
              <a:buFontTx/>
              <a:buChar char="•"/>
            </a:pPr>
            <a:r>
              <a:rPr lang="en-US" altLang="ja-JP" dirty="0"/>
              <a:t>Where we are today – on a mission to make Malaysia the center for Islamic finance</a:t>
            </a:r>
          </a:p>
          <a:p>
            <a:pPr marL="228600" indent="-228600" eaLnBrk="1" hangingPunct="1">
              <a:spcBef>
                <a:spcPct val="0"/>
              </a:spcBef>
              <a:buFontTx/>
              <a:buChar char="•"/>
            </a:pPr>
            <a:r>
              <a:rPr lang="en-US" altLang="ja-JP" dirty="0"/>
              <a:t>Today we have a comprehensive system for Islamic finance but as you would expect because of competition and the fast changing pace of the banking industry, we must continue to strive to retain the lead in this industry.</a:t>
            </a:r>
          </a:p>
          <a:p>
            <a:pPr marL="228600" indent="-228600" eaLnBrk="1" hangingPunct="1">
              <a:spcBef>
                <a:spcPct val="0"/>
              </a:spcBef>
              <a:buFontTx/>
              <a:buChar char="•"/>
            </a:pPr>
            <a:r>
              <a:rPr lang="en-US" altLang="ja-JP" dirty="0"/>
              <a:t>To my mind there are a few pre requisite to maintain this competitive edge</a:t>
            </a:r>
          </a:p>
          <a:p>
            <a:pPr marL="228600" indent="-228600" eaLnBrk="1" hangingPunct="1">
              <a:spcBef>
                <a:spcPct val="0"/>
              </a:spcBef>
              <a:buFontTx/>
              <a:buAutoNum type="arabicPeriod"/>
            </a:pPr>
            <a:r>
              <a:rPr lang="en-US" altLang="ja-JP" dirty="0"/>
              <a:t>    ability of the industry to meet the evolving needs of the users of IF</a:t>
            </a:r>
          </a:p>
          <a:p>
            <a:pPr marL="228600" indent="-228600" eaLnBrk="1" hangingPunct="1">
              <a:spcBef>
                <a:spcPct val="0"/>
              </a:spcBef>
              <a:buFontTx/>
              <a:buAutoNum type="arabicPeriod"/>
            </a:pPr>
            <a:r>
              <a:rPr lang="en-US" altLang="ja-JP" dirty="0"/>
              <a:t>ability to meet those needs in a timely and comprehensive manner</a:t>
            </a:r>
          </a:p>
          <a:p>
            <a:pPr marL="228600" indent="-228600" eaLnBrk="1" hangingPunct="1">
              <a:spcBef>
                <a:spcPct val="0"/>
              </a:spcBef>
              <a:buFontTx/>
              <a:buAutoNum type="arabicPeriod"/>
            </a:pPr>
            <a:r>
              <a:rPr lang="en-US" altLang="ja-JP" dirty="0"/>
              <a:t>the solutions to customer needs must be as innovative and competitive as any other alternatives offered by the market</a:t>
            </a:r>
          </a:p>
          <a:p>
            <a:pPr marL="228600" indent="-228600" eaLnBrk="1" hangingPunct="1">
              <a:spcBef>
                <a:spcPct val="0"/>
              </a:spcBef>
              <a:buFontTx/>
              <a:buAutoNum type="arabicPeriod"/>
            </a:pPr>
            <a:r>
              <a:rPr lang="en-US" altLang="ja-JP" dirty="0"/>
              <a:t>the shariah aspect of the products must be recognized to the majority of player practicing IF.</a:t>
            </a:r>
          </a:p>
          <a:p>
            <a:pPr marL="228600" indent="-228600" eaLnBrk="1" hangingPunct="1">
              <a:spcBef>
                <a:spcPct val="0"/>
              </a:spcBef>
              <a:buFontTx/>
              <a:buAutoNum type="arabicPeriod"/>
            </a:pPr>
            <a:r>
              <a:rPr lang="en-US" altLang="ja-JP" dirty="0"/>
              <a:t>the supply and ability to attract and retain talent, not only in shariah area and IF those who conversant in IT, legal, accounting, risk management, communication, etc.</a:t>
            </a:r>
          </a:p>
          <a:p>
            <a:pPr marL="228600" indent="-228600" eaLnBrk="1" hangingPunct="1">
              <a:spcBef>
                <a:spcPct val="0"/>
              </a:spcBef>
              <a:buFontTx/>
              <a:buAutoNum type="arabicPeriod"/>
            </a:pPr>
            <a:r>
              <a:rPr lang="en-US" altLang="ja-JP" dirty="0"/>
              <a:t> the next level of development will probably entail the enhancement of linkages between various centers, be it in financial market, credits or investment of funds. </a:t>
            </a:r>
            <a:endParaRPr lang="en-GB" dirty="0"/>
          </a:p>
        </p:txBody>
      </p:sp>
    </p:spTree>
    <p:extLst>
      <p:ext uri="{BB962C8B-B14F-4D97-AF65-F5344CB8AC3E}">
        <p14:creationId xmlns:p14="http://schemas.microsoft.com/office/powerpoint/2010/main" val="237974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74625" indent="-174625" eaLnBrk="1" hangingPunct="1">
              <a:spcBef>
                <a:spcPct val="0"/>
              </a:spcBef>
              <a:buFontTx/>
              <a:buChar char="•"/>
            </a:pPr>
            <a:r>
              <a:rPr lang="en-US" altLang="ja-JP"/>
              <a:t>Malaysia since 1983 has established a comprehensive Islamic financial system.</a:t>
            </a:r>
          </a:p>
          <a:p>
            <a:pPr marL="174625" indent="-174625" eaLnBrk="1" hangingPunct="1">
              <a:spcBef>
                <a:spcPct val="0"/>
              </a:spcBef>
              <a:buFontTx/>
              <a:buChar char="•"/>
            </a:pPr>
            <a:r>
              <a:rPr lang="en-US" altLang="ja-JP"/>
              <a:t>We have suitable legal, tax, shariah, regulatory and supervisory framework institutions, the right talent to manage this important issue.</a:t>
            </a:r>
          </a:p>
          <a:p>
            <a:pPr marL="174625" indent="-174625" eaLnBrk="1" hangingPunct="1">
              <a:spcBef>
                <a:spcPct val="0"/>
              </a:spcBef>
              <a:buFontTx/>
              <a:buChar char="•"/>
            </a:pPr>
            <a:r>
              <a:rPr lang="en-US" altLang="ja-JP"/>
              <a:t>If there is a gap – we are in a position to fix that gap.</a:t>
            </a:r>
          </a:p>
          <a:p>
            <a:pPr marL="174625" indent="-174625" eaLnBrk="1" hangingPunct="1">
              <a:spcBef>
                <a:spcPct val="0"/>
              </a:spcBef>
              <a:buFontTx/>
              <a:buChar char="•"/>
            </a:pPr>
            <a:r>
              <a:rPr lang="en-US" altLang="ja-JP"/>
              <a:t>But the world never remain static, the agility and the commitment to change would determine the ability of Malaysian Islamic financial system to remain competitive.</a:t>
            </a:r>
          </a:p>
          <a:p>
            <a:pPr marL="174625" indent="-174625" eaLnBrk="1" hangingPunct="1">
              <a:spcBef>
                <a:spcPct val="0"/>
              </a:spcBef>
              <a:buFontTx/>
              <a:buChar char="•"/>
            </a:pPr>
            <a:r>
              <a:rPr lang="en-US" altLang="ja-JP"/>
              <a:t>On that note, I wish you all the best and I am confident this forum will make a tremendous contribution to the overall growth in Islamic finance. </a:t>
            </a:r>
            <a:endParaRPr lang="en-GB"/>
          </a:p>
        </p:txBody>
      </p:sp>
    </p:spTree>
    <p:extLst>
      <p:ext uri="{BB962C8B-B14F-4D97-AF65-F5344CB8AC3E}">
        <p14:creationId xmlns:p14="http://schemas.microsoft.com/office/powerpoint/2010/main" val="4080460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32</a:t>
            </a:fld>
            <a:endParaRPr lang="en-US"/>
          </a:p>
        </p:txBody>
      </p:sp>
    </p:spTree>
    <p:extLst>
      <p:ext uri="{BB962C8B-B14F-4D97-AF65-F5344CB8AC3E}">
        <p14:creationId xmlns:p14="http://schemas.microsoft.com/office/powerpoint/2010/main" val="2061599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34</a:t>
            </a:fld>
            <a:endParaRPr lang="en-US"/>
          </a:p>
        </p:txBody>
      </p:sp>
    </p:spTree>
    <p:extLst>
      <p:ext uri="{BB962C8B-B14F-4D97-AF65-F5344CB8AC3E}">
        <p14:creationId xmlns:p14="http://schemas.microsoft.com/office/powerpoint/2010/main" val="2674646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38</a:t>
            </a:fld>
            <a:endParaRPr lang="en-US"/>
          </a:p>
        </p:txBody>
      </p:sp>
    </p:spTree>
    <p:extLst>
      <p:ext uri="{BB962C8B-B14F-4D97-AF65-F5344CB8AC3E}">
        <p14:creationId xmlns:p14="http://schemas.microsoft.com/office/powerpoint/2010/main" val="4051553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39</a:t>
            </a:fld>
            <a:endParaRPr lang="en-US"/>
          </a:p>
        </p:txBody>
      </p:sp>
    </p:spTree>
    <p:extLst>
      <p:ext uri="{BB962C8B-B14F-4D97-AF65-F5344CB8AC3E}">
        <p14:creationId xmlns:p14="http://schemas.microsoft.com/office/powerpoint/2010/main" val="393257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A7E2CFB-4B95-4464-8261-9E2DF7D32436}" type="slidenum">
              <a:rPr lang="en-US" smtClean="0"/>
              <a:pPr/>
              <a:t>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01494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46</a:t>
            </a:fld>
            <a:endParaRPr lang="en-US"/>
          </a:p>
        </p:txBody>
      </p:sp>
    </p:spTree>
    <p:extLst>
      <p:ext uri="{BB962C8B-B14F-4D97-AF65-F5344CB8AC3E}">
        <p14:creationId xmlns:p14="http://schemas.microsoft.com/office/powerpoint/2010/main" val="408942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48</a:t>
            </a:fld>
            <a:endParaRPr lang="en-US"/>
          </a:p>
        </p:txBody>
      </p:sp>
    </p:spTree>
    <p:extLst>
      <p:ext uri="{BB962C8B-B14F-4D97-AF65-F5344CB8AC3E}">
        <p14:creationId xmlns:p14="http://schemas.microsoft.com/office/powerpoint/2010/main" val="397581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A7E2CFB-4B95-4464-8261-9E2DF7D32436}" type="slidenum">
              <a:rPr lang="en-US" smtClean="0"/>
              <a:pPr/>
              <a:t>3</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7140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4</a:t>
            </a:fld>
            <a:endParaRPr lang="en-US"/>
          </a:p>
        </p:txBody>
      </p:sp>
    </p:spTree>
    <p:extLst>
      <p:ext uri="{BB962C8B-B14F-4D97-AF65-F5344CB8AC3E}">
        <p14:creationId xmlns:p14="http://schemas.microsoft.com/office/powerpoint/2010/main" val="256726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5</a:t>
            </a:fld>
            <a:endParaRPr lang="en-US"/>
          </a:p>
        </p:txBody>
      </p:sp>
    </p:spTree>
    <p:extLst>
      <p:ext uri="{BB962C8B-B14F-4D97-AF65-F5344CB8AC3E}">
        <p14:creationId xmlns:p14="http://schemas.microsoft.com/office/powerpoint/2010/main" val="312015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A7E2CFB-4B95-4464-8261-9E2DF7D32436}" type="slidenum">
              <a:rPr lang="en-US" smtClean="0"/>
              <a:pPr/>
              <a:t>6</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7309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4F50A16-68FD-463E-BB0A-EDC0F6806B60}" type="slidenum">
              <a:rPr lang="en-US" smtClean="0"/>
              <a:pPr/>
              <a:t>12</a:t>
            </a:fld>
            <a:endParaRPr lang="en-US"/>
          </a:p>
        </p:txBody>
      </p:sp>
    </p:spTree>
    <p:extLst>
      <p:ext uri="{BB962C8B-B14F-4D97-AF65-F5344CB8AC3E}">
        <p14:creationId xmlns:p14="http://schemas.microsoft.com/office/powerpoint/2010/main" val="2745817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A7E2CFB-4B95-4464-8261-9E2DF7D32436}" type="slidenum">
              <a:rPr lang="en-US" smtClean="0"/>
              <a:pPr/>
              <a:t>14</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83718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A7E2CFB-4B95-4464-8261-9E2DF7D32436}" type="slidenum">
              <a:rPr lang="en-US" smtClean="0"/>
              <a:pPr/>
              <a:t>17</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45439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3C8072-CCDD-46D0-B5D2-1378BAB12EB6}" type="datetime1">
              <a:rPr lang="en-US" smtClean="0"/>
              <a:t>1/27/2023</a:t>
            </a:fld>
            <a:endParaRPr lang="en-US"/>
          </a:p>
        </p:txBody>
      </p:sp>
      <p:sp>
        <p:nvSpPr>
          <p:cNvPr id="5" name="Footer Placeholder 4"/>
          <p:cNvSpPr>
            <a:spLocks noGrp="1"/>
          </p:cNvSpPr>
          <p:nvPr>
            <p:ph type="ftr" sz="quarter" idx="11"/>
          </p:nvPr>
        </p:nvSpPr>
        <p:spPr/>
        <p:txBody>
          <a:bodyPr/>
          <a:lstStyle/>
          <a:p>
            <a:r>
              <a:rPr lang="en-US"/>
              <a:t>Prepared by : Mimi Suriaty Binti Abdul Rani</a:t>
            </a:r>
          </a:p>
        </p:txBody>
      </p:sp>
      <p:sp>
        <p:nvSpPr>
          <p:cNvPr id="6" name="Slide Number Placeholder 5"/>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3E6FFD-ED78-4DCB-A7C1-80C6A0FEDCE6}" type="datetime1">
              <a:rPr lang="en-US" smtClean="0"/>
              <a:t>1/27/2023</a:t>
            </a:fld>
            <a:endParaRPr lang="en-US"/>
          </a:p>
        </p:txBody>
      </p:sp>
      <p:sp>
        <p:nvSpPr>
          <p:cNvPr id="5" name="Footer Placeholder 4"/>
          <p:cNvSpPr>
            <a:spLocks noGrp="1"/>
          </p:cNvSpPr>
          <p:nvPr>
            <p:ph type="ftr" sz="quarter" idx="11"/>
          </p:nvPr>
        </p:nvSpPr>
        <p:spPr/>
        <p:txBody>
          <a:bodyPr/>
          <a:lstStyle/>
          <a:p>
            <a:r>
              <a:rPr lang="en-US"/>
              <a:t>Prepared by : Mimi Suriaty Binti Abdul Rani</a:t>
            </a:r>
          </a:p>
        </p:txBody>
      </p:sp>
      <p:sp>
        <p:nvSpPr>
          <p:cNvPr id="6" name="Slide Number Placeholder 5"/>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B4133-036C-44BD-85E2-00E008179BC0}" type="datetime1">
              <a:rPr lang="en-US" smtClean="0"/>
              <a:t>1/27/2023</a:t>
            </a:fld>
            <a:endParaRPr lang="en-US"/>
          </a:p>
        </p:txBody>
      </p:sp>
      <p:sp>
        <p:nvSpPr>
          <p:cNvPr id="5" name="Footer Placeholder 4"/>
          <p:cNvSpPr>
            <a:spLocks noGrp="1"/>
          </p:cNvSpPr>
          <p:nvPr>
            <p:ph type="ftr" sz="quarter" idx="11"/>
          </p:nvPr>
        </p:nvSpPr>
        <p:spPr/>
        <p:txBody>
          <a:bodyPr/>
          <a:lstStyle/>
          <a:p>
            <a:r>
              <a:rPr lang="en-US"/>
              <a:t>Prepared by : Mimi Suriaty Binti Abdul Rani</a:t>
            </a:r>
          </a:p>
        </p:txBody>
      </p:sp>
      <p:sp>
        <p:nvSpPr>
          <p:cNvPr id="6" name="Slide Number Placeholder 5"/>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fld id="{DC46C103-AB7D-496D-9525-A305A8A3D655}" type="datetime1">
              <a:rPr lang="en-US" smtClean="0"/>
              <a:t>1/27/2023</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3F9FBE8-9660-4F5C-9992-AE8D54DEC10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r>
              <a:rPr lang="en-US"/>
              <a:t>Prepared by : Mimi Suriaty Binti Abdul Rani</a:t>
            </a:r>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lvl1pPr>
          </a:lstStyle>
          <a:p>
            <a:pPr>
              <a:defRPr/>
            </a:pPr>
            <a:fld id="{9875D740-C0A6-42EA-9456-0310D544D561}" type="slidenum">
              <a:rPr lang="en-US"/>
              <a:pPr>
                <a:defRPr/>
              </a:pPr>
              <a:t>‹#›</a:t>
            </a:fld>
            <a:r>
              <a:rPr lang="en-US" dirty="0"/>
              <a:t> of 42</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791483-819C-481F-BABC-D1745A1BC0D4}" type="datetime1">
              <a:rPr lang="en-US" smtClean="0"/>
              <a:t>1/27/2023</a:t>
            </a:fld>
            <a:endParaRPr lang="en-US"/>
          </a:p>
        </p:txBody>
      </p:sp>
      <p:sp>
        <p:nvSpPr>
          <p:cNvPr id="5" name="Footer Placeholder 4"/>
          <p:cNvSpPr>
            <a:spLocks noGrp="1"/>
          </p:cNvSpPr>
          <p:nvPr>
            <p:ph type="ftr" sz="quarter" idx="11"/>
          </p:nvPr>
        </p:nvSpPr>
        <p:spPr/>
        <p:txBody>
          <a:bodyPr/>
          <a:lstStyle/>
          <a:p>
            <a:r>
              <a:rPr lang="en-US"/>
              <a:t>Prepared by : Mimi Suriaty Binti Abdul Rani</a:t>
            </a:r>
          </a:p>
        </p:txBody>
      </p:sp>
      <p:sp>
        <p:nvSpPr>
          <p:cNvPr id="6" name="Slide Number Placeholder 5"/>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312B5-5C13-48E4-B28E-7F3BB5C68342}" type="datetime1">
              <a:rPr lang="en-US" smtClean="0"/>
              <a:t>1/27/2023</a:t>
            </a:fld>
            <a:endParaRPr lang="en-US"/>
          </a:p>
        </p:txBody>
      </p:sp>
      <p:sp>
        <p:nvSpPr>
          <p:cNvPr id="5" name="Footer Placeholder 4"/>
          <p:cNvSpPr>
            <a:spLocks noGrp="1"/>
          </p:cNvSpPr>
          <p:nvPr>
            <p:ph type="ftr" sz="quarter" idx="11"/>
          </p:nvPr>
        </p:nvSpPr>
        <p:spPr/>
        <p:txBody>
          <a:bodyPr/>
          <a:lstStyle/>
          <a:p>
            <a:r>
              <a:rPr lang="en-US"/>
              <a:t>Prepared by : Mimi Suriaty Binti Abdul Rani</a:t>
            </a:r>
          </a:p>
        </p:txBody>
      </p:sp>
      <p:sp>
        <p:nvSpPr>
          <p:cNvPr id="6" name="Slide Number Placeholder 5"/>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6E723D-C3BF-4496-95F8-4E0875EAA17B}" type="datetime1">
              <a:rPr lang="en-US" smtClean="0"/>
              <a:t>1/27/2023</a:t>
            </a:fld>
            <a:endParaRPr lang="en-US"/>
          </a:p>
        </p:txBody>
      </p:sp>
      <p:sp>
        <p:nvSpPr>
          <p:cNvPr id="6" name="Footer Placeholder 5"/>
          <p:cNvSpPr>
            <a:spLocks noGrp="1"/>
          </p:cNvSpPr>
          <p:nvPr>
            <p:ph type="ftr" sz="quarter" idx="11"/>
          </p:nvPr>
        </p:nvSpPr>
        <p:spPr/>
        <p:txBody>
          <a:bodyPr/>
          <a:lstStyle/>
          <a:p>
            <a:r>
              <a:rPr lang="en-US"/>
              <a:t>Prepared by : Mimi Suriaty Binti Abdul Rani</a:t>
            </a:r>
          </a:p>
        </p:txBody>
      </p:sp>
      <p:sp>
        <p:nvSpPr>
          <p:cNvPr id="7" name="Slide Number Placeholder 6"/>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7A1D44-9263-440F-97EF-7C5BB06BB0EB}" type="datetime1">
              <a:rPr lang="en-US" smtClean="0"/>
              <a:t>1/27/2023</a:t>
            </a:fld>
            <a:endParaRPr lang="en-US"/>
          </a:p>
        </p:txBody>
      </p:sp>
      <p:sp>
        <p:nvSpPr>
          <p:cNvPr id="8" name="Footer Placeholder 7"/>
          <p:cNvSpPr>
            <a:spLocks noGrp="1"/>
          </p:cNvSpPr>
          <p:nvPr>
            <p:ph type="ftr" sz="quarter" idx="11"/>
          </p:nvPr>
        </p:nvSpPr>
        <p:spPr/>
        <p:txBody>
          <a:bodyPr/>
          <a:lstStyle/>
          <a:p>
            <a:r>
              <a:rPr lang="en-US"/>
              <a:t>Prepared by : Mimi Suriaty Binti Abdul Rani</a:t>
            </a:r>
          </a:p>
        </p:txBody>
      </p:sp>
      <p:sp>
        <p:nvSpPr>
          <p:cNvPr id="9" name="Slide Number Placeholder 8"/>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2A5732-C56F-4314-8739-F82F7FC28BAA}" type="datetime1">
              <a:rPr lang="en-US" smtClean="0"/>
              <a:t>1/27/2023</a:t>
            </a:fld>
            <a:endParaRPr lang="en-US"/>
          </a:p>
        </p:txBody>
      </p:sp>
      <p:sp>
        <p:nvSpPr>
          <p:cNvPr id="4" name="Footer Placeholder 3"/>
          <p:cNvSpPr>
            <a:spLocks noGrp="1"/>
          </p:cNvSpPr>
          <p:nvPr>
            <p:ph type="ftr" sz="quarter" idx="11"/>
          </p:nvPr>
        </p:nvSpPr>
        <p:spPr/>
        <p:txBody>
          <a:bodyPr/>
          <a:lstStyle/>
          <a:p>
            <a:r>
              <a:rPr lang="en-US"/>
              <a:t>Prepared by : Mimi Suriaty Binti Abdul Rani</a:t>
            </a:r>
          </a:p>
        </p:txBody>
      </p:sp>
      <p:sp>
        <p:nvSpPr>
          <p:cNvPr id="5" name="Slide Number Placeholder 4"/>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8618B-2553-44E1-924A-0C9AB4C27719}" type="datetime1">
              <a:rPr lang="en-US" smtClean="0"/>
              <a:t>1/27/2023</a:t>
            </a:fld>
            <a:endParaRPr lang="en-US"/>
          </a:p>
        </p:txBody>
      </p:sp>
      <p:sp>
        <p:nvSpPr>
          <p:cNvPr id="3" name="Footer Placeholder 2"/>
          <p:cNvSpPr>
            <a:spLocks noGrp="1"/>
          </p:cNvSpPr>
          <p:nvPr>
            <p:ph type="ftr" sz="quarter" idx="11"/>
          </p:nvPr>
        </p:nvSpPr>
        <p:spPr/>
        <p:txBody>
          <a:bodyPr/>
          <a:lstStyle/>
          <a:p>
            <a:r>
              <a:rPr lang="en-US"/>
              <a:t>Prepared by : Mimi Suriaty Binti Abdul Rani</a:t>
            </a:r>
          </a:p>
        </p:txBody>
      </p:sp>
      <p:sp>
        <p:nvSpPr>
          <p:cNvPr id="4" name="Slide Number Placeholder 3"/>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76F27-8640-4740-92F1-6B3A68670BC8}" type="datetime1">
              <a:rPr lang="en-US" smtClean="0"/>
              <a:t>1/27/2023</a:t>
            </a:fld>
            <a:endParaRPr lang="en-US"/>
          </a:p>
        </p:txBody>
      </p:sp>
      <p:sp>
        <p:nvSpPr>
          <p:cNvPr id="6" name="Footer Placeholder 5"/>
          <p:cNvSpPr>
            <a:spLocks noGrp="1"/>
          </p:cNvSpPr>
          <p:nvPr>
            <p:ph type="ftr" sz="quarter" idx="11"/>
          </p:nvPr>
        </p:nvSpPr>
        <p:spPr/>
        <p:txBody>
          <a:bodyPr/>
          <a:lstStyle/>
          <a:p>
            <a:r>
              <a:rPr lang="en-US"/>
              <a:t>Prepared by : Mimi Suriaty Binti Abdul Rani</a:t>
            </a:r>
          </a:p>
        </p:txBody>
      </p:sp>
      <p:sp>
        <p:nvSpPr>
          <p:cNvPr id="7" name="Slide Number Placeholder 6"/>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4AF43A-ECB4-4BFD-8C0E-E7E40D74343D}" type="datetime1">
              <a:rPr lang="en-US" smtClean="0"/>
              <a:t>1/27/2023</a:t>
            </a:fld>
            <a:endParaRPr lang="en-US"/>
          </a:p>
        </p:txBody>
      </p:sp>
      <p:sp>
        <p:nvSpPr>
          <p:cNvPr id="6" name="Footer Placeholder 5"/>
          <p:cNvSpPr>
            <a:spLocks noGrp="1"/>
          </p:cNvSpPr>
          <p:nvPr>
            <p:ph type="ftr" sz="quarter" idx="11"/>
          </p:nvPr>
        </p:nvSpPr>
        <p:spPr/>
        <p:txBody>
          <a:bodyPr/>
          <a:lstStyle/>
          <a:p>
            <a:r>
              <a:rPr lang="en-US"/>
              <a:t>Prepared by : Mimi Suriaty Binti Abdul Rani</a:t>
            </a:r>
          </a:p>
        </p:txBody>
      </p:sp>
      <p:sp>
        <p:nvSpPr>
          <p:cNvPr id="7" name="Slide Number Placeholder 6"/>
          <p:cNvSpPr>
            <a:spLocks noGrp="1"/>
          </p:cNvSpPr>
          <p:nvPr>
            <p:ph type="sldNum" sz="quarter" idx="12"/>
          </p:nvPr>
        </p:nvSpPr>
        <p:spPr/>
        <p:txBody>
          <a:bodyPr/>
          <a:lstStyle/>
          <a:p>
            <a:fld id="{08ED516D-BEB1-4332-B78F-6D5CBFD78F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697841-64B2-4014-880E-8749C17F89D6}" type="datetime1">
              <a:rPr lang="en-US" smtClean="0"/>
              <a:t>1/27/2023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Prepared by : Mimi Suriaty Binti Abdul Rani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D516D-BEB1-4332-B78F-6D5CBFD78F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slide" Target="slide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hyperlink" Target="http://www.bnm.gov.my/index.php?ch=13&amp;cat=banking&amp;type=ib" TargetMode="Externa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lum bright="70000" contrast="-70000"/>
            <a:alphaModFix amt="35000"/>
          </a:blip>
          <a:stretch>
            <a:fillRect/>
          </a:stretch>
        </p:blipFill>
        <p:spPr>
          <a:xfrm>
            <a:off x="0" y="0"/>
            <a:ext cx="9144000" cy="6858000"/>
          </a:xfrm>
          <a:prstGeom prst="rect">
            <a:avLst/>
          </a:prstGeom>
        </p:spPr>
      </p:pic>
      <p:sp>
        <p:nvSpPr>
          <p:cNvPr id="8194" name="Rectangle 2"/>
          <p:cNvSpPr>
            <a:spLocks noGrp="1" noChangeArrowheads="1"/>
          </p:cNvSpPr>
          <p:nvPr>
            <p:ph type="ctrTitle"/>
          </p:nvPr>
        </p:nvSpPr>
        <p:spPr>
          <a:xfrm>
            <a:off x="685800" y="1376149"/>
            <a:ext cx="7772400" cy="762001"/>
          </a:xfrm>
        </p:spPr>
        <p:txBody>
          <a:bodyPr>
            <a:normAutofit/>
          </a:bodyPr>
          <a:lstStyle/>
          <a:p>
            <a:pPr eaLnBrk="1" hangingPunct="1"/>
            <a:r>
              <a:rPr lang="en-US" sz="3200" b="1" dirty="0"/>
              <a:t>OBA 3105 INTRODUCTION TO FINANCE</a:t>
            </a:r>
          </a:p>
        </p:txBody>
      </p:sp>
      <p:sp>
        <p:nvSpPr>
          <p:cNvPr id="8195" name="Rectangle 3"/>
          <p:cNvSpPr>
            <a:spLocks noGrp="1" noChangeArrowheads="1"/>
          </p:cNvSpPr>
          <p:nvPr>
            <p:ph type="subTitle" idx="1"/>
          </p:nvPr>
        </p:nvSpPr>
        <p:spPr>
          <a:xfrm>
            <a:off x="1295400" y="2438400"/>
            <a:ext cx="6629400" cy="2667000"/>
          </a:xfrm>
        </p:spPr>
        <p:txBody>
          <a:bodyPr>
            <a:normAutofit fontScale="92500"/>
          </a:bodyPr>
          <a:lstStyle/>
          <a:p>
            <a:pPr>
              <a:lnSpc>
                <a:spcPct val="80000"/>
              </a:lnSpc>
            </a:pPr>
            <a:r>
              <a:rPr lang="en-US" sz="4000" b="1" dirty="0">
                <a:solidFill>
                  <a:prstClr val="black"/>
                </a:solidFill>
                <a:ea typeface="+mj-ea"/>
                <a:cs typeface="+mj-cs"/>
              </a:rPr>
              <a:t>CHAPTER 2_PART 1</a:t>
            </a:r>
          </a:p>
          <a:p>
            <a:pPr>
              <a:lnSpc>
                <a:spcPct val="80000"/>
              </a:lnSpc>
            </a:pPr>
            <a:endParaRPr lang="en-US" sz="4000" b="1" dirty="0">
              <a:solidFill>
                <a:prstClr val="black"/>
              </a:solidFill>
              <a:ea typeface="+mj-ea"/>
              <a:cs typeface="+mj-cs"/>
            </a:endParaRPr>
          </a:p>
          <a:p>
            <a:pPr>
              <a:lnSpc>
                <a:spcPct val="80000"/>
              </a:lnSpc>
            </a:pPr>
            <a:r>
              <a:rPr lang="en-US" sz="4000" b="1" dirty="0">
                <a:solidFill>
                  <a:prstClr val="black"/>
                </a:solidFill>
                <a:ea typeface="+mj-ea"/>
                <a:cs typeface="+mj-cs"/>
              </a:rPr>
              <a:t>HISTORY AND DEVELOPMENT OF ISLAMIC BANKING AND FINANCE AROUND THE WORLD</a:t>
            </a:r>
            <a:endParaRPr lang="en-US" sz="4000" b="1" dirty="0">
              <a:solidFill>
                <a:schemeClr val="hlink"/>
              </a:solidFill>
            </a:endParaRPr>
          </a:p>
        </p:txBody>
      </p:sp>
      <p:sp>
        <p:nvSpPr>
          <p:cNvPr id="4" name="Footer Placeholder 3"/>
          <p:cNvSpPr>
            <a:spLocks noGrp="1"/>
          </p:cNvSpPr>
          <p:nvPr>
            <p:ph type="ftr" sz="quarter" idx="11"/>
          </p:nvPr>
        </p:nvSpPr>
        <p:spPr>
          <a:xfrm>
            <a:off x="2800350" y="6492875"/>
            <a:ext cx="3467100" cy="365125"/>
          </a:xfrm>
        </p:spPr>
        <p:txBody>
          <a:bodyPr/>
          <a:lstStyle/>
          <a:p>
            <a:r>
              <a:rPr lang="en-US" dirty="0"/>
              <a:t>Prepared by : Mimi Suriaty Binti Abdul Rani</a:t>
            </a:r>
          </a:p>
        </p:txBody>
      </p:sp>
      <p:pic>
        <p:nvPicPr>
          <p:cNvPr id="7" name="Audio 6">
            <a:hlinkClick r:id="" action="ppaction://media"/>
            <a:extLst>
              <a:ext uri="{FF2B5EF4-FFF2-40B4-BE49-F238E27FC236}">
                <a16:creationId xmlns:a16="http://schemas.microsoft.com/office/drawing/2014/main" id="{B45A88AC-54AA-49BC-E74D-CA85D2802F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758"/>
    </mc:Choice>
    <mc:Fallback>
      <p:transition spd="slow" advTm="1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1066800"/>
            <a:ext cx="8229600" cy="1066800"/>
          </a:xfrm>
        </p:spPr>
        <p:txBody>
          <a:bodyPr>
            <a:normAutofit fontScale="90000"/>
          </a:bodyPr>
          <a:lstStyle/>
          <a:p>
            <a:pPr eaLnBrk="1" hangingPunct="1">
              <a:defRPr/>
            </a:pPr>
            <a:br>
              <a:rPr lang="en-US" sz="3600" b="1" dirty="0"/>
            </a:br>
            <a:r>
              <a:rPr lang="en-US" sz="3600" b="1" dirty="0"/>
              <a:t>The role of the bank (El-</a:t>
            </a:r>
            <a:r>
              <a:rPr lang="en-US" sz="3600" b="1" dirty="0" err="1"/>
              <a:t>Naggar</a:t>
            </a:r>
            <a:r>
              <a:rPr lang="en-US" sz="3600" b="1" dirty="0"/>
              <a:t>, 1974</a:t>
            </a:r>
            <a:r>
              <a:rPr lang="en-US" sz="4000" b="1" dirty="0"/>
              <a:t>)</a:t>
            </a:r>
          </a:p>
        </p:txBody>
      </p:sp>
      <p:sp>
        <p:nvSpPr>
          <p:cNvPr id="11267" name="Rectangle 3"/>
          <p:cNvSpPr>
            <a:spLocks noGrp="1" noChangeArrowheads="1"/>
          </p:cNvSpPr>
          <p:nvPr>
            <p:ph type="body" idx="1"/>
          </p:nvPr>
        </p:nvSpPr>
        <p:spPr>
          <a:xfrm>
            <a:off x="304800" y="2438400"/>
            <a:ext cx="8839200" cy="4419600"/>
          </a:xfrm>
        </p:spPr>
        <p:txBody>
          <a:bodyPr>
            <a:normAutofit/>
          </a:bodyPr>
          <a:lstStyle/>
          <a:p>
            <a:pPr marL="609600" indent="-609600" eaLnBrk="1" hangingPunct="1">
              <a:buFontTx/>
              <a:buAutoNum type="alphaLcParenR"/>
            </a:pPr>
            <a:r>
              <a:rPr lang="en-US" sz="2400" dirty="0"/>
              <a:t>An efficient intermediary between the supply and demand of capital</a:t>
            </a:r>
          </a:p>
          <a:p>
            <a:pPr marL="609600" indent="-609600" eaLnBrk="1" hangingPunct="1">
              <a:buFontTx/>
              <a:buAutoNum type="alphaLcParenR"/>
            </a:pPr>
            <a:r>
              <a:rPr lang="en-US" sz="2400" dirty="0"/>
              <a:t>Act as one educational centre for economic efficiency, saving education and banking habit</a:t>
            </a:r>
          </a:p>
          <a:p>
            <a:pPr marL="609600" indent="-609600" eaLnBrk="1" hangingPunct="1">
              <a:buFontTx/>
              <a:buAutoNum type="alphaLcParenR"/>
            </a:pPr>
            <a:r>
              <a:rPr lang="en-US" sz="2400" dirty="0"/>
              <a:t>Set a dynamic factor in mobilizing the idle capital for investment, reducing hoarding and reduce problem of capital formation</a:t>
            </a:r>
          </a:p>
        </p:txBody>
      </p:sp>
      <p:sp>
        <p:nvSpPr>
          <p:cNvPr id="4" name="Rectangle 2"/>
          <p:cNvSpPr txBox="1">
            <a:spLocks noRot="1" noChangeArrowheads="1"/>
          </p:cNvSpPr>
          <p:nvPr/>
        </p:nvSpPr>
        <p:spPr>
          <a:xfrm>
            <a:off x="0" y="228600"/>
            <a:ext cx="8153400" cy="762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mj-lt"/>
                <a:ea typeface="+mj-ea"/>
                <a:cs typeface="+mj-cs"/>
              </a:rPr>
              <a:t>History of Islamic Banking and Finance</a:t>
            </a: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5" name="Picture 4">
            <a:extLst>
              <a:ext uri="{FF2B5EF4-FFF2-40B4-BE49-F238E27FC236}">
                <a16:creationId xmlns:a16="http://schemas.microsoft.com/office/drawing/2014/main" id="{9209892C-7C1C-9F64-820F-1D54B103F425}"/>
              </a:ext>
            </a:extLst>
          </p:cNvPr>
          <p:cNvPicPr>
            <a:picLocks noChangeAspect="1"/>
          </p:cNvPicPr>
          <p:nvPr/>
        </p:nvPicPr>
        <p:blipFill>
          <a:blip r:embed="rId4"/>
          <a:stretch>
            <a:fillRect/>
          </a:stretch>
        </p:blipFill>
        <p:spPr>
          <a:xfrm>
            <a:off x="0" y="0"/>
            <a:ext cx="9144000" cy="6857999"/>
          </a:xfrm>
          <a:prstGeom prst="rect">
            <a:avLst/>
          </a:prstGeom>
        </p:spPr>
      </p:pic>
      <p:pic>
        <p:nvPicPr>
          <p:cNvPr id="7" name="Audio 6">
            <a:hlinkClick r:id="" action="ppaction://media"/>
            <a:extLst>
              <a:ext uri="{FF2B5EF4-FFF2-40B4-BE49-F238E27FC236}">
                <a16:creationId xmlns:a16="http://schemas.microsoft.com/office/drawing/2014/main" id="{9ED9A8A4-42AB-5430-A41B-ACD5368CB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668"/>
    </mc:Choice>
    <mc:Fallback>
      <p:transition spd="slow" advTm="1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F5C10C-51BB-D32F-5746-F7D65736BAEC}"/>
              </a:ext>
            </a:extLst>
          </p:cNvPr>
          <p:cNvPicPr>
            <a:picLocks noChangeAspect="1"/>
          </p:cNvPicPr>
          <p:nvPr/>
        </p:nvPicPr>
        <p:blipFill>
          <a:blip r:embed="rId4"/>
          <a:stretch>
            <a:fillRect/>
          </a:stretch>
        </p:blipFill>
        <p:spPr>
          <a:xfrm>
            <a:off x="0" y="0"/>
            <a:ext cx="9144000" cy="6857999"/>
          </a:xfrm>
          <a:prstGeom prst="rect">
            <a:avLst/>
          </a:prstGeom>
        </p:spPr>
      </p:pic>
      <p:sp>
        <p:nvSpPr>
          <p:cNvPr id="2" name="Title 1"/>
          <p:cNvSpPr>
            <a:spLocks noGrp="1"/>
          </p:cNvSpPr>
          <p:nvPr>
            <p:ph type="title"/>
          </p:nvPr>
        </p:nvSpPr>
        <p:spPr/>
        <p:txBody>
          <a:bodyPr>
            <a:normAutofit fontScale="90000"/>
          </a:bodyPr>
          <a:lstStyle/>
          <a:p>
            <a:pPr>
              <a:defRPr/>
            </a:pPr>
            <a:r>
              <a:rPr lang="en-US" dirty="0"/>
              <a:t>History of Islamic Financial Institutions- Overview</a:t>
            </a:r>
          </a:p>
        </p:txBody>
      </p:sp>
      <p:sp>
        <p:nvSpPr>
          <p:cNvPr id="22531"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700769219"/>
              </p:ext>
            </p:extLst>
          </p:nvPr>
        </p:nvGraphicFramePr>
        <p:xfrm>
          <a:off x="457200" y="1447800"/>
          <a:ext cx="8305800" cy="4876799"/>
        </p:xfrm>
        <a:graphic>
          <a:graphicData uri="http://schemas.openxmlformats.org/drawingml/2006/table">
            <a:tbl>
              <a:tblPr firstRow="1" bandRow="1">
                <a:tableStyleId>{5C22544A-7EE6-4342-B048-85BDC9FD1C3A}</a:tableStyleId>
              </a:tblPr>
              <a:tblGrid>
                <a:gridCol w="1661160">
                  <a:extLst>
                    <a:ext uri="{9D8B030D-6E8A-4147-A177-3AD203B41FA5}">
                      <a16:colId xmlns:a16="http://schemas.microsoft.com/office/drawing/2014/main" val="20000"/>
                    </a:ext>
                  </a:extLst>
                </a:gridCol>
                <a:gridCol w="6644640">
                  <a:extLst>
                    <a:ext uri="{9D8B030D-6E8A-4147-A177-3AD203B41FA5}">
                      <a16:colId xmlns:a16="http://schemas.microsoft.com/office/drawing/2014/main" val="20001"/>
                    </a:ext>
                  </a:extLst>
                </a:gridCol>
              </a:tblGrid>
              <a:tr h="1180992">
                <a:tc>
                  <a:txBody>
                    <a:bodyPr/>
                    <a:lstStyle/>
                    <a:p>
                      <a:r>
                        <a:rPr lang="en-US" dirty="0"/>
                        <a:t>1950’s</a:t>
                      </a:r>
                    </a:p>
                    <a:p>
                      <a:r>
                        <a:rPr lang="en-US" dirty="0"/>
                        <a:t>(Pakistan)</a:t>
                      </a:r>
                    </a:p>
                  </a:txBody>
                  <a:tcPr/>
                </a:tc>
                <a:tc>
                  <a:txBody>
                    <a:bodyPr/>
                    <a:lstStyle/>
                    <a:p>
                      <a:r>
                        <a:rPr lang="en-US" baseline="0" dirty="0"/>
                        <a:t>A small experimental Interest- Free Bank was established in a rural area.  Loans extended to other poor landowners for agricultural  improvements.  This had no lasting impact.</a:t>
                      </a:r>
                      <a:endParaRPr lang="en-US" dirty="0"/>
                    </a:p>
                  </a:txBody>
                  <a:tcPr/>
                </a:tc>
                <a:extLst>
                  <a:ext uri="{0D108BD9-81ED-4DB2-BD59-A6C34878D82A}">
                    <a16:rowId xmlns:a16="http://schemas.microsoft.com/office/drawing/2014/main" val="10000"/>
                  </a:ext>
                </a:extLst>
              </a:tr>
              <a:tr h="1026613">
                <a:tc>
                  <a:txBody>
                    <a:bodyPr/>
                    <a:lstStyle/>
                    <a:p>
                      <a:r>
                        <a:rPr lang="en-US" b="1" dirty="0"/>
                        <a:t>1963-1967</a:t>
                      </a:r>
                    </a:p>
                    <a:p>
                      <a:r>
                        <a:rPr lang="en-US" b="1" dirty="0"/>
                        <a:t>(Egypt)</a:t>
                      </a:r>
                    </a:p>
                  </a:txBody>
                  <a:tcPr/>
                </a:tc>
                <a:tc>
                  <a:txBody>
                    <a:bodyPr/>
                    <a:lstStyle/>
                    <a:p>
                      <a:r>
                        <a:rPr lang="en-US" b="1" dirty="0" err="1"/>
                        <a:t>Mit</a:t>
                      </a:r>
                      <a:r>
                        <a:rPr lang="en-US" b="1" dirty="0"/>
                        <a:t>- </a:t>
                      </a:r>
                      <a:r>
                        <a:rPr lang="en-US" b="1" dirty="0" err="1"/>
                        <a:t>Ghamr</a:t>
                      </a:r>
                      <a:r>
                        <a:rPr lang="en-US" b="1" dirty="0"/>
                        <a:t> established by</a:t>
                      </a:r>
                      <a:r>
                        <a:rPr lang="en-US" b="1" baseline="0" dirty="0"/>
                        <a:t> El- </a:t>
                      </a:r>
                      <a:r>
                        <a:rPr lang="en-US" b="1" baseline="0" dirty="0" err="1"/>
                        <a:t>Naggar</a:t>
                      </a:r>
                      <a:endParaRPr lang="en-US" b="1" baseline="0" dirty="0"/>
                    </a:p>
                    <a:p>
                      <a:r>
                        <a:rPr lang="en-US" b="1" baseline="0" dirty="0"/>
                        <a:t>Followed the model of German Savings Bank. Successful but later ended due to some political reasons</a:t>
                      </a:r>
                      <a:endParaRPr lang="en-US" b="1" dirty="0"/>
                    </a:p>
                  </a:txBody>
                  <a:tcPr/>
                </a:tc>
                <a:extLst>
                  <a:ext uri="{0D108BD9-81ED-4DB2-BD59-A6C34878D82A}">
                    <a16:rowId xmlns:a16="http://schemas.microsoft.com/office/drawing/2014/main" val="10001"/>
                  </a:ext>
                </a:extLst>
              </a:tr>
              <a:tr h="1642581">
                <a:tc>
                  <a:txBody>
                    <a:bodyPr/>
                    <a:lstStyle/>
                    <a:p>
                      <a:r>
                        <a:rPr lang="en-US" b="1" dirty="0">
                          <a:solidFill>
                            <a:schemeClr val="tx1"/>
                          </a:solidFill>
                        </a:rPr>
                        <a:t>1963</a:t>
                      </a:r>
                    </a:p>
                    <a:p>
                      <a:r>
                        <a:rPr lang="en-US" b="1" dirty="0">
                          <a:solidFill>
                            <a:schemeClr val="tx1"/>
                          </a:solidFill>
                        </a:rPr>
                        <a:t>(Malaysia)</a:t>
                      </a:r>
                      <a:r>
                        <a:rPr lang="en-US" b="1" dirty="0">
                          <a:solidFill>
                            <a:schemeClr val="bg2">
                              <a:lumMod val="90000"/>
                              <a:lumOff val="10000"/>
                            </a:schemeClr>
                          </a:solidFill>
                        </a:rPr>
                        <a:t>)</a:t>
                      </a:r>
                    </a:p>
                  </a:txBody>
                  <a:tcPr/>
                </a:tc>
                <a:tc>
                  <a:txBody>
                    <a:bodyPr/>
                    <a:lstStyle/>
                    <a:p>
                      <a:r>
                        <a:rPr lang="en-US" b="1" dirty="0"/>
                        <a:t>Pilgrims Fund Corporation ( </a:t>
                      </a:r>
                      <a:r>
                        <a:rPr lang="en-US" b="1" dirty="0" err="1"/>
                        <a:t>Tabung</a:t>
                      </a:r>
                      <a:r>
                        <a:rPr lang="en-US" b="1" dirty="0"/>
                        <a:t> </a:t>
                      </a:r>
                      <a:r>
                        <a:rPr lang="en-US" b="1" dirty="0" err="1"/>
                        <a:t>Haji</a:t>
                      </a:r>
                      <a:r>
                        <a:rPr lang="en-US" b="1" dirty="0"/>
                        <a:t>)</a:t>
                      </a:r>
                    </a:p>
                    <a:p>
                      <a:r>
                        <a:rPr lang="en-US" b="1" dirty="0"/>
                        <a:t>Objectives:</a:t>
                      </a:r>
                      <a:r>
                        <a:rPr lang="en-US" b="1" baseline="0" dirty="0"/>
                        <a:t> to enable Malay Muslims to save gradually to support their expenditure during Hajj and for other beneficial purposes</a:t>
                      </a:r>
                    </a:p>
                    <a:p>
                      <a:pPr>
                        <a:buFontTx/>
                        <a:buChar char="-"/>
                      </a:pPr>
                      <a:r>
                        <a:rPr lang="en-US" b="1" baseline="0" dirty="0"/>
                        <a:t>Started with 1,281 registered members with RM46,000 (1963)</a:t>
                      </a:r>
                    </a:p>
                    <a:p>
                      <a:pPr>
                        <a:buFontTx/>
                        <a:buChar char="-"/>
                      </a:pPr>
                      <a:r>
                        <a:rPr lang="en-US" b="1" baseline="0" dirty="0"/>
                        <a:t> 4 million depositors with more than USD2 billion (2004)</a:t>
                      </a:r>
                      <a:endParaRPr lang="en-US" b="1" dirty="0"/>
                    </a:p>
                  </a:txBody>
                  <a:tcPr/>
                </a:tc>
                <a:extLst>
                  <a:ext uri="{0D108BD9-81ED-4DB2-BD59-A6C34878D82A}">
                    <a16:rowId xmlns:a16="http://schemas.microsoft.com/office/drawing/2014/main" val="10002"/>
                  </a:ext>
                </a:extLst>
              </a:tr>
              <a:tr h="1026613">
                <a:tc>
                  <a:txBody>
                    <a:bodyPr/>
                    <a:lstStyle/>
                    <a:p>
                      <a:r>
                        <a:rPr lang="en-US" b="1" dirty="0"/>
                        <a:t>1971 (Egypt)</a:t>
                      </a:r>
                    </a:p>
                  </a:txBody>
                  <a:tcPr/>
                </a:tc>
                <a:tc>
                  <a:txBody>
                    <a:bodyPr/>
                    <a:lstStyle/>
                    <a:p>
                      <a:r>
                        <a:rPr lang="en-US" b="1" dirty="0"/>
                        <a:t>Nasser Social</a:t>
                      </a:r>
                      <a:r>
                        <a:rPr lang="en-US" b="1" baseline="0" dirty="0"/>
                        <a:t> Bank  was established as a social bank and not as profit oriented institutions. It was to serve </a:t>
                      </a:r>
                      <a:r>
                        <a:rPr lang="en-US" b="1" baseline="0" dirty="0" err="1"/>
                        <a:t>the’unbankable</a:t>
                      </a:r>
                      <a:r>
                        <a:rPr lang="en-US" b="1" baseline="0" dirty="0"/>
                        <a:t>’ low-income group</a:t>
                      </a:r>
                      <a:endParaRPr lang="en-US" b="1" dirty="0"/>
                    </a:p>
                  </a:txBody>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lang="en-US"/>
              <a:t>Prepared by : Mimi Suriaty Binti Abdul Rani</a:t>
            </a:r>
          </a:p>
        </p:txBody>
      </p:sp>
      <p:pic>
        <p:nvPicPr>
          <p:cNvPr id="8" name="Audio 7">
            <a:hlinkClick r:id="" action="ppaction://media"/>
            <a:extLst>
              <a:ext uri="{FF2B5EF4-FFF2-40B4-BE49-F238E27FC236}">
                <a16:creationId xmlns:a16="http://schemas.microsoft.com/office/drawing/2014/main" id="{20FE313D-9D1C-8A0A-CBE3-E74EBECDDE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057"/>
    </mc:Choice>
    <mc:Fallback>
      <p:transition spd="slow" advTm="3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ACFE6-4D81-8677-2ADA-496A1E36010C}"/>
              </a:ext>
            </a:extLst>
          </p:cNvPr>
          <p:cNvPicPr>
            <a:picLocks noChangeAspect="1"/>
          </p:cNvPicPr>
          <p:nvPr/>
        </p:nvPicPr>
        <p:blipFill>
          <a:blip r:embed="rId5"/>
          <a:stretch>
            <a:fillRect/>
          </a:stretch>
        </p:blipFill>
        <p:spPr>
          <a:xfrm>
            <a:off x="0" y="0"/>
            <a:ext cx="9144000" cy="6857999"/>
          </a:xfrm>
          <a:prstGeom prst="rect">
            <a:avLst/>
          </a:prstGeom>
        </p:spPr>
      </p:pic>
      <p:sp>
        <p:nvSpPr>
          <p:cNvPr id="2" name="Title 1"/>
          <p:cNvSpPr>
            <a:spLocks noGrp="1"/>
          </p:cNvSpPr>
          <p:nvPr>
            <p:ph type="title"/>
          </p:nvPr>
        </p:nvSpPr>
        <p:spPr/>
        <p:txBody>
          <a:bodyPr>
            <a:normAutofit fontScale="90000"/>
          </a:bodyPr>
          <a:lstStyle/>
          <a:p>
            <a:pPr>
              <a:defRPr/>
            </a:pPr>
            <a:r>
              <a:rPr lang="en-US" dirty="0"/>
              <a:t>History of Islamic Financial Institutions- Overview (2)</a:t>
            </a:r>
          </a:p>
        </p:txBody>
      </p:sp>
      <p:sp>
        <p:nvSpPr>
          <p:cNvPr id="23555"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494976145"/>
              </p:ext>
            </p:extLst>
          </p:nvPr>
        </p:nvGraphicFramePr>
        <p:xfrm>
          <a:off x="457200" y="1600200"/>
          <a:ext cx="8305800" cy="47244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1035352">
                <a:tc>
                  <a:txBody>
                    <a:bodyPr/>
                    <a:lstStyle/>
                    <a:p>
                      <a:r>
                        <a:rPr lang="en-US" sz="2000" dirty="0"/>
                        <a:t>1975 </a:t>
                      </a:r>
                    </a:p>
                    <a:p>
                      <a:r>
                        <a:rPr lang="en-US" sz="2000" dirty="0"/>
                        <a:t>(Jeddah, KSA</a:t>
                      </a:r>
                      <a:r>
                        <a:rPr lang="en-US" dirty="0"/>
                        <a:t>)</a:t>
                      </a:r>
                    </a:p>
                  </a:txBody>
                  <a:tcPr/>
                </a:tc>
                <a:tc>
                  <a:txBody>
                    <a:bodyPr/>
                    <a:lstStyle/>
                    <a:p>
                      <a:r>
                        <a:rPr lang="en-US" dirty="0"/>
                        <a:t>IDB was established as an</a:t>
                      </a:r>
                      <a:r>
                        <a:rPr lang="en-US" baseline="0" dirty="0"/>
                        <a:t> Inter-governmental institution to foster the economic  and social development of its member countries</a:t>
                      </a:r>
                      <a:endParaRPr lang="en-US" dirty="0"/>
                    </a:p>
                  </a:txBody>
                  <a:tcPr/>
                </a:tc>
                <a:extLst>
                  <a:ext uri="{0D108BD9-81ED-4DB2-BD59-A6C34878D82A}">
                    <a16:rowId xmlns:a16="http://schemas.microsoft.com/office/drawing/2014/main" val="10000"/>
                  </a:ext>
                </a:extLst>
              </a:tr>
              <a:tr h="790632">
                <a:tc>
                  <a:txBody>
                    <a:bodyPr/>
                    <a:lstStyle/>
                    <a:p>
                      <a:r>
                        <a:rPr lang="en-US" b="1" dirty="0"/>
                        <a:t>1975 (Dubai, UAE)</a:t>
                      </a:r>
                    </a:p>
                  </a:txBody>
                  <a:tcPr/>
                </a:tc>
                <a:tc>
                  <a:txBody>
                    <a:bodyPr/>
                    <a:lstStyle/>
                    <a:p>
                      <a:r>
                        <a:rPr lang="en-US" b="1" dirty="0"/>
                        <a:t>Dubai Islamic Bank was established as  a  first major Islamic commercial bank.  Started the series of IFIs.</a:t>
                      </a:r>
                    </a:p>
                  </a:txBody>
                  <a:tcPr/>
                </a:tc>
                <a:extLst>
                  <a:ext uri="{0D108BD9-81ED-4DB2-BD59-A6C34878D82A}">
                    <a16:rowId xmlns:a16="http://schemas.microsoft.com/office/drawing/2014/main" val="10001"/>
                  </a:ext>
                </a:extLst>
              </a:tr>
              <a:tr h="526946">
                <a:tc>
                  <a:txBody>
                    <a:bodyPr/>
                    <a:lstStyle/>
                    <a:p>
                      <a:r>
                        <a:rPr lang="en-US" b="1" dirty="0">
                          <a:solidFill>
                            <a:schemeClr val="tx1"/>
                          </a:solidFill>
                        </a:rPr>
                        <a:t>1977 (Sudan)</a:t>
                      </a:r>
                    </a:p>
                  </a:txBody>
                  <a:tcPr/>
                </a:tc>
                <a:tc>
                  <a:txBody>
                    <a:bodyPr/>
                    <a:lstStyle/>
                    <a:p>
                      <a:r>
                        <a:rPr lang="en-US" b="1" dirty="0">
                          <a:solidFill>
                            <a:schemeClr val="tx1"/>
                          </a:solidFill>
                        </a:rPr>
                        <a:t>Faisal Islamic Bank of Sudan was established.</a:t>
                      </a:r>
                    </a:p>
                  </a:txBody>
                  <a:tcPr/>
                </a:tc>
                <a:extLst>
                  <a:ext uri="{0D108BD9-81ED-4DB2-BD59-A6C34878D82A}">
                    <a16:rowId xmlns:a16="http://schemas.microsoft.com/office/drawing/2014/main" val="10002"/>
                  </a:ext>
                </a:extLst>
              </a:tr>
              <a:tr h="526946">
                <a:tc>
                  <a:txBody>
                    <a:bodyPr/>
                    <a:lstStyle/>
                    <a:p>
                      <a:r>
                        <a:rPr lang="en-US" b="1" dirty="0"/>
                        <a:t>1977 ( Egypt)</a:t>
                      </a:r>
                    </a:p>
                  </a:txBody>
                  <a:tcPr/>
                </a:tc>
                <a:tc>
                  <a:txBody>
                    <a:bodyPr/>
                    <a:lstStyle/>
                    <a:p>
                      <a:r>
                        <a:rPr lang="en-US" b="1" dirty="0"/>
                        <a:t>Faisal Islamic Bank of Egypt was also established.</a:t>
                      </a:r>
                    </a:p>
                  </a:txBody>
                  <a:tcPr/>
                </a:tc>
                <a:extLst>
                  <a:ext uri="{0D108BD9-81ED-4DB2-BD59-A6C34878D82A}">
                    <a16:rowId xmlns:a16="http://schemas.microsoft.com/office/drawing/2014/main" val="10003"/>
                  </a:ext>
                </a:extLst>
              </a:tr>
              <a:tr h="790632">
                <a:tc>
                  <a:txBody>
                    <a:bodyPr/>
                    <a:lstStyle/>
                    <a:p>
                      <a:r>
                        <a:rPr lang="en-US" b="1" dirty="0"/>
                        <a:t>1978 </a:t>
                      </a:r>
                    </a:p>
                    <a:p>
                      <a:r>
                        <a:rPr lang="en-US" b="1" dirty="0"/>
                        <a:t>(Jeddah, KSA)</a:t>
                      </a:r>
                    </a:p>
                  </a:txBody>
                  <a:tcPr/>
                </a:tc>
                <a:tc>
                  <a:txBody>
                    <a:bodyPr/>
                    <a:lstStyle/>
                    <a:p>
                      <a:r>
                        <a:rPr lang="en-US" b="1" dirty="0"/>
                        <a:t>Centre</a:t>
                      </a:r>
                      <a:r>
                        <a:rPr lang="en-US" b="1" baseline="0" dirty="0"/>
                        <a:t> for Research in IE in KAU was established. The first institution specializing in IBF.</a:t>
                      </a:r>
                      <a:endParaRPr lang="en-US" b="1" dirty="0"/>
                    </a:p>
                  </a:txBody>
                  <a:tcPr/>
                </a:tc>
                <a:extLst>
                  <a:ext uri="{0D108BD9-81ED-4DB2-BD59-A6C34878D82A}">
                    <a16:rowId xmlns:a16="http://schemas.microsoft.com/office/drawing/2014/main" val="10004"/>
                  </a:ext>
                </a:extLst>
              </a:tr>
              <a:tr h="526946">
                <a:tc>
                  <a:txBody>
                    <a:bodyPr/>
                    <a:lstStyle/>
                    <a:p>
                      <a:r>
                        <a:rPr lang="en-US" b="1" dirty="0"/>
                        <a:t>1979 (Bahrain) </a:t>
                      </a:r>
                    </a:p>
                  </a:txBody>
                  <a:tcPr/>
                </a:tc>
                <a:tc>
                  <a:txBody>
                    <a:bodyPr/>
                    <a:lstStyle/>
                    <a:p>
                      <a:r>
                        <a:rPr lang="en-US" b="1" dirty="0"/>
                        <a:t>Bahrain Islamic</a:t>
                      </a:r>
                      <a:r>
                        <a:rPr lang="en-US" b="1" baseline="0" dirty="0"/>
                        <a:t> Bank was established.</a:t>
                      </a:r>
                      <a:endParaRPr lang="en-US" b="1" dirty="0"/>
                    </a:p>
                  </a:txBody>
                  <a:tcPr/>
                </a:tc>
                <a:extLst>
                  <a:ext uri="{0D108BD9-81ED-4DB2-BD59-A6C34878D82A}">
                    <a16:rowId xmlns:a16="http://schemas.microsoft.com/office/drawing/2014/main" val="10005"/>
                  </a:ext>
                </a:extLst>
              </a:tr>
              <a:tr h="526946">
                <a:tc>
                  <a:txBody>
                    <a:bodyPr/>
                    <a:lstStyle/>
                    <a:p>
                      <a:r>
                        <a:rPr lang="en-US" b="1" dirty="0"/>
                        <a:t>1983 ( Malaysia)</a:t>
                      </a:r>
                    </a:p>
                  </a:txBody>
                  <a:tcPr/>
                </a:tc>
                <a:tc>
                  <a:txBody>
                    <a:bodyPr/>
                    <a:lstStyle/>
                    <a:p>
                      <a:r>
                        <a:rPr lang="en-US" b="1" dirty="0"/>
                        <a:t>Bank Islam Malaysia Berhad was established.</a:t>
                      </a:r>
                    </a:p>
                  </a:txBody>
                  <a:tcPr/>
                </a:tc>
                <a:extLst>
                  <a:ext uri="{0D108BD9-81ED-4DB2-BD59-A6C34878D82A}">
                    <a16:rowId xmlns:a16="http://schemas.microsoft.com/office/drawing/2014/main" val="10006"/>
                  </a:ext>
                </a:extLst>
              </a:tr>
            </a:tbl>
          </a:graphicData>
        </a:graphic>
      </p:graphicFrame>
      <p:sp>
        <p:nvSpPr>
          <p:cNvPr id="3" name="Footer Placeholder 2"/>
          <p:cNvSpPr>
            <a:spLocks noGrp="1"/>
          </p:cNvSpPr>
          <p:nvPr>
            <p:ph type="ftr" sz="quarter" idx="11"/>
          </p:nvPr>
        </p:nvSpPr>
        <p:spPr/>
        <p:txBody>
          <a:bodyPr/>
          <a:lstStyle/>
          <a:p>
            <a:r>
              <a:rPr lang="en-US"/>
              <a:t>Prepared by : Mimi Suriaty Binti Abdul Rani</a:t>
            </a:r>
          </a:p>
        </p:txBody>
      </p:sp>
      <p:pic>
        <p:nvPicPr>
          <p:cNvPr id="8" name="Audio 7">
            <a:hlinkClick r:id="" action="ppaction://media"/>
            <a:extLst>
              <a:ext uri="{FF2B5EF4-FFF2-40B4-BE49-F238E27FC236}">
                <a16:creationId xmlns:a16="http://schemas.microsoft.com/office/drawing/2014/main" id="{4CD923F8-4886-75DD-9BC4-CF2AD529E6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47"/>
    </mc:Choice>
    <mc:Fallback>
      <p:transition spd="slow" advTm="2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C80CC-FED7-1DF1-28E6-02B1C9202735}"/>
              </a:ext>
            </a:extLst>
          </p:cNvPr>
          <p:cNvPicPr>
            <a:picLocks noChangeAspect="1"/>
          </p:cNvPicPr>
          <p:nvPr/>
        </p:nvPicPr>
        <p:blipFill>
          <a:blip r:embed="rId4"/>
          <a:stretch>
            <a:fillRect/>
          </a:stretch>
        </p:blipFill>
        <p:spPr>
          <a:xfrm>
            <a:off x="0" y="0"/>
            <a:ext cx="9144000" cy="6857999"/>
          </a:xfrm>
          <a:prstGeom prst="rect">
            <a:avLst/>
          </a:prstGeom>
        </p:spPr>
      </p:pic>
      <p:sp>
        <p:nvSpPr>
          <p:cNvPr id="2" name="Title 1"/>
          <p:cNvSpPr>
            <a:spLocks noGrp="1"/>
          </p:cNvSpPr>
          <p:nvPr>
            <p:ph type="title"/>
          </p:nvPr>
        </p:nvSpPr>
        <p:spPr>
          <a:xfrm>
            <a:off x="228600" y="0"/>
            <a:ext cx="8458200" cy="1371600"/>
          </a:xfrm>
        </p:spPr>
        <p:txBody>
          <a:bodyPr/>
          <a:lstStyle/>
          <a:p>
            <a:pPr>
              <a:defRPr/>
            </a:pPr>
            <a:r>
              <a:rPr lang="en-US" sz="3200" dirty="0"/>
              <a:t>History of Islamic Financial Institutions-</a:t>
            </a:r>
            <a:br>
              <a:rPr lang="en-US" sz="3200" dirty="0"/>
            </a:br>
            <a:r>
              <a:rPr lang="en-US" sz="3200" dirty="0"/>
              <a:t>Overview (3) : Asia and Western Countries</a:t>
            </a:r>
          </a:p>
        </p:txBody>
      </p:sp>
      <p:sp>
        <p:nvSpPr>
          <p:cNvPr id="24579"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403154799"/>
              </p:ext>
            </p:extLst>
          </p:nvPr>
        </p:nvGraphicFramePr>
        <p:xfrm>
          <a:off x="457200" y="1371600"/>
          <a:ext cx="8305800" cy="5333999"/>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1216526">
                <a:tc>
                  <a:txBody>
                    <a:bodyPr/>
                    <a:lstStyle/>
                    <a:p>
                      <a:r>
                        <a:rPr lang="en-US" dirty="0"/>
                        <a:t>1973 (Philippines)</a:t>
                      </a:r>
                    </a:p>
                  </a:txBody>
                  <a:tcPr/>
                </a:tc>
                <a:tc>
                  <a:txBody>
                    <a:bodyPr/>
                    <a:lstStyle/>
                    <a:p>
                      <a:r>
                        <a:rPr lang="en-US" dirty="0"/>
                        <a:t>Philippine's Amanah Bank</a:t>
                      </a:r>
                      <a:r>
                        <a:rPr lang="en-US" baseline="0" dirty="0"/>
                        <a:t> was established.  Designed to serve the special banking needs of the Muslim community.  Not strictly and Islamic Bank as the interest- based operations still co-exist)</a:t>
                      </a:r>
                      <a:endParaRPr lang="en-US" dirty="0"/>
                    </a:p>
                  </a:txBody>
                  <a:tcPr/>
                </a:tc>
                <a:extLst>
                  <a:ext uri="{0D108BD9-81ED-4DB2-BD59-A6C34878D82A}">
                    <a16:rowId xmlns:a16="http://schemas.microsoft.com/office/drawing/2014/main" val="10000"/>
                  </a:ext>
                </a:extLst>
              </a:tr>
              <a:tr h="655053">
                <a:tc>
                  <a:txBody>
                    <a:bodyPr/>
                    <a:lstStyle/>
                    <a:p>
                      <a:r>
                        <a:rPr lang="en-US" b="1" dirty="0"/>
                        <a:t>1978</a:t>
                      </a:r>
                      <a:r>
                        <a:rPr lang="en-US" b="1" baseline="0" dirty="0"/>
                        <a:t> (Luxembourg)</a:t>
                      </a:r>
                      <a:endParaRPr lang="en-US" b="1" dirty="0"/>
                    </a:p>
                  </a:txBody>
                  <a:tcPr/>
                </a:tc>
                <a:tc>
                  <a:txBody>
                    <a:bodyPr/>
                    <a:lstStyle/>
                    <a:p>
                      <a:r>
                        <a:rPr lang="en-US" b="1" dirty="0"/>
                        <a:t>Islamic Finance</a:t>
                      </a:r>
                      <a:r>
                        <a:rPr lang="en-US" b="1" baseline="0" dirty="0"/>
                        <a:t> House was established.</a:t>
                      </a:r>
                      <a:endParaRPr lang="en-US" b="1" dirty="0"/>
                    </a:p>
                  </a:txBody>
                  <a:tcPr/>
                </a:tc>
                <a:extLst>
                  <a:ext uri="{0D108BD9-81ED-4DB2-BD59-A6C34878D82A}">
                    <a16:rowId xmlns:a16="http://schemas.microsoft.com/office/drawing/2014/main" val="10001"/>
                  </a:ext>
                </a:extLst>
              </a:tr>
              <a:tr h="655053">
                <a:tc>
                  <a:txBody>
                    <a:bodyPr/>
                    <a:lstStyle/>
                    <a:p>
                      <a:r>
                        <a:rPr lang="en-US" b="1" dirty="0"/>
                        <a:t>1991 (Bahrain)</a:t>
                      </a:r>
                    </a:p>
                  </a:txBody>
                  <a:tcPr/>
                </a:tc>
                <a:tc>
                  <a:txBody>
                    <a:bodyPr/>
                    <a:lstStyle/>
                    <a:p>
                      <a:r>
                        <a:rPr lang="en-US" b="1" dirty="0"/>
                        <a:t>Recognizing</a:t>
                      </a:r>
                      <a:r>
                        <a:rPr lang="en-US" b="1" baseline="0" dirty="0"/>
                        <a:t> the need for standards. Accounting and Auditing organization for IFI (AOFII) was established.</a:t>
                      </a:r>
                      <a:endParaRPr lang="en-US" b="1" dirty="0"/>
                    </a:p>
                  </a:txBody>
                  <a:tcPr/>
                </a:tc>
                <a:extLst>
                  <a:ext uri="{0D108BD9-81ED-4DB2-BD59-A6C34878D82A}">
                    <a16:rowId xmlns:a16="http://schemas.microsoft.com/office/drawing/2014/main" val="10002"/>
                  </a:ext>
                </a:extLst>
              </a:tr>
              <a:tr h="935789">
                <a:tc>
                  <a:txBody>
                    <a:bodyPr/>
                    <a:lstStyle/>
                    <a:p>
                      <a:r>
                        <a:rPr lang="en-US" b="1" dirty="0"/>
                        <a:t>2002 (Malaysia) </a:t>
                      </a:r>
                    </a:p>
                  </a:txBody>
                  <a:tcPr/>
                </a:tc>
                <a:tc>
                  <a:txBody>
                    <a:bodyPr/>
                    <a:lstStyle/>
                    <a:p>
                      <a:r>
                        <a:rPr lang="en-US" b="1" dirty="0"/>
                        <a:t>IF services Board (IFSB) was established . Sets to and disseminates the prudential and supervisory standards</a:t>
                      </a:r>
                      <a:r>
                        <a:rPr lang="en-US" b="1" baseline="0" dirty="0"/>
                        <a:t>  and core principles that comply of Shariah.</a:t>
                      </a:r>
                      <a:endParaRPr lang="en-US" b="1" dirty="0"/>
                    </a:p>
                  </a:txBody>
                  <a:tcPr/>
                </a:tc>
                <a:extLst>
                  <a:ext uri="{0D108BD9-81ED-4DB2-BD59-A6C34878D82A}">
                    <a16:rowId xmlns:a16="http://schemas.microsoft.com/office/drawing/2014/main" val="10003"/>
                  </a:ext>
                </a:extLst>
              </a:tr>
              <a:tr h="935789">
                <a:tc>
                  <a:txBody>
                    <a:bodyPr/>
                    <a:lstStyle/>
                    <a:p>
                      <a:r>
                        <a:rPr lang="en-US" b="1" dirty="0"/>
                        <a:t>Today (World)</a:t>
                      </a:r>
                    </a:p>
                  </a:txBody>
                  <a:tcPr/>
                </a:tc>
                <a:tc>
                  <a:txBody>
                    <a:bodyPr/>
                    <a:lstStyle/>
                    <a:p>
                      <a:r>
                        <a:rPr lang="en-US" b="1" dirty="0"/>
                        <a:t>Several other IFIs were established to create,</a:t>
                      </a:r>
                      <a:r>
                        <a:rPr lang="en-US" b="1" baseline="0" dirty="0"/>
                        <a:t> regulate and support the emerging IFIs. i.e.- International Islamic Rating Agency (IIRA), etc.</a:t>
                      </a:r>
                      <a:endParaRPr lang="en-US" b="1" dirty="0"/>
                    </a:p>
                  </a:txBody>
                  <a:tcPr/>
                </a:tc>
                <a:extLst>
                  <a:ext uri="{0D108BD9-81ED-4DB2-BD59-A6C34878D82A}">
                    <a16:rowId xmlns:a16="http://schemas.microsoft.com/office/drawing/2014/main" val="10004"/>
                  </a:ext>
                </a:extLst>
              </a:tr>
              <a:tr h="935789">
                <a:tc>
                  <a:txBody>
                    <a:bodyPr/>
                    <a:lstStyle/>
                    <a:p>
                      <a:r>
                        <a:rPr lang="en-US" b="1" dirty="0">
                          <a:solidFill>
                            <a:schemeClr val="tx1"/>
                          </a:solidFill>
                        </a:rPr>
                        <a:t>Today  (Western)</a:t>
                      </a:r>
                    </a:p>
                  </a:txBody>
                  <a:tcPr/>
                </a:tc>
                <a:tc>
                  <a:txBody>
                    <a:bodyPr/>
                    <a:lstStyle/>
                    <a:p>
                      <a:r>
                        <a:rPr lang="en-US" b="1" dirty="0"/>
                        <a:t>Citibank,</a:t>
                      </a:r>
                      <a:r>
                        <a:rPr lang="en-US" b="1" baseline="0" dirty="0"/>
                        <a:t> Merrill Lynch, HSBC, Barkley’s offering Islamic Financial services. IBBritain, Lariba (America) were established. Some other IFIs.</a:t>
                      </a:r>
                      <a:endParaRPr lang="en-US" b="1" dirty="0"/>
                    </a:p>
                  </a:txBody>
                  <a:tcPr/>
                </a:tc>
                <a:extLst>
                  <a:ext uri="{0D108BD9-81ED-4DB2-BD59-A6C34878D82A}">
                    <a16:rowId xmlns:a16="http://schemas.microsoft.com/office/drawing/2014/main" val="10005"/>
                  </a:ext>
                </a:extLst>
              </a:tr>
            </a:tbl>
          </a:graphicData>
        </a:graphic>
      </p:graphicFrame>
      <p:sp>
        <p:nvSpPr>
          <p:cNvPr id="3" name="Footer Placeholder 2"/>
          <p:cNvSpPr>
            <a:spLocks noGrp="1"/>
          </p:cNvSpPr>
          <p:nvPr>
            <p:ph type="ftr" sz="quarter" idx="11"/>
          </p:nvPr>
        </p:nvSpPr>
        <p:spPr/>
        <p:txBody>
          <a:bodyPr/>
          <a:lstStyle/>
          <a:p>
            <a:r>
              <a:rPr lang="en-US"/>
              <a:t>Prepared by : Mimi Suriaty Binti Abdul Rani</a:t>
            </a:r>
          </a:p>
        </p:txBody>
      </p:sp>
      <p:pic>
        <p:nvPicPr>
          <p:cNvPr id="8" name="Audio 7">
            <a:hlinkClick r:id="" action="ppaction://media"/>
            <a:extLst>
              <a:ext uri="{FF2B5EF4-FFF2-40B4-BE49-F238E27FC236}">
                <a16:creationId xmlns:a16="http://schemas.microsoft.com/office/drawing/2014/main" id="{225505CD-3140-5D5D-3F92-5AF2B1C23E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599"/>
    </mc:Choice>
    <mc:Fallback>
      <p:transition spd="slow" advTm="17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1143000" y="1905000"/>
            <a:ext cx="6400800" cy="3657600"/>
          </a:xfrm>
        </p:spPr>
        <p:txBody>
          <a:bodyPr>
            <a:noAutofit/>
          </a:bodyPr>
          <a:lstStyle/>
          <a:p>
            <a:pPr marL="342900" indent="-342900" eaLnBrk="1" hangingPunct="1">
              <a:lnSpc>
                <a:spcPct val="80000"/>
              </a:lnSpc>
              <a:spcBef>
                <a:spcPts val="0"/>
              </a:spcBef>
              <a:spcAft>
                <a:spcPts val="1200"/>
              </a:spcAft>
            </a:pPr>
            <a:r>
              <a:rPr lang="en-US" sz="4000" dirty="0">
                <a:solidFill>
                  <a:schemeClr val="hlink"/>
                </a:solidFill>
              </a:rPr>
              <a:t>3.</a:t>
            </a:r>
          </a:p>
          <a:p>
            <a:pPr marL="342900" indent="-342900" eaLnBrk="1" hangingPunct="1">
              <a:lnSpc>
                <a:spcPct val="80000"/>
              </a:lnSpc>
              <a:spcBef>
                <a:spcPts val="0"/>
              </a:spcBef>
              <a:spcAft>
                <a:spcPts val="1200"/>
              </a:spcAft>
            </a:pPr>
            <a:r>
              <a:rPr lang="en-US" sz="4000" dirty="0">
                <a:solidFill>
                  <a:schemeClr val="hlink"/>
                </a:solidFill>
              </a:rPr>
              <a:t>Internationalization of IBF: 1980s-1990s</a:t>
            </a:r>
          </a:p>
          <a:p>
            <a:pPr marL="342900" indent="-342900" algn="l" eaLnBrk="1" hangingPunct="1">
              <a:lnSpc>
                <a:spcPct val="80000"/>
              </a:lnSpc>
              <a:buFont typeface="+mj-lt"/>
              <a:buAutoNum type="arabicPeriod"/>
            </a:pPr>
            <a:endParaRPr lang="en-US" sz="2800" dirty="0">
              <a:solidFill>
                <a:schemeClr val="hlink"/>
              </a:solidFill>
            </a:endParaRP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4" name="Picture 3">
            <a:extLst>
              <a:ext uri="{FF2B5EF4-FFF2-40B4-BE49-F238E27FC236}">
                <a16:creationId xmlns:a16="http://schemas.microsoft.com/office/drawing/2014/main" id="{DB1E4394-06BC-8F3A-8CA0-04AA4F1B4D5D}"/>
              </a:ext>
            </a:extLst>
          </p:cNvPr>
          <p:cNvPicPr>
            <a:picLocks noChangeAspect="1"/>
          </p:cNvPicPr>
          <p:nvPr/>
        </p:nvPicPr>
        <p:blipFill>
          <a:blip r:embed="rId5"/>
          <a:stretch>
            <a:fillRect/>
          </a:stretch>
        </p:blipFill>
        <p:spPr>
          <a:xfrm>
            <a:off x="0" y="0"/>
            <a:ext cx="9144000" cy="6857999"/>
          </a:xfrm>
          <a:prstGeom prst="rect">
            <a:avLst/>
          </a:prstGeom>
        </p:spPr>
      </p:pic>
      <p:pic>
        <p:nvPicPr>
          <p:cNvPr id="6" name="Audio 5">
            <a:hlinkClick r:id="" action="ppaction://media"/>
            <a:extLst>
              <a:ext uri="{FF2B5EF4-FFF2-40B4-BE49-F238E27FC236}">
                <a16:creationId xmlns:a16="http://schemas.microsoft.com/office/drawing/2014/main" id="{FA066808-8724-89CB-D506-C497AF09E7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11"/>
    </mc:Choice>
    <mc:Fallback>
      <p:transition spd="slow" advTm="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341435" y="0"/>
            <a:ext cx="8269165" cy="533400"/>
          </a:xfrm>
        </p:spPr>
        <p:txBody>
          <a:bodyPr>
            <a:normAutofit fontScale="90000"/>
          </a:bodyPr>
          <a:lstStyle/>
          <a:p>
            <a:pPr eaLnBrk="1" hangingPunct="1">
              <a:defRPr/>
            </a:pPr>
            <a:r>
              <a:rPr lang="en-US" sz="3200" b="0" dirty="0"/>
              <a:t>Internationalization of Islamic Banking and Finance</a:t>
            </a:r>
          </a:p>
        </p:txBody>
      </p:sp>
      <p:sp>
        <p:nvSpPr>
          <p:cNvPr id="13315" name="Line 3"/>
          <p:cNvSpPr>
            <a:spLocks noChangeShapeType="1"/>
          </p:cNvSpPr>
          <p:nvPr/>
        </p:nvSpPr>
        <p:spPr bwMode="auto">
          <a:xfrm>
            <a:off x="1524000" y="533400"/>
            <a:ext cx="7086600" cy="0"/>
          </a:xfrm>
          <a:prstGeom prst="line">
            <a:avLst/>
          </a:prstGeom>
          <a:noFill/>
          <a:ln w="25400">
            <a:solidFill>
              <a:schemeClr val="tx1"/>
            </a:solidFill>
            <a:round/>
            <a:headEnd/>
            <a:tailEnd/>
          </a:ln>
        </p:spPr>
        <p:txBody>
          <a:bodyPr/>
          <a:lstStyle/>
          <a:p>
            <a:endParaRPr lang="en-US"/>
          </a:p>
        </p:txBody>
      </p:sp>
      <p:sp>
        <p:nvSpPr>
          <p:cNvPr id="117764" name="Rectangle 4"/>
          <p:cNvSpPr>
            <a:spLocks noChangeArrowheads="1"/>
          </p:cNvSpPr>
          <p:nvPr/>
        </p:nvSpPr>
        <p:spPr bwMode="auto">
          <a:xfrm>
            <a:off x="329712" y="685800"/>
            <a:ext cx="8814288" cy="6019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Char char="n"/>
              <a:defRPr/>
            </a:pPr>
            <a:r>
              <a:rPr lang="en-US" sz="2400" dirty="0"/>
              <a:t>Cross border banking by large Islamic banks</a:t>
            </a:r>
            <a:endParaRPr lang="en-US" sz="2000" dirty="0"/>
          </a:p>
          <a:p>
            <a:pPr marL="609600" indent="-609600" eaLnBrk="1" hangingPunct="1">
              <a:spcBef>
                <a:spcPct val="20000"/>
              </a:spcBef>
              <a:buClr>
                <a:schemeClr val="hlink"/>
              </a:buClr>
              <a:buSzPct val="70000"/>
              <a:buFont typeface="Wingdings" pitchFamily="2" charset="2"/>
              <a:buChar char="n"/>
              <a:defRPr/>
            </a:pPr>
            <a:r>
              <a:rPr lang="en-US" sz="2400" dirty="0" err="1"/>
              <a:t>IDB</a:t>
            </a:r>
            <a:r>
              <a:rPr lang="en-US" sz="2400" dirty="0"/>
              <a:t> Jeddah has a representative office in Kuala Lumpur</a:t>
            </a:r>
          </a:p>
          <a:p>
            <a:pPr marL="609600" indent="-609600" eaLnBrk="1" hangingPunct="1">
              <a:spcBef>
                <a:spcPct val="20000"/>
              </a:spcBef>
              <a:buClr>
                <a:schemeClr val="hlink"/>
              </a:buClr>
              <a:buSzPct val="70000"/>
              <a:buFont typeface="Wingdings" pitchFamily="2" charset="2"/>
              <a:buChar char="n"/>
              <a:defRPr/>
            </a:pPr>
            <a:r>
              <a:rPr lang="en-US" sz="2400" dirty="0"/>
              <a:t>Islamic Financial Services Board (</a:t>
            </a:r>
            <a:r>
              <a:rPr lang="en-US" sz="2400" dirty="0" err="1"/>
              <a:t>IFSB</a:t>
            </a:r>
            <a:r>
              <a:rPr lang="en-US" sz="2400" dirty="0"/>
              <a:t>)</a:t>
            </a:r>
          </a:p>
          <a:p>
            <a:pPr marL="990600" lvl="1" indent="-533400" eaLnBrk="1" hangingPunct="1">
              <a:spcBef>
                <a:spcPct val="20000"/>
              </a:spcBef>
              <a:buClr>
                <a:schemeClr val="accent2"/>
              </a:buClr>
              <a:buSzPct val="70000"/>
              <a:buFont typeface="Wingdings" pitchFamily="2" charset="2"/>
              <a:buChar char="n"/>
              <a:defRPr/>
            </a:pPr>
            <a:r>
              <a:rPr lang="en-US" sz="2000" dirty="0"/>
              <a:t>International standards setting body for Islamic financial institutions</a:t>
            </a:r>
          </a:p>
          <a:p>
            <a:pPr marL="990600" lvl="1" indent="-533400" eaLnBrk="1" hangingPunct="1">
              <a:spcBef>
                <a:spcPct val="20000"/>
              </a:spcBef>
              <a:buClr>
                <a:schemeClr val="accent2"/>
              </a:buClr>
              <a:buSzPct val="70000"/>
              <a:buFont typeface="Wingdings" pitchFamily="2" charset="2"/>
              <a:buChar char="n"/>
              <a:defRPr/>
            </a:pPr>
            <a:r>
              <a:rPr lang="en-US" sz="2000" dirty="0"/>
              <a:t>Malaysia was chosen as the host country for the secretariat</a:t>
            </a:r>
          </a:p>
          <a:p>
            <a:pPr marL="609600" indent="-609600" eaLnBrk="1" hangingPunct="1">
              <a:spcBef>
                <a:spcPct val="20000"/>
              </a:spcBef>
              <a:buClr>
                <a:schemeClr val="hlink"/>
              </a:buClr>
              <a:buSzPct val="70000"/>
              <a:buFont typeface="Wingdings" pitchFamily="2" charset="2"/>
              <a:buChar char="n"/>
              <a:defRPr/>
            </a:pPr>
            <a:r>
              <a:rPr lang="en-US" sz="2400" dirty="0"/>
              <a:t>Accounting and Auditing Organization for Islamic Financial Institutions (</a:t>
            </a:r>
            <a:r>
              <a:rPr lang="en-US" sz="2400" dirty="0" err="1"/>
              <a:t>AAOIFI</a:t>
            </a:r>
            <a:r>
              <a:rPr lang="en-US" sz="2400" dirty="0"/>
              <a:t>)</a:t>
            </a:r>
          </a:p>
          <a:p>
            <a:pPr marL="990600" lvl="1" indent="-533400" eaLnBrk="1" hangingPunct="1">
              <a:spcBef>
                <a:spcPct val="20000"/>
              </a:spcBef>
              <a:buClr>
                <a:schemeClr val="accent2"/>
              </a:buClr>
              <a:buSzPct val="70000"/>
              <a:buFont typeface="Wingdings" pitchFamily="2" charset="2"/>
              <a:buChar char="n"/>
              <a:defRPr/>
            </a:pPr>
            <a:r>
              <a:rPr lang="en-US" sz="2000" dirty="0"/>
              <a:t>Islamic international autonomous non-profit making corporate body that prepares accounting, auditing, governance, ethics and </a:t>
            </a:r>
            <a:r>
              <a:rPr lang="en-US" sz="2000" i="1" dirty="0"/>
              <a:t>Shari'ah</a:t>
            </a:r>
            <a:r>
              <a:rPr lang="en-US" sz="2000" dirty="0"/>
              <a:t> standards for Islamic financial institutions</a:t>
            </a:r>
          </a:p>
          <a:p>
            <a:pPr marL="990600" lvl="1" indent="-533400" eaLnBrk="1" hangingPunct="1">
              <a:spcBef>
                <a:spcPct val="20000"/>
              </a:spcBef>
              <a:buClr>
                <a:schemeClr val="accent2"/>
              </a:buClr>
              <a:buSzPct val="70000"/>
              <a:buFont typeface="Wingdings" pitchFamily="2" charset="2"/>
              <a:buChar char="n"/>
              <a:defRPr/>
            </a:pPr>
            <a:r>
              <a:rPr lang="en-US" sz="2000" dirty="0"/>
              <a:t>Based in Bahrain</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4" name="Picture 3">
            <a:extLst>
              <a:ext uri="{FF2B5EF4-FFF2-40B4-BE49-F238E27FC236}">
                <a16:creationId xmlns:a16="http://schemas.microsoft.com/office/drawing/2014/main" id="{85BB9C30-EF20-0E49-93C8-51FB3C327B6D}"/>
              </a:ext>
            </a:extLst>
          </p:cNvPr>
          <p:cNvPicPr>
            <a:picLocks noChangeAspect="1"/>
          </p:cNvPicPr>
          <p:nvPr/>
        </p:nvPicPr>
        <p:blipFill>
          <a:blip r:embed="rId4"/>
          <a:stretch>
            <a:fillRect/>
          </a:stretch>
        </p:blipFill>
        <p:spPr>
          <a:xfrm>
            <a:off x="0" y="0"/>
            <a:ext cx="9144000" cy="6857999"/>
          </a:xfrm>
          <a:prstGeom prst="rect">
            <a:avLst/>
          </a:prstGeom>
        </p:spPr>
      </p:pic>
      <p:pic>
        <p:nvPicPr>
          <p:cNvPr id="6" name="Audio 5">
            <a:hlinkClick r:id="" action="ppaction://media"/>
            <a:extLst>
              <a:ext uri="{FF2B5EF4-FFF2-40B4-BE49-F238E27FC236}">
                <a16:creationId xmlns:a16="http://schemas.microsoft.com/office/drawing/2014/main" id="{4A9849C6-3ADD-7316-3158-565161733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196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0880BA-7CDA-7D81-85DF-41BD41B44774}"/>
              </a:ext>
            </a:extLst>
          </p:cNvPr>
          <p:cNvPicPr>
            <a:picLocks noChangeAspect="1"/>
          </p:cNvPicPr>
          <p:nvPr/>
        </p:nvPicPr>
        <p:blipFill>
          <a:blip r:embed="rId4"/>
          <a:stretch>
            <a:fillRect/>
          </a:stretch>
        </p:blipFill>
        <p:spPr>
          <a:xfrm>
            <a:off x="0" y="0"/>
            <a:ext cx="9144000" cy="6857999"/>
          </a:xfrm>
          <a:prstGeom prst="rect">
            <a:avLst/>
          </a:prstGeom>
        </p:spPr>
      </p:pic>
      <p:sp>
        <p:nvSpPr>
          <p:cNvPr id="26626" name="Rectangle 2"/>
          <p:cNvSpPr>
            <a:spLocks noGrp="1" noChangeArrowheads="1"/>
          </p:cNvSpPr>
          <p:nvPr>
            <p:ph type="title"/>
          </p:nvPr>
        </p:nvSpPr>
        <p:spPr/>
        <p:txBody>
          <a:bodyPr>
            <a:normAutofit fontScale="90000"/>
          </a:bodyPr>
          <a:lstStyle/>
          <a:p>
            <a:pPr eaLnBrk="1" hangingPunct="1">
              <a:defRPr/>
            </a:pPr>
            <a:r>
              <a:rPr lang="en-US" sz="3600" b="1" dirty="0">
                <a:solidFill>
                  <a:srgbClr val="0000FF"/>
                </a:solidFill>
              </a:rPr>
              <a:t>Internationalization of Islamic Banking and Finance</a:t>
            </a:r>
          </a:p>
        </p:txBody>
      </p:sp>
      <p:sp>
        <p:nvSpPr>
          <p:cNvPr id="34819" name="Rectangle 3"/>
          <p:cNvSpPr>
            <a:spLocks noGrp="1" noChangeArrowheads="1"/>
          </p:cNvSpPr>
          <p:nvPr>
            <p:ph type="body" idx="1"/>
          </p:nvPr>
        </p:nvSpPr>
        <p:spPr/>
        <p:txBody>
          <a:bodyPr/>
          <a:lstStyle/>
          <a:p>
            <a:pPr eaLnBrk="1" hangingPunct="1">
              <a:lnSpc>
                <a:spcPct val="90000"/>
              </a:lnSpc>
            </a:pPr>
            <a:r>
              <a:rPr lang="en-US" b="1" dirty="0"/>
              <a:t>Numerous countries in this region have begun development of Islamic banking and finance</a:t>
            </a:r>
          </a:p>
          <a:p>
            <a:pPr lvl="1" eaLnBrk="1" hangingPunct="1">
              <a:lnSpc>
                <a:spcPct val="90000"/>
              </a:lnSpc>
            </a:pPr>
            <a:r>
              <a:rPr lang="en-US" dirty="0"/>
              <a:t>Indonesia: set up first Islamic bank in 1992</a:t>
            </a:r>
          </a:p>
          <a:p>
            <a:pPr lvl="1" eaLnBrk="1" hangingPunct="1">
              <a:lnSpc>
                <a:spcPct val="90000"/>
              </a:lnSpc>
            </a:pPr>
            <a:r>
              <a:rPr lang="en-US" dirty="0"/>
              <a:t>Brunei: established Islamic Bank of Brunei in 1993</a:t>
            </a:r>
          </a:p>
          <a:p>
            <a:pPr lvl="1" eaLnBrk="1" hangingPunct="1">
              <a:lnSpc>
                <a:spcPct val="90000"/>
              </a:lnSpc>
            </a:pPr>
            <a:r>
              <a:rPr lang="en-US" dirty="0"/>
              <a:t>Singapore: recently announced that it envisions to be regional hub for Islamic financial services</a:t>
            </a:r>
          </a:p>
          <a:p>
            <a:pPr lvl="1" eaLnBrk="1" hangingPunct="1">
              <a:lnSpc>
                <a:spcPct val="90000"/>
              </a:lnSpc>
            </a:pPr>
            <a:r>
              <a:rPr lang="en-US" dirty="0"/>
              <a:t>Thailand: approved draft bill for the establishment of an Islamic bank in 2001</a:t>
            </a:r>
          </a:p>
          <a:p>
            <a:pPr eaLnBrk="1" hangingPunct="1">
              <a:lnSpc>
                <a:spcPct val="90000"/>
              </a:lnSpc>
            </a:pPr>
            <a:endParaRPr lang="en-US" sz="2800" b="1" dirty="0"/>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6" name="Audio 5">
            <a:hlinkClick r:id="" action="ppaction://media"/>
            <a:extLst>
              <a:ext uri="{FF2B5EF4-FFF2-40B4-BE49-F238E27FC236}">
                <a16:creationId xmlns:a16="http://schemas.microsoft.com/office/drawing/2014/main" id="{F52D6876-B00D-5863-F4FC-10D2E5AC5E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20"/>
    </mc:Choice>
    <mc:Fallback>
      <p:transition spd="slow" advTm="2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1143000" y="1905000"/>
            <a:ext cx="6400800" cy="3657600"/>
          </a:xfrm>
        </p:spPr>
        <p:txBody>
          <a:bodyPr>
            <a:noAutofit/>
          </a:bodyPr>
          <a:lstStyle/>
          <a:p>
            <a:pPr marL="342900" indent="-342900" eaLnBrk="1" hangingPunct="1">
              <a:lnSpc>
                <a:spcPct val="80000"/>
              </a:lnSpc>
              <a:spcBef>
                <a:spcPts val="0"/>
              </a:spcBef>
              <a:spcAft>
                <a:spcPts val="1200"/>
              </a:spcAft>
            </a:pPr>
            <a:r>
              <a:rPr lang="en-US" sz="4000" dirty="0">
                <a:solidFill>
                  <a:schemeClr val="hlink"/>
                </a:solidFill>
              </a:rPr>
              <a:t>4.</a:t>
            </a:r>
          </a:p>
          <a:p>
            <a:pPr marL="342900" indent="-342900" eaLnBrk="1" hangingPunct="1">
              <a:lnSpc>
                <a:spcPct val="80000"/>
              </a:lnSpc>
              <a:spcBef>
                <a:spcPts val="0"/>
              </a:spcBef>
              <a:spcAft>
                <a:spcPts val="1200"/>
              </a:spcAft>
            </a:pPr>
            <a:r>
              <a:rPr lang="en-US" sz="4000" dirty="0">
                <a:solidFill>
                  <a:schemeClr val="hlink"/>
                </a:solidFill>
              </a:rPr>
              <a:t>Rapid Growth of IBF: 2000 and beyond</a:t>
            </a: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4" name="Picture 3">
            <a:extLst>
              <a:ext uri="{FF2B5EF4-FFF2-40B4-BE49-F238E27FC236}">
                <a16:creationId xmlns:a16="http://schemas.microsoft.com/office/drawing/2014/main" id="{64795BBB-A2E8-2E7E-3DC2-B55FD1DACEC7}"/>
              </a:ext>
            </a:extLst>
          </p:cNvPr>
          <p:cNvPicPr>
            <a:picLocks noChangeAspect="1"/>
          </p:cNvPicPr>
          <p:nvPr/>
        </p:nvPicPr>
        <p:blipFill>
          <a:blip r:embed="rId5"/>
          <a:stretch>
            <a:fillRect/>
          </a:stretch>
        </p:blipFill>
        <p:spPr>
          <a:xfrm>
            <a:off x="0" y="0"/>
            <a:ext cx="9144000" cy="6857999"/>
          </a:xfrm>
          <a:prstGeom prst="rect">
            <a:avLst/>
          </a:prstGeom>
        </p:spPr>
      </p:pic>
      <p:pic>
        <p:nvPicPr>
          <p:cNvPr id="6" name="Audio 5">
            <a:hlinkClick r:id="" action="ppaction://media"/>
            <a:extLst>
              <a:ext uri="{FF2B5EF4-FFF2-40B4-BE49-F238E27FC236}">
                <a16:creationId xmlns:a16="http://schemas.microsoft.com/office/drawing/2014/main" id="{4C092CED-D625-5000-213F-72AFA5256D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2"/>
    </mc:Choice>
    <mc:Fallback>
      <p:transition spd="slow" advTm="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3DDB2-890C-5915-7412-A53EBA783EF5}"/>
              </a:ext>
            </a:extLst>
          </p:cNvPr>
          <p:cNvPicPr>
            <a:picLocks noChangeAspect="1"/>
          </p:cNvPicPr>
          <p:nvPr/>
        </p:nvPicPr>
        <p:blipFill>
          <a:blip r:embed="rId4"/>
          <a:stretch>
            <a:fillRect/>
          </a:stretch>
        </p:blipFill>
        <p:spPr>
          <a:xfrm>
            <a:off x="0" y="0"/>
            <a:ext cx="9144000" cy="6857999"/>
          </a:xfrm>
          <a:prstGeom prst="rect">
            <a:avLst/>
          </a:prstGeom>
        </p:spPr>
      </p:pic>
      <p:sp>
        <p:nvSpPr>
          <p:cNvPr id="17410" name="Rectangle 2"/>
          <p:cNvSpPr>
            <a:spLocks noGrp="1" noChangeArrowheads="1"/>
          </p:cNvSpPr>
          <p:nvPr>
            <p:ph type="title" idx="4294967295"/>
          </p:nvPr>
        </p:nvSpPr>
        <p:spPr>
          <a:xfrm>
            <a:off x="533400" y="304800"/>
            <a:ext cx="8077200" cy="762000"/>
          </a:xfrm>
        </p:spPr>
        <p:txBody>
          <a:bodyPr>
            <a:normAutofit fontScale="90000"/>
          </a:bodyPr>
          <a:lstStyle/>
          <a:p>
            <a:pPr eaLnBrk="1" hangingPunct="1"/>
            <a:r>
              <a:rPr lang="en-US" b="1" dirty="0">
                <a:solidFill>
                  <a:srgbClr val="333399"/>
                </a:solidFill>
                <a:latin typeface="Calibri" pitchFamily="34" charset="0"/>
              </a:rPr>
              <a:t>VITAL STATISTICS OF IBF INDUSTRY</a:t>
            </a:r>
          </a:p>
        </p:txBody>
      </p:sp>
      <p:graphicFrame>
        <p:nvGraphicFramePr>
          <p:cNvPr id="5" name="Group 21"/>
          <p:cNvGraphicFramePr>
            <a:graphicFrameLocks noGrp="1"/>
          </p:cNvGraphicFramePr>
          <p:nvPr/>
        </p:nvGraphicFramePr>
        <p:xfrm>
          <a:off x="381000" y="1144588"/>
          <a:ext cx="8458200" cy="5492117"/>
        </p:xfrm>
        <a:graphic>
          <a:graphicData uri="http://schemas.openxmlformats.org/drawingml/2006/table">
            <a:tbl>
              <a:tblPr/>
              <a:tblGrid>
                <a:gridCol w="3852863">
                  <a:extLst>
                    <a:ext uri="{9D8B030D-6E8A-4147-A177-3AD203B41FA5}">
                      <a16:colId xmlns:a16="http://schemas.microsoft.com/office/drawing/2014/main" val="20000"/>
                    </a:ext>
                  </a:extLst>
                </a:gridCol>
                <a:gridCol w="4605337">
                  <a:extLst>
                    <a:ext uri="{9D8B030D-6E8A-4147-A177-3AD203B41FA5}">
                      <a16:colId xmlns:a16="http://schemas.microsoft.com/office/drawing/2014/main" val="20001"/>
                    </a:ext>
                  </a:extLst>
                </a:gridCol>
              </a:tblGrid>
              <a:tr h="1093788">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2400" b="0" i="0" u="none" strike="noStrike" cap="none" normalizeH="0" baseline="0" dirty="0">
                          <a:ln>
                            <a:noFill/>
                          </a:ln>
                          <a:solidFill>
                            <a:srgbClr val="0000CC"/>
                          </a:solidFill>
                          <a:effectLst/>
                          <a:latin typeface="Calibri" pitchFamily="34" charset="0"/>
                          <a:cs typeface="Arial" charset="0"/>
                        </a:rPr>
                        <a:t>Islamic Assets under Management</a:t>
                      </a:r>
                      <a:endParaRPr kumimoji="0" lang="en-GB" sz="2400" b="0" i="0" u="none" strike="noStrike" cap="none" normalizeH="0" baseline="0" dirty="0">
                        <a:ln>
                          <a:noFill/>
                        </a:ln>
                        <a:solidFill>
                          <a:srgbClr val="0000CC"/>
                        </a:solidFill>
                        <a:effectLst/>
                        <a:latin typeface="Calibri" pitchFamily="34" charset="0"/>
                        <a:cs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CC"/>
                          </a:solidFill>
                          <a:effectLst/>
                          <a:latin typeface="Calibri" pitchFamily="34" charset="0"/>
                          <a:cs typeface="Arial" charset="0"/>
                        </a:rPr>
                        <a:t>USD750 billion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CC"/>
                          </a:solidFill>
                          <a:effectLst/>
                          <a:latin typeface="Calibri" pitchFamily="34" charset="0"/>
                          <a:cs typeface="Arial" charset="0"/>
                        </a:rPr>
                        <a:t>(expected USD1 trillion by 2010)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CC"/>
                          </a:solidFill>
                          <a:effectLst/>
                          <a:latin typeface="Calibri" pitchFamily="34" charset="0"/>
                          <a:cs typeface="Arial" charset="0"/>
                        </a:rPr>
                        <a:t>Growth rate of 15-20% p.a.</a:t>
                      </a:r>
                      <a:endParaRPr kumimoji="0" lang="en-GB" sz="2400" b="0" i="0" u="none" strike="noStrike" cap="none" normalizeH="0" baseline="0">
                        <a:ln>
                          <a:noFill/>
                        </a:ln>
                        <a:solidFill>
                          <a:srgbClr val="0000CC"/>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C0C0C0"/>
                    </a:solidFill>
                  </a:tcPr>
                </a:tc>
                <a:extLst>
                  <a:ext uri="{0D108BD9-81ED-4DB2-BD59-A6C34878D82A}">
                    <a16:rowId xmlns:a16="http://schemas.microsoft.com/office/drawing/2014/main" val="10000"/>
                  </a:ext>
                </a:extLst>
              </a:tr>
              <a:tr h="735013">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GB" sz="2400" b="0" i="0" u="none" strike="noStrike" cap="none" normalizeH="0" baseline="0" dirty="0">
                          <a:ln>
                            <a:noFill/>
                          </a:ln>
                          <a:solidFill>
                            <a:srgbClr val="000066"/>
                          </a:solidFill>
                          <a:effectLst/>
                          <a:latin typeface="Calibri" pitchFamily="34" charset="0"/>
                          <a:cs typeface="Arial" charset="0"/>
                        </a:rPr>
                        <a:t>Islamic Mutual Funds</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rgbClr val="000066"/>
                          </a:solidFill>
                          <a:effectLst/>
                          <a:latin typeface="Calibri" pitchFamily="34" charset="0"/>
                          <a:cs typeface="Arial" charset="0"/>
                        </a:rPr>
                        <a:t>USD300 billion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66"/>
                          </a:solidFill>
                          <a:effectLst/>
                          <a:latin typeface="Calibri" pitchFamily="34" charset="0"/>
                          <a:cs typeface="Arial" charset="0"/>
                        </a:rPr>
                        <a:t>Growth rate of 23% p.a.</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GB" sz="2400" b="0" i="0" u="none" strike="noStrike" cap="none" normalizeH="0" baseline="0">
                          <a:ln>
                            <a:noFill/>
                          </a:ln>
                          <a:solidFill>
                            <a:srgbClr val="0000CC"/>
                          </a:solidFill>
                          <a:effectLst/>
                          <a:latin typeface="Calibri" pitchFamily="34" charset="0"/>
                          <a:cs typeface="Arial" charset="0"/>
                        </a:rPr>
                        <a:t>Takaful Contributions</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rgbClr val="0000CC"/>
                          </a:solidFill>
                          <a:effectLst/>
                          <a:latin typeface="Calibri" pitchFamily="34" charset="0"/>
                          <a:cs typeface="Arial" charset="0"/>
                        </a:rPr>
                        <a:t>USD7.2 billion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CC"/>
                          </a:solidFill>
                          <a:effectLst/>
                          <a:latin typeface="Calibri" pitchFamily="34" charset="0"/>
                          <a:cs typeface="Arial" charset="0"/>
                        </a:rPr>
                        <a:t>Growth rate of 13% p.a.</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C0C0C0"/>
                    </a:solidFill>
                  </a:tcPr>
                </a:tc>
                <a:extLst>
                  <a:ext uri="{0D108BD9-81ED-4DB2-BD59-A6C34878D82A}">
                    <a16:rowId xmlns:a16="http://schemas.microsoft.com/office/drawing/2014/main" val="10002"/>
                  </a:ext>
                </a:extLst>
              </a:tr>
              <a:tr h="582613">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2400" b="0" i="0" u="none" strike="noStrike" cap="none" normalizeH="0" baseline="0">
                          <a:ln>
                            <a:noFill/>
                          </a:ln>
                          <a:solidFill>
                            <a:srgbClr val="000066"/>
                          </a:solidFill>
                          <a:effectLst/>
                          <a:latin typeface="Calibri" pitchFamily="34" charset="0"/>
                          <a:cs typeface="Arial" charset="0"/>
                        </a:rPr>
                        <a:t>Global Market Capitalization of Dow Jones Islamic Index</a:t>
                      </a:r>
                      <a:endParaRPr kumimoji="0" lang="en-GB" sz="2400" b="0" i="0" u="none" strike="noStrike" cap="none" normalizeH="0" baseline="0">
                        <a:ln>
                          <a:noFill/>
                        </a:ln>
                        <a:solidFill>
                          <a:srgbClr val="000066"/>
                        </a:solidFill>
                        <a:effectLst/>
                        <a:latin typeface="Calibri" pitchFamily="34" charset="0"/>
                        <a:cs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66"/>
                          </a:solidFill>
                          <a:effectLst/>
                          <a:latin typeface="Calibri" pitchFamily="34" charset="0"/>
                          <a:cs typeface="Arial" charset="0"/>
                        </a:rPr>
                        <a:t>USD10 trillion</a:t>
                      </a:r>
                      <a:endParaRPr kumimoji="0" lang="en-GB" sz="2400" b="0" i="0" u="none" strike="noStrike" cap="none" normalizeH="0" baseline="0" dirty="0">
                        <a:ln>
                          <a:noFill/>
                        </a:ln>
                        <a:solidFill>
                          <a:srgbClr val="000066"/>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3"/>
                  </a:ext>
                </a:extLst>
              </a:tr>
              <a:tr h="546100">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2400" b="0" i="1" u="none" strike="noStrike" cap="none" normalizeH="0" baseline="0">
                          <a:ln>
                            <a:noFill/>
                          </a:ln>
                          <a:solidFill>
                            <a:srgbClr val="0000CC"/>
                          </a:solidFill>
                          <a:effectLst/>
                          <a:latin typeface="Calibri" pitchFamily="34" charset="0"/>
                          <a:cs typeface="Arial" charset="0"/>
                        </a:rPr>
                        <a:t>Shari’ah</a:t>
                      </a:r>
                      <a:r>
                        <a:rPr kumimoji="0" lang="en-US" sz="2400" b="0" i="0" u="none" strike="noStrike" cap="none" normalizeH="0" baseline="0">
                          <a:ln>
                            <a:noFill/>
                          </a:ln>
                          <a:solidFill>
                            <a:srgbClr val="0000CC"/>
                          </a:solidFill>
                          <a:effectLst/>
                          <a:latin typeface="Calibri" pitchFamily="34" charset="0"/>
                          <a:cs typeface="Arial" charset="0"/>
                        </a:rPr>
                        <a:t>-Compliant Global Funds</a:t>
                      </a:r>
                      <a:endParaRPr kumimoji="0" lang="en-GB" sz="2400" b="0" i="0" u="none" strike="noStrike" cap="none" normalizeH="0" baseline="0">
                        <a:ln>
                          <a:noFill/>
                        </a:ln>
                        <a:solidFill>
                          <a:srgbClr val="0000CC"/>
                        </a:solidFill>
                        <a:effectLst/>
                        <a:latin typeface="Calibri" pitchFamily="34" charset="0"/>
                        <a:cs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CC"/>
                          </a:solidFill>
                          <a:effectLst/>
                          <a:latin typeface="Calibri" pitchFamily="34" charset="0"/>
                          <a:cs typeface="Arial" charset="0"/>
                        </a:rPr>
                        <a:t>680 funds</a:t>
                      </a:r>
                      <a:endParaRPr kumimoji="0" lang="en-GB" sz="2400" b="0" i="0" u="none" strike="noStrike" cap="none" normalizeH="0" baseline="0" dirty="0">
                        <a:ln>
                          <a:noFill/>
                        </a:ln>
                        <a:solidFill>
                          <a:srgbClr val="0000CC"/>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C0C0C0"/>
                    </a:solidFill>
                  </a:tcPr>
                </a:tc>
                <a:extLst>
                  <a:ext uri="{0D108BD9-81ED-4DB2-BD59-A6C34878D82A}">
                    <a16:rowId xmlns:a16="http://schemas.microsoft.com/office/drawing/2014/main" val="10004"/>
                  </a:ext>
                </a:extLst>
              </a:tr>
              <a:tr h="509588">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2400" b="0" i="0" u="none" strike="noStrike" cap="none" normalizeH="0" baseline="0">
                          <a:ln>
                            <a:noFill/>
                          </a:ln>
                          <a:solidFill>
                            <a:srgbClr val="000066"/>
                          </a:solidFill>
                          <a:effectLst/>
                          <a:latin typeface="Calibri" pitchFamily="34" charset="0"/>
                          <a:cs typeface="Arial" charset="0"/>
                        </a:rPr>
                        <a:t>Global Outstanding </a:t>
                      </a:r>
                      <a:r>
                        <a:rPr kumimoji="0" lang="en-US" sz="2400" b="0" i="1" u="none" strike="noStrike" cap="none" normalizeH="0" baseline="0">
                          <a:ln>
                            <a:noFill/>
                          </a:ln>
                          <a:solidFill>
                            <a:srgbClr val="000066"/>
                          </a:solidFill>
                          <a:effectLst/>
                          <a:latin typeface="Calibri" pitchFamily="34" charset="0"/>
                          <a:cs typeface="Arial" charset="0"/>
                        </a:rPr>
                        <a:t>Sukuk</a:t>
                      </a:r>
                      <a:endParaRPr kumimoji="0" lang="en-GB" sz="2400" b="0" i="1" u="none" strike="noStrike" cap="none" normalizeH="0" baseline="0">
                        <a:ln>
                          <a:noFill/>
                        </a:ln>
                        <a:solidFill>
                          <a:srgbClr val="000066"/>
                        </a:solidFill>
                        <a:effectLst/>
                        <a:latin typeface="Calibri" pitchFamily="34" charset="0"/>
                        <a:cs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66"/>
                          </a:solidFill>
                          <a:effectLst/>
                          <a:latin typeface="Calibri" pitchFamily="34" charset="0"/>
                          <a:cs typeface="Arial" charset="0"/>
                        </a:rPr>
                        <a:t>USD107 billion</a:t>
                      </a:r>
                      <a:endParaRPr kumimoji="0" lang="en-GB" sz="2400" b="0" i="0" u="none" strike="noStrike" cap="none" normalizeH="0" baseline="0" dirty="0">
                        <a:ln>
                          <a:noFill/>
                        </a:ln>
                        <a:solidFill>
                          <a:srgbClr val="000066"/>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5"/>
                  </a:ext>
                </a:extLst>
              </a:tr>
              <a:tr h="703263">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2400" b="0" i="0" u="none" strike="noStrike" cap="none" normalizeH="0" baseline="0">
                          <a:ln>
                            <a:noFill/>
                          </a:ln>
                          <a:solidFill>
                            <a:srgbClr val="0000CC"/>
                          </a:solidFill>
                          <a:effectLst/>
                          <a:latin typeface="Calibri" pitchFamily="34" charset="0"/>
                          <a:cs typeface="Arial" charset="0"/>
                        </a:rPr>
                        <a:t>Number of Islamic Financial Institutions</a:t>
                      </a:r>
                      <a:endParaRPr kumimoji="0" lang="en-GB" sz="2400" b="0" i="0" u="none" strike="noStrike" cap="none" normalizeH="0" baseline="0">
                        <a:ln>
                          <a:noFill/>
                        </a:ln>
                        <a:solidFill>
                          <a:srgbClr val="0000CC"/>
                        </a:solidFill>
                        <a:effectLst/>
                        <a:latin typeface="Calibri" pitchFamily="34" charset="0"/>
                        <a:cs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CC"/>
                          </a:solidFill>
                          <a:effectLst/>
                          <a:latin typeface="Calibri" pitchFamily="34" charset="0"/>
                          <a:cs typeface="Arial" charset="0"/>
                        </a:rPr>
                        <a:t>&gt; 600 in 75 countries</a:t>
                      </a:r>
                      <a:endParaRPr kumimoji="0" lang="en-GB" sz="2400" b="0" i="0" u="none" strike="noStrike" cap="none" normalizeH="0" baseline="0" dirty="0">
                        <a:ln>
                          <a:noFill/>
                        </a:ln>
                        <a:solidFill>
                          <a:srgbClr val="0000CC"/>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C0C0C0"/>
                    </a:solidFill>
                  </a:tcPr>
                </a:tc>
                <a:extLst>
                  <a:ext uri="{0D108BD9-81ED-4DB2-BD59-A6C34878D82A}">
                    <a16:rowId xmlns:a16="http://schemas.microsoft.com/office/drawing/2014/main" val="10006"/>
                  </a:ext>
                </a:extLst>
              </a:tr>
            </a:tbl>
          </a:graphicData>
        </a:graphic>
      </p:graphicFrame>
      <p:pic>
        <p:nvPicPr>
          <p:cNvPr id="6" name="Audio 5">
            <a:hlinkClick r:id="" action="ppaction://media"/>
            <a:extLst>
              <a:ext uri="{FF2B5EF4-FFF2-40B4-BE49-F238E27FC236}">
                <a16:creationId xmlns:a16="http://schemas.microsoft.com/office/drawing/2014/main" id="{F83908CA-F6FE-D076-B2E3-460F4B90F5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006"/>
    </mc:Choice>
    <mc:Fallback>
      <p:transition spd="slow" advTm="3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cstate="print"/>
          <a:srcRect/>
          <a:stretch>
            <a:fillRect/>
          </a:stretch>
        </p:blipFill>
        <p:spPr bwMode="auto">
          <a:xfrm>
            <a:off x="1143000" y="1066800"/>
            <a:ext cx="7162800" cy="4419600"/>
          </a:xfrm>
          <a:prstGeom prst="rect">
            <a:avLst/>
          </a:prstGeom>
          <a:noFill/>
          <a:ln w="9525">
            <a:noFill/>
            <a:miter lim="800000"/>
            <a:headEnd/>
            <a:tailEnd/>
          </a:ln>
          <a:effectLst>
            <a:prstShdw prst="shdw13" dist="53882" dir="13500000">
              <a:schemeClr val="bg2">
                <a:alpha val="50000"/>
              </a:schemeClr>
            </a:prstShdw>
          </a:effectLst>
        </p:spPr>
      </p:pic>
      <p:sp>
        <p:nvSpPr>
          <p:cNvPr id="2" name="Footer Placeholder 1"/>
          <p:cNvSpPr>
            <a:spLocks noGrp="1"/>
          </p:cNvSpPr>
          <p:nvPr>
            <p:ph type="ftr" sz="quarter" idx="11"/>
          </p:nvPr>
        </p:nvSpPr>
        <p:spPr/>
        <p:txBody>
          <a:bodyPr/>
          <a:lstStyle/>
          <a:p>
            <a:r>
              <a:rPr lang="en-US"/>
              <a:t>Prepared by : Mimi Suriaty Binti Abdul Rani</a:t>
            </a:r>
          </a:p>
        </p:txBody>
      </p:sp>
      <p:pic>
        <p:nvPicPr>
          <p:cNvPr id="4" name="Picture 3">
            <a:extLst>
              <a:ext uri="{FF2B5EF4-FFF2-40B4-BE49-F238E27FC236}">
                <a16:creationId xmlns:a16="http://schemas.microsoft.com/office/drawing/2014/main" id="{AD16000F-0A92-2423-8918-9E79AB14457D}"/>
              </a:ext>
            </a:extLst>
          </p:cNvPr>
          <p:cNvPicPr>
            <a:picLocks noChangeAspect="1"/>
          </p:cNvPicPr>
          <p:nvPr/>
        </p:nvPicPr>
        <p:blipFill>
          <a:blip r:embed="rId5"/>
          <a:stretch>
            <a:fillRect/>
          </a:stretch>
        </p:blipFill>
        <p:spPr>
          <a:xfrm>
            <a:off x="0" y="0"/>
            <a:ext cx="9144000" cy="6857999"/>
          </a:xfrm>
          <a:prstGeom prst="rect">
            <a:avLst/>
          </a:prstGeom>
        </p:spPr>
      </p:pic>
      <p:pic>
        <p:nvPicPr>
          <p:cNvPr id="6" name="Audio 5">
            <a:hlinkClick r:id="" action="ppaction://media"/>
            <a:extLst>
              <a:ext uri="{FF2B5EF4-FFF2-40B4-BE49-F238E27FC236}">
                <a16:creationId xmlns:a16="http://schemas.microsoft.com/office/drawing/2014/main" id="{C8554F81-FAD6-A29D-883C-41B4A47632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84"/>
    </mc:Choice>
    <mc:Fallback>
      <p:transition spd="slow" advTm="4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1143000" y="1905000"/>
            <a:ext cx="6400800" cy="3276600"/>
          </a:xfrm>
        </p:spPr>
        <p:txBody>
          <a:bodyPr>
            <a:noAutofit/>
          </a:bodyPr>
          <a:lstStyle/>
          <a:p>
            <a:pPr marL="742950" indent="-742950" algn="l" eaLnBrk="1" hangingPunct="1">
              <a:lnSpc>
                <a:spcPct val="80000"/>
              </a:lnSpc>
              <a:buFont typeface="+mj-lt"/>
              <a:buAutoNum type="arabicPeriod"/>
            </a:pPr>
            <a:r>
              <a:rPr lang="en-US" sz="2400" dirty="0">
                <a:solidFill>
                  <a:schemeClr val="tx1"/>
                </a:solidFill>
              </a:rPr>
              <a:t>Business and Financial Activities during the Time of the Prophet </a:t>
            </a:r>
          </a:p>
          <a:p>
            <a:pPr marL="742950" indent="-742950" algn="l">
              <a:lnSpc>
                <a:spcPct val="80000"/>
              </a:lnSpc>
              <a:buFont typeface="+mj-lt"/>
              <a:buAutoNum type="arabicPeriod"/>
            </a:pPr>
            <a:r>
              <a:rPr lang="en-US" sz="2400" dirty="0">
                <a:solidFill>
                  <a:schemeClr val="tx1"/>
                </a:solidFill>
              </a:rPr>
              <a:t>Early establishment of Islamic Banking and Finance: 1950-1970s</a:t>
            </a:r>
          </a:p>
          <a:p>
            <a:pPr marL="742950" indent="-742950" algn="l">
              <a:lnSpc>
                <a:spcPct val="80000"/>
              </a:lnSpc>
              <a:buFont typeface="+mj-lt"/>
              <a:buAutoNum type="arabicPeriod"/>
            </a:pPr>
            <a:r>
              <a:rPr lang="en-US" sz="2400" dirty="0">
                <a:solidFill>
                  <a:schemeClr val="tx1"/>
                </a:solidFill>
              </a:rPr>
              <a:t>Commercialization of IBF: 1980s-1990s</a:t>
            </a:r>
          </a:p>
          <a:p>
            <a:pPr marL="742950" indent="-742950" algn="l">
              <a:lnSpc>
                <a:spcPct val="80000"/>
              </a:lnSpc>
              <a:buFont typeface="+mj-lt"/>
              <a:buAutoNum type="arabicPeriod"/>
            </a:pPr>
            <a:r>
              <a:rPr lang="en-US" sz="2400" dirty="0">
                <a:solidFill>
                  <a:schemeClr val="tx1"/>
                </a:solidFill>
              </a:rPr>
              <a:t>Rapid Growth of IBF: 2000 and beyond</a:t>
            </a:r>
          </a:p>
          <a:p>
            <a:pPr marL="742950" indent="-742950" algn="l">
              <a:lnSpc>
                <a:spcPct val="80000"/>
              </a:lnSpc>
              <a:buFont typeface="+mj-lt"/>
              <a:buAutoNum type="arabicPeriod"/>
            </a:pPr>
            <a:r>
              <a:rPr lang="en-US" sz="2400" dirty="0">
                <a:solidFill>
                  <a:schemeClr val="tx1"/>
                </a:solidFill>
              </a:rPr>
              <a:t>Development of IBF: Country-specific Experience</a:t>
            </a:r>
          </a:p>
          <a:p>
            <a:pPr marL="742950" indent="-742950" algn="l">
              <a:lnSpc>
                <a:spcPct val="80000"/>
              </a:lnSpc>
              <a:buFont typeface="+mj-lt"/>
              <a:buAutoNum type="arabicPeriod"/>
            </a:pPr>
            <a:endParaRPr lang="en-US" sz="2400" dirty="0">
              <a:solidFill>
                <a:schemeClr val="hlink"/>
              </a:solidFill>
            </a:endParaRPr>
          </a:p>
          <a:p>
            <a:pPr marL="742950" indent="-742950" algn="l" eaLnBrk="1" hangingPunct="1">
              <a:lnSpc>
                <a:spcPct val="80000"/>
              </a:lnSpc>
              <a:buFont typeface="+mj-lt"/>
              <a:buAutoNum type="arabicPeriod"/>
            </a:pPr>
            <a:endParaRPr lang="en-US" sz="2400" dirty="0">
              <a:solidFill>
                <a:schemeClr val="hlink"/>
              </a:solidFill>
            </a:endParaRPr>
          </a:p>
          <a:p>
            <a:pPr marL="742950" indent="-742950" algn="l" eaLnBrk="1" hangingPunct="1">
              <a:lnSpc>
                <a:spcPct val="80000"/>
              </a:lnSpc>
              <a:buFont typeface="+mj-lt"/>
              <a:buAutoNum type="arabicPeriod"/>
            </a:pPr>
            <a:endParaRPr lang="en-US" sz="2400" dirty="0">
              <a:solidFill>
                <a:schemeClr val="hlink"/>
              </a:solidFill>
            </a:endParaRPr>
          </a:p>
          <a:p>
            <a:pPr algn="l" eaLnBrk="1" hangingPunct="1">
              <a:lnSpc>
                <a:spcPct val="80000"/>
              </a:lnSpc>
            </a:pPr>
            <a:endParaRPr lang="en-US" sz="3600" dirty="0">
              <a:solidFill>
                <a:schemeClr val="hlink"/>
              </a:solidFill>
            </a:endParaRPr>
          </a:p>
        </p:txBody>
      </p:sp>
      <p:sp>
        <p:nvSpPr>
          <p:cNvPr id="3" name="Rectangle 2"/>
          <p:cNvSpPr/>
          <p:nvPr/>
        </p:nvSpPr>
        <p:spPr>
          <a:xfrm>
            <a:off x="2743200" y="533400"/>
            <a:ext cx="3611951" cy="707886"/>
          </a:xfrm>
          <a:prstGeom prst="rect">
            <a:avLst/>
          </a:prstGeom>
        </p:spPr>
        <p:txBody>
          <a:bodyPr wrap="none">
            <a:spAutoFit/>
          </a:bodyPr>
          <a:lstStyle/>
          <a:p>
            <a:r>
              <a:rPr lang="en-US" sz="4000" b="1" dirty="0">
                <a:solidFill>
                  <a:schemeClr val="hlink"/>
                </a:solidFill>
              </a:rPr>
              <a:t>TOPIC CONTENT</a:t>
            </a:r>
            <a:endParaRPr lang="en-US" sz="4000" b="1" dirty="0"/>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5" name="Picture 4">
            <a:extLst>
              <a:ext uri="{FF2B5EF4-FFF2-40B4-BE49-F238E27FC236}">
                <a16:creationId xmlns:a16="http://schemas.microsoft.com/office/drawing/2014/main" id="{43D92997-F895-50FD-1435-2452D3512D06}"/>
              </a:ext>
            </a:extLst>
          </p:cNvPr>
          <p:cNvPicPr>
            <a:picLocks noChangeAspect="1"/>
          </p:cNvPicPr>
          <p:nvPr/>
        </p:nvPicPr>
        <p:blipFill>
          <a:blip r:embed="rId5"/>
          <a:stretch>
            <a:fillRect/>
          </a:stretch>
        </p:blipFill>
        <p:spPr>
          <a:xfrm>
            <a:off x="0" y="0"/>
            <a:ext cx="9144000" cy="6857999"/>
          </a:xfrm>
          <a:prstGeom prst="rect">
            <a:avLst/>
          </a:prstGeom>
        </p:spPr>
      </p:pic>
      <p:pic>
        <p:nvPicPr>
          <p:cNvPr id="9" name="Audio 8">
            <a:hlinkClick r:id="" action="ppaction://media"/>
            <a:extLst>
              <a:ext uri="{FF2B5EF4-FFF2-40B4-BE49-F238E27FC236}">
                <a16:creationId xmlns:a16="http://schemas.microsoft.com/office/drawing/2014/main" id="{E1748E8B-AF22-B53F-88B4-46D5F70AD5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617"/>
    </mc:Choice>
    <mc:Fallback>
      <p:transition spd="slow" advTm="23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4" cstate="print"/>
          <a:srcRect/>
          <a:stretch>
            <a:fillRect/>
          </a:stretch>
        </p:blipFill>
        <p:spPr bwMode="auto">
          <a:xfrm>
            <a:off x="1066800" y="1219200"/>
            <a:ext cx="7239000" cy="4572000"/>
          </a:xfrm>
          <a:prstGeom prst="rect">
            <a:avLst/>
          </a:prstGeom>
          <a:noFill/>
          <a:ln w="9525">
            <a:noFill/>
            <a:miter lim="800000"/>
            <a:headEnd/>
            <a:tailEnd/>
          </a:ln>
          <a:effectLst>
            <a:prstShdw prst="shdw13" dist="53882" dir="13500000">
              <a:schemeClr val="bg2">
                <a:alpha val="50000"/>
              </a:schemeClr>
            </a:prstShdw>
          </a:effectLst>
        </p:spPr>
      </p:pic>
      <p:sp>
        <p:nvSpPr>
          <p:cNvPr id="2" name="Footer Placeholder 1"/>
          <p:cNvSpPr>
            <a:spLocks noGrp="1"/>
          </p:cNvSpPr>
          <p:nvPr>
            <p:ph type="ftr" sz="quarter" idx="11"/>
          </p:nvPr>
        </p:nvSpPr>
        <p:spPr/>
        <p:txBody>
          <a:bodyPr/>
          <a:lstStyle/>
          <a:p>
            <a:r>
              <a:rPr lang="en-US"/>
              <a:t>Prepared by : Mimi Suriaty Binti Abdul Rani</a:t>
            </a:r>
          </a:p>
        </p:txBody>
      </p:sp>
      <p:pic>
        <p:nvPicPr>
          <p:cNvPr id="4" name="Picture 3">
            <a:extLst>
              <a:ext uri="{FF2B5EF4-FFF2-40B4-BE49-F238E27FC236}">
                <a16:creationId xmlns:a16="http://schemas.microsoft.com/office/drawing/2014/main" id="{CB4E5861-A4C2-6605-070F-A1D3A86D87D8}"/>
              </a:ext>
            </a:extLst>
          </p:cNvPr>
          <p:cNvPicPr>
            <a:picLocks noChangeAspect="1"/>
          </p:cNvPicPr>
          <p:nvPr/>
        </p:nvPicPr>
        <p:blipFill>
          <a:blip r:embed="rId5"/>
          <a:stretch>
            <a:fillRect/>
          </a:stretch>
        </p:blipFill>
        <p:spPr>
          <a:xfrm>
            <a:off x="0" y="0"/>
            <a:ext cx="9144000" cy="6857999"/>
          </a:xfrm>
          <a:prstGeom prst="rect">
            <a:avLst/>
          </a:prstGeom>
        </p:spPr>
      </p:pic>
      <p:pic>
        <p:nvPicPr>
          <p:cNvPr id="6" name="Audio 5">
            <a:hlinkClick r:id="" action="ppaction://media"/>
            <a:extLst>
              <a:ext uri="{FF2B5EF4-FFF2-40B4-BE49-F238E27FC236}">
                <a16:creationId xmlns:a16="http://schemas.microsoft.com/office/drawing/2014/main" id="{6661FE11-3C94-235A-8752-19469738DE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5"/>
    </mc:Choice>
    <mc:Fallback>
      <p:transition spd="slow" advTm="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E2E37-21C0-8694-6A9A-3303273836BD}"/>
              </a:ext>
            </a:extLst>
          </p:cNvPr>
          <p:cNvPicPr>
            <a:picLocks noChangeAspect="1"/>
          </p:cNvPicPr>
          <p:nvPr/>
        </p:nvPicPr>
        <p:blipFill>
          <a:blip r:embed="rId4"/>
          <a:stretch>
            <a:fillRect/>
          </a:stretch>
        </p:blipFill>
        <p:spPr>
          <a:xfrm>
            <a:off x="0" y="0"/>
            <a:ext cx="9144000" cy="6857999"/>
          </a:xfrm>
          <a:prstGeom prst="rect">
            <a:avLst/>
          </a:prstGeom>
        </p:spPr>
      </p:pic>
      <p:pic>
        <p:nvPicPr>
          <p:cNvPr id="17410" name="Picture 2" descr="C:\Users\Dr.Rosylin\Desktop\p4sharia2.jpg"/>
          <p:cNvPicPr>
            <a:picLocks noChangeAspect="1" noChangeArrowheads="1"/>
          </p:cNvPicPr>
          <p:nvPr/>
        </p:nvPicPr>
        <p:blipFill>
          <a:blip r:embed="rId5" cstate="print"/>
          <a:srcRect/>
          <a:stretch>
            <a:fillRect/>
          </a:stretch>
        </p:blipFill>
        <p:spPr bwMode="auto">
          <a:xfrm>
            <a:off x="1219200" y="314325"/>
            <a:ext cx="6858000" cy="608647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a:t>Prepared by : Mimi Suriaty Binti Abdul Rani</a:t>
            </a:r>
          </a:p>
        </p:txBody>
      </p:sp>
      <p:pic>
        <p:nvPicPr>
          <p:cNvPr id="6" name="Audio 5">
            <a:hlinkClick r:id="" action="ppaction://media"/>
            <a:extLst>
              <a:ext uri="{FF2B5EF4-FFF2-40B4-BE49-F238E27FC236}">
                <a16:creationId xmlns:a16="http://schemas.microsoft.com/office/drawing/2014/main" id="{3F33EAC4-76AF-B1E9-6DB7-8F3ACA04CF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20"/>
    </mc:Choice>
    <mc:Fallback>
      <p:transition spd="slow" advTm="6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19125-F290-3FE5-309D-D32FC215698B}"/>
              </a:ext>
            </a:extLst>
          </p:cNvPr>
          <p:cNvPicPr>
            <a:picLocks noChangeAspect="1"/>
          </p:cNvPicPr>
          <p:nvPr/>
        </p:nvPicPr>
        <p:blipFill>
          <a:blip r:embed="rId4"/>
          <a:stretch>
            <a:fillRect/>
          </a:stretch>
        </p:blipFill>
        <p:spPr>
          <a:xfrm>
            <a:off x="0" y="0"/>
            <a:ext cx="9144000" cy="6857999"/>
          </a:xfrm>
          <a:prstGeom prst="rect">
            <a:avLst/>
          </a:prstGeom>
        </p:spPr>
      </p:pic>
      <p:pic>
        <p:nvPicPr>
          <p:cNvPr id="18434" name="Picture 2"/>
          <p:cNvPicPr>
            <a:picLocks noChangeAspect="1" noChangeArrowheads="1"/>
          </p:cNvPicPr>
          <p:nvPr/>
        </p:nvPicPr>
        <p:blipFill>
          <a:blip r:embed="rId5" cstate="print"/>
          <a:srcRect/>
          <a:stretch>
            <a:fillRect/>
          </a:stretch>
        </p:blipFill>
        <p:spPr bwMode="auto">
          <a:xfrm>
            <a:off x="1219200" y="381000"/>
            <a:ext cx="6934200" cy="6019800"/>
          </a:xfrm>
          <a:prstGeom prst="rect">
            <a:avLst/>
          </a:prstGeom>
          <a:noFill/>
          <a:ln w="9525">
            <a:noFill/>
            <a:miter lim="800000"/>
            <a:headEnd/>
            <a:tailEnd/>
          </a:ln>
          <a:effectLst>
            <a:prstShdw prst="shdw13" dist="53882" dir="13500000">
              <a:schemeClr val="bg2">
                <a:alpha val="50000"/>
              </a:schemeClr>
            </a:prstShdw>
          </a:effectLst>
        </p:spPr>
      </p:pic>
      <p:sp>
        <p:nvSpPr>
          <p:cNvPr id="2" name="Footer Placeholder 1"/>
          <p:cNvSpPr>
            <a:spLocks noGrp="1"/>
          </p:cNvSpPr>
          <p:nvPr>
            <p:ph type="ftr" sz="quarter" idx="11"/>
          </p:nvPr>
        </p:nvSpPr>
        <p:spPr/>
        <p:txBody>
          <a:bodyPr/>
          <a:lstStyle/>
          <a:p>
            <a:r>
              <a:rPr lang="en-US"/>
              <a:t>Prepared by : Mimi Suriaty Binti Abdul Rani</a:t>
            </a:r>
          </a:p>
        </p:txBody>
      </p:sp>
      <p:pic>
        <p:nvPicPr>
          <p:cNvPr id="6" name="Audio 5">
            <a:hlinkClick r:id="" action="ppaction://media"/>
            <a:extLst>
              <a:ext uri="{FF2B5EF4-FFF2-40B4-BE49-F238E27FC236}">
                <a16:creationId xmlns:a16="http://schemas.microsoft.com/office/drawing/2014/main" id="{8CF7AAC3-A72F-08B8-E3B3-2585EB455E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97"/>
    </mc:Choice>
    <mc:Fallback>
      <p:transition spd="slow" advTm="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C0B44A-0376-C88F-BEB1-6D9475BE5574}"/>
              </a:ext>
            </a:extLst>
          </p:cNvPr>
          <p:cNvPicPr>
            <a:picLocks noChangeAspect="1"/>
          </p:cNvPicPr>
          <p:nvPr/>
        </p:nvPicPr>
        <p:blipFill>
          <a:blip r:embed="rId5"/>
          <a:stretch>
            <a:fillRect/>
          </a:stretch>
        </p:blipFill>
        <p:spPr>
          <a:xfrm>
            <a:off x="0" y="0"/>
            <a:ext cx="9144000" cy="6857999"/>
          </a:xfrm>
          <a:prstGeom prst="rect">
            <a:avLst/>
          </a:prstGeom>
        </p:spPr>
      </p:pic>
      <p:sp>
        <p:nvSpPr>
          <p:cNvPr id="17410" name="Rectangle 2"/>
          <p:cNvSpPr>
            <a:spLocks noGrp="1" noChangeArrowheads="1"/>
          </p:cNvSpPr>
          <p:nvPr>
            <p:ph type="title"/>
          </p:nvPr>
        </p:nvSpPr>
        <p:spPr>
          <a:xfrm>
            <a:off x="457200" y="228600"/>
            <a:ext cx="8229600" cy="1143000"/>
          </a:xfrm>
        </p:spPr>
        <p:txBody>
          <a:bodyPr>
            <a:normAutofit fontScale="90000"/>
          </a:bodyPr>
          <a:lstStyle/>
          <a:p>
            <a:pPr eaLnBrk="1" hangingPunct="1">
              <a:defRPr/>
            </a:pPr>
            <a:r>
              <a:rPr lang="en-US" dirty="0">
                <a:solidFill>
                  <a:srgbClr val="0000FF"/>
                </a:solidFill>
              </a:rPr>
              <a:t>Islamic Banking and Finance Today- (1)</a:t>
            </a:r>
          </a:p>
        </p:txBody>
      </p:sp>
      <p:sp>
        <p:nvSpPr>
          <p:cNvPr id="20483" name="Rectangle 3"/>
          <p:cNvSpPr>
            <a:spLocks noGrp="1" noChangeArrowheads="1"/>
          </p:cNvSpPr>
          <p:nvPr>
            <p:ph type="body" idx="1"/>
          </p:nvPr>
        </p:nvSpPr>
        <p:spPr/>
        <p:txBody>
          <a:bodyPr/>
          <a:lstStyle/>
          <a:p>
            <a:pPr eaLnBrk="1" hangingPunct="1">
              <a:lnSpc>
                <a:spcPct val="90000"/>
              </a:lnSpc>
            </a:pPr>
            <a:r>
              <a:rPr lang="en-US" sz="2800" dirty="0"/>
              <a:t>Islamic scholars have </a:t>
            </a:r>
            <a:r>
              <a:rPr lang="en-US" sz="2800" b="1" u="sng" dirty="0">
                <a:solidFill>
                  <a:srgbClr val="FF0000"/>
                </a:solidFill>
              </a:rPr>
              <a:t>profound influence </a:t>
            </a:r>
            <a:r>
              <a:rPr lang="en-US" sz="2800" dirty="0"/>
              <a:t>on the practice of Islamic banking and finance</a:t>
            </a:r>
          </a:p>
          <a:p>
            <a:pPr lvl="1" eaLnBrk="1" hangingPunct="1">
              <a:lnSpc>
                <a:spcPct val="90000"/>
              </a:lnSpc>
            </a:pPr>
            <a:r>
              <a:rPr lang="en-US" dirty="0"/>
              <a:t>No equivalence in other religions</a:t>
            </a:r>
          </a:p>
          <a:p>
            <a:pPr lvl="1" eaLnBrk="1" hangingPunct="1">
              <a:lnSpc>
                <a:spcPct val="90000"/>
              </a:lnSpc>
              <a:buFontTx/>
              <a:buNone/>
            </a:pPr>
            <a:endParaRPr lang="en-US" dirty="0"/>
          </a:p>
          <a:p>
            <a:pPr eaLnBrk="1" hangingPunct="1">
              <a:lnSpc>
                <a:spcPct val="90000"/>
              </a:lnSpc>
            </a:pPr>
            <a:r>
              <a:rPr lang="en-US" sz="2800" dirty="0"/>
              <a:t>Muslim governments’ approach in relation to IBF differs</a:t>
            </a:r>
          </a:p>
          <a:p>
            <a:pPr lvl="1" eaLnBrk="1" hangingPunct="1">
              <a:lnSpc>
                <a:spcPct val="90000"/>
              </a:lnSpc>
            </a:pPr>
            <a:r>
              <a:rPr lang="en-US" dirty="0"/>
              <a:t>Transformation of the entire internal financial system to Islamic</a:t>
            </a:r>
          </a:p>
          <a:p>
            <a:pPr lvl="2" eaLnBrk="1" hangingPunct="1">
              <a:lnSpc>
                <a:spcPct val="90000"/>
              </a:lnSpc>
            </a:pPr>
            <a:r>
              <a:rPr lang="en-US" sz="2800" dirty="0"/>
              <a:t>Iran, Pakistan, Sudan</a:t>
            </a: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6" name="Audio 5">
            <a:hlinkClick r:id="" action="ppaction://media"/>
            <a:extLst>
              <a:ext uri="{FF2B5EF4-FFF2-40B4-BE49-F238E27FC236}">
                <a16:creationId xmlns:a16="http://schemas.microsoft.com/office/drawing/2014/main" id="{66F79C4C-1302-EB90-5A50-141B3E8963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478"/>
    </mc:Choice>
    <mc:Fallback>
      <p:transition spd="slow" advTm="2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16513-9A04-245E-D050-22CCD152FD09}"/>
              </a:ext>
            </a:extLst>
          </p:cNvPr>
          <p:cNvPicPr>
            <a:picLocks noChangeAspect="1"/>
          </p:cNvPicPr>
          <p:nvPr/>
        </p:nvPicPr>
        <p:blipFill>
          <a:blip r:embed="rId5"/>
          <a:stretch>
            <a:fillRect/>
          </a:stretch>
        </p:blipFill>
        <p:spPr>
          <a:xfrm>
            <a:off x="0" y="0"/>
            <a:ext cx="9144000" cy="6857999"/>
          </a:xfrm>
          <a:prstGeom prst="rect">
            <a:avLst/>
          </a:prstGeom>
        </p:spPr>
      </p:pic>
      <p:sp>
        <p:nvSpPr>
          <p:cNvPr id="18434" name="Rectangle 2"/>
          <p:cNvSpPr>
            <a:spLocks noGrp="1" noChangeArrowheads="1"/>
          </p:cNvSpPr>
          <p:nvPr>
            <p:ph type="title"/>
          </p:nvPr>
        </p:nvSpPr>
        <p:spPr/>
        <p:txBody>
          <a:bodyPr>
            <a:normAutofit fontScale="90000"/>
          </a:bodyPr>
          <a:lstStyle/>
          <a:p>
            <a:pPr eaLnBrk="1" hangingPunct="1">
              <a:defRPr/>
            </a:pPr>
            <a:r>
              <a:rPr lang="en-US" dirty="0">
                <a:solidFill>
                  <a:srgbClr val="0000FF"/>
                </a:solidFill>
              </a:rPr>
              <a:t>Islamic Banking and Finance Today- (2)</a:t>
            </a:r>
          </a:p>
        </p:txBody>
      </p:sp>
      <p:sp>
        <p:nvSpPr>
          <p:cNvPr id="21507" name="Rectangle 3"/>
          <p:cNvSpPr>
            <a:spLocks noGrp="1" noChangeArrowheads="1"/>
          </p:cNvSpPr>
          <p:nvPr>
            <p:ph type="body" idx="1"/>
          </p:nvPr>
        </p:nvSpPr>
        <p:spPr/>
        <p:txBody>
          <a:bodyPr>
            <a:normAutofit/>
          </a:bodyPr>
          <a:lstStyle/>
          <a:p>
            <a:pPr lvl="1" eaLnBrk="1" hangingPunct="1"/>
            <a:r>
              <a:rPr lang="en-US" sz="2400" dirty="0"/>
              <a:t>Embrace Islamic banking as a national policy concurrently with conventional banking and finance (dual track banking)</a:t>
            </a:r>
          </a:p>
          <a:p>
            <a:pPr lvl="2" eaLnBrk="1" hangingPunct="1"/>
            <a:r>
              <a:rPr lang="en-US" dirty="0"/>
              <a:t>Bahrain, Brunei, Indonesia, Kuwait, Malaysia, Turkey, UAE</a:t>
            </a:r>
          </a:p>
          <a:p>
            <a:pPr lvl="2" eaLnBrk="1" hangingPunct="1"/>
            <a:endParaRPr lang="en-US" dirty="0"/>
          </a:p>
          <a:p>
            <a:pPr lvl="1" eaLnBrk="1" hangingPunct="1"/>
            <a:r>
              <a:rPr lang="en-US" sz="2400" dirty="0"/>
              <a:t>Neither support nor oppose Islamic banking</a:t>
            </a:r>
          </a:p>
          <a:p>
            <a:pPr lvl="2" eaLnBrk="1" hangingPunct="1"/>
            <a:r>
              <a:rPr lang="en-US" dirty="0"/>
              <a:t>Egypt, Yemen</a:t>
            </a:r>
          </a:p>
          <a:p>
            <a:pPr lvl="2" eaLnBrk="1" hangingPunct="1">
              <a:buFontTx/>
              <a:buNone/>
            </a:pPr>
            <a:endParaRPr lang="en-US" dirty="0"/>
          </a:p>
          <a:p>
            <a:pPr lvl="1" eaLnBrk="1" hangingPunct="1"/>
            <a:r>
              <a:rPr lang="en-US" sz="2400" dirty="0"/>
              <a:t>Actively discourage separate Islamic banking presence</a:t>
            </a:r>
          </a:p>
          <a:p>
            <a:pPr lvl="2" eaLnBrk="1" hangingPunct="1"/>
            <a:r>
              <a:rPr lang="en-US" dirty="0"/>
              <a:t>Saudi Arabia, Oman</a:t>
            </a:r>
          </a:p>
          <a:p>
            <a:pPr eaLnBrk="1" hangingPunct="1">
              <a:buFontTx/>
              <a:buNone/>
            </a:pPr>
            <a:endParaRPr lang="en-US" sz="2400" dirty="0"/>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6" name="Audio 5">
            <a:hlinkClick r:id="" action="ppaction://media"/>
            <a:extLst>
              <a:ext uri="{FF2B5EF4-FFF2-40B4-BE49-F238E27FC236}">
                <a16:creationId xmlns:a16="http://schemas.microsoft.com/office/drawing/2014/main" id="{A50E4890-48DB-29B7-5CE7-A7E8829DC2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59"/>
    </mc:Choice>
    <mc:Fallback>
      <p:transition spd="slow" advTm="2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1143000" y="1905000"/>
            <a:ext cx="6400800" cy="3657600"/>
          </a:xfrm>
        </p:spPr>
        <p:txBody>
          <a:bodyPr>
            <a:noAutofit/>
          </a:bodyPr>
          <a:lstStyle/>
          <a:p>
            <a:pPr marL="342900" indent="-342900" eaLnBrk="1" hangingPunct="1">
              <a:lnSpc>
                <a:spcPct val="80000"/>
              </a:lnSpc>
              <a:spcBef>
                <a:spcPts val="0"/>
              </a:spcBef>
              <a:spcAft>
                <a:spcPts val="1200"/>
              </a:spcAft>
            </a:pPr>
            <a:r>
              <a:rPr lang="en-US" sz="4000" dirty="0">
                <a:solidFill>
                  <a:schemeClr val="hlink"/>
                </a:solidFill>
              </a:rPr>
              <a:t>5. </a:t>
            </a:r>
          </a:p>
          <a:p>
            <a:pPr marL="342900" indent="-342900" eaLnBrk="1" hangingPunct="1">
              <a:lnSpc>
                <a:spcPct val="80000"/>
              </a:lnSpc>
              <a:spcBef>
                <a:spcPts val="0"/>
              </a:spcBef>
              <a:spcAft>
                <a:spcPts val="1200"/>
              </a:spcAft>
            </a:pPr>
            <a:r>
              <a:rPr lang="en-US" sz="4000" dirty="0">
                <a:solidFill>
                  <a:schemeClr val="hlink"/>
                </a:solidFill>
              </a:rPr>
              <a:t>Development of IBF: Case of Malaysia and other Countries</a:t>
            </a:r>
            <a:endParaRPr lang="en-US" sz="2800" dirty="0">
              <a:solidFill>
                <a:schemeClr val="hlink"/>
              </a:solidFill>
            </a:endParaRP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7" name="Picture 6">
            <a:extLst>
              <a:ext uri="{FF2B5EF4-FFF2-40B4-BE49-F238E27FC236}">
                <a16:creationId xmlns:a16="http://schemas.microsoft.com/office/drawing/2014/main" id="{C9C7608E-7942-9562-431A-91F419BE6842}"/>
              </a:ext>
            </a:extLst>
          </p:cNvPr>
          <p:cNvPicPr>
            <a:picLocks noChangeAspect="1"/>
          </p:cNvPicPr>
          <p:nvPr/>
        </p:nvPicPr>
        <p:blipFill>
          <a:blip r:embed="rId5"/>
          <a:stretch>
            <a:fillRect/>
          </a:stretch>
        </p:blipFill>
        <p:spPr>
          <a:xfrm>
            <a:off x="0" y="0"/>
            <a:ext cx="9144000" cy="6857999"/>
          </a:xfrm>
          <a:prstGeom prst="rect">
            <a:avLst/>
          </a:prstGeom>
        </p:spPr>
      </p:pic>
      <p:pic>
        <p:nvPicPr>
          <p:cNvPr id="5" name="Audio 4">
            <a:hlinkClick r:id="" action="ppaction://media"/>
            <a:extLst>
              <a:ext uri="{FF2B5EF4-FFF2-40B4-BE49-F238E27FC236}">
                <a16:creationId xmlns:a16="http://schemas.microsoft.com/office/drawing/2014/main" id="{30F06F15-E439-21BB-4942-0FDAE8C0E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69"/>
    </mc:Choice>
    <mc:Fallback>
      <p:transition spd="slow" advTm="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269BED-57D5-4AA6-3089-BAC90B84B8B6}"/>
              </a:ext>
            </a:extLst>
          </p:cNvPr>
          <p:cNvPicPr>
            <a:picLocks noChangeAspect="1"/>
          </p:cNvPicPr>
          <p:nvPr/>
        </p:nvPicPr>
        <p:blipFill>
          <a:blip r:embed="rId5"/>
          <a:stretch>
            <a:fillRect/>
          </a:stretch>
        </p:blipFill>
        <p:spPr>
          <a:xfrm>
            <a:off x="0" y="0"/>
            <a:ext cx="9144000" cy="6857999"/>
          </a:xfrm>
          <a:prstGeom prst="rect">
            <a:avLst/>
          </a:prstGeom>
        </p:spPr>
      </p:pic>
      <p:sp>
        <p:nvSpPr>
          <p:cNvPr id="17410" name="Rectangle 2"/>
          <p:cNvSpPr>
            <a:spLocks noGrp="1" noRot="1" noChangeArrowheads="1"/>
          </p:cNvSpPr>
          <p:nvPr>
            <p:ph type="title"/>
          </p:nvPr>
        </p:nvSpPr>
        <p:spPr>
          <a:xfrm>
            <a:off x="1600200" y="76200"/>
            <a:ext cx="7010400" cy="533400"/>
          </a:xfrm>
        </p:spPr>
        <p:txBody>
          <a:bodyPr>
            <a:normAutofit/>
          </a:bodyPr>
          <a:lstStyle/>
          <a:p>
            <a:pPr eaLnBrk="1" hangingPunct="1"/>
            <a:r>
              <a:rPr lang="en-US" sz="2400" dirty="0"/>
              <a:t>Development of IBF in Malaysia</a:t>
            </a:r>
          </a:p>
        </p:txBody>
      </p:sp>
      <p:graphicFrame>
        <p:nvGraphicFramePr>
          <p:cNvPr id="59496" name="Group 104"/>
          <p:cNvGraphicFramePr>
            <a:graphicFrameLocks noGrp="1"/>
          </p:cNvGraphicFramePr>
          <p:nvPr>
            <p:ph type="tbl" idx="1"/>
          </p:nvPr>
        </p:nvGraphicFramePr>
        <p:xfrm>
          <a:off x="611066" y="914400"/>
          <a:ext cx="8151934" cy="5480050"/>
        </p:xfrm>
        <a:graphic>
          <a:graphicData uri="http://schemas.openxmlformats.org/drawingml/2006/table">
            <a:tbl>
              <a:tblPr/>
              <a:tblGrid>
                <a:gridCol w="1151792">
                  <a:extLst>
                    <a:ext uri="{9D8B030D-6E8A-4147-A177-3AD203B41FA5}">
                      <a16:colId xmlns:a16="http://schemas.microsoft.com/office/drawing/2014/main" val="20000"/>
                    </a:ext>
                  </a:extLst>
                </a:gridCol>
                <a:gridCol w="7000142">
                  <a:extLst>
                    <a:ext uri="{9D8B030D-6E8A-4147-A177-3AD203B41FA5}">
                      <a16:colId xmlns:a16="http://schemas.microsoft.com/office/drawing/2014/main" val="20001"/>
                    </a:ext>
                  </a:extLst>
                </a:gridCol>
              </a:tblGrid>
              <a:tr h="4445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rgbClr val="FF0000"/>
                          </a:solidFill>
                          <a:effectLst/>
                          <a:latin typeface="Garamond" pitchFamily="18" charset="0"/>
                        </a:rPr>
                        <a:t>Year</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rgbClr val="FF0000"/>
                          </a:solidFill>
                          <a:effectLst/>
                          <a:latin typeface="Garamond" pitchFamily="18" charset="0"/>
                        </a:rPr>
                        <a:t>Key Milestone</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99"/>
                    </a:solidFill>
                  </a:tcPr>
                </a:tc>
                <a:extLst>
                  <a:ext uri="{0D108BD9-81ED-4DB2-BD59-A6C34878D82A}">
                    <a16:rowId xmlns:a16="http://schemas.microsoft.com/office/drawing/2014/main" val="10000"/>
                  </a:ext>
                </a:extLst>
              </a:tr>
              <a:tr h="16097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a:ln>
                            <a:noFill/>
                          </a:ln>
                          <a:solidFill>
                            <a:schemeClr val="tx1"/>
                          </a:solidFill>
                          <a:effectLst/>
                          <a:latin typeface="Garamond" pitchFamily="18" charset="0"/>
                        </a:rPr>
                        <a:t>1969</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Establishment of Pilgrims’ Fund Board (</a:t>
                      </a:r>
                      <a:r>
                        <a:rPr kumimoji="0" lang="en-US" sz="2000" b="0" i="0" u="none" strike="noStrike" cap="none" normalizeH="0" baseline="0" dirty="0" err="1">
                          <a:ln>
                            <a:noFill/>
                          </a:ln>
                          <a:solidFill>
                            <a:schemeClr val="tx1"/>
                          </a:solidFill>
                          <a:effectLst/>
                          <a:latin typeface="Garamond" pitchFamily="18" charset="0"/>
                        </a:rPr>
                        <a:t>Lembaga</a:t>
                      </a:r>
                      <a:r>
                        <a:rPr kumimoji="0" lang="en-US" sz="2000" b="0" i="0" u="none" strike="noStrike" cap="none" normalizeH="0" baseline="0" dirty="0">
                          <a:ln>
                            <a:noFill/>
                          </a:ln>
                          <a:solidFill>
                            <a:schemeClr val="tx1"/>
                          </a:solidFill>
                          <a:effectLst/>
                          <a:latin typeface="Garamond" pitchFamily="18" charset="0"/>
                        </a:rPr>
                        <a:t> </a:t>
                      </a:r>
                      <a:r>
                        <a:rPr kumimoji="0" lang="en-US" sz="2000" b="0" i="0" u="none" strike="noStrike" cap="none" normalizeH="0" baseline="0" dirty="0" err="1">
                          <a:ln>
                            <a:noFill/>
                          </a:ln>
                          <a:solidFill>
                            <a:schemeClr val="tx1"/>
                          </a:solidFill>
                          <a:effectLst/>
                          <a:latin typeface="Garamond" pitchFamily="18" charset="0"/>
                        </a:rPr>
                        <a:t>Tabung</a:t>
                      </a:r>
                      <a:r>
                        <a:rPr kumimoji="0" lang="en-US" sz="2000" b="0" i="0" u="none" strike="noStrike" cap="none" normalizeH="0" baseline="0" dirty="0">
                          <a:ln>
                            <a:noFill/>
                          </a:ln>
                          <a:solidFill>
                            <a:schemeClr val="tx1"/>
                          </a:solidFill>
                          <a:effectLst/>
                          <a:latin typeface="Garamond" pitchFamily="18" charset="0"/>
                        </a:rPr>
                        <a:t> </a:t>
                      </a:r>
                      <a:r>
                        <a:rPr kumimoji="0" lang="en-US" sz="2000" b="0" i="0" u="none" strike="noStrike" cap="none" normalizeH="0" baseline="0" dirty="0" err="1">
                          <a:ln>
                            <a:noFill/>
                          </a:ln>
                          <a:solidFill>
                            <a:schemeClr val="tx1"/>
                          </a:solidFill>
                          <a:effectLst/>
                          <a:latin typeface="Garamond" pitchFamily="18" charset="0"/>
                        </a:rPr>
                        <a:t>Haji</a:t>
                      </a:r>
                      <a:r>
                        <a:rPr kumimoji="0" lang="en-US" sz="2000" b="0" i="0" u="none" strike="noStrike" cap="none" normalizeH="0" baseline="0" dirty="0">
                          <a:ln>
                            <a:noFill/>
                          </a:ln>
                          <a:solidFill>
                            <a:schemeClr val="tx1"/>
                          </a:solidFill>
                          <a:effectLst/>
                          <a:latin typeface="Garamond" pitchFamily="18"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2000" b="0" i="0" u="none" strike="noStrike" cap="none" normalizeH="0" baseline="0" dirty="0">
                          <a:ln>
                            <a:noFill/>
                          </a:ln>
                          <a:solidFill>
                            <a:schemeClr val="tx1"/>
                          </a:solidFill>
                          <a:effectLst/>
                          <a:latin typeface="Garamond" pitchFamily="18" charset="0"/>
                        </a:rPr>
                        <a:t> Systematic mobilization of funds</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2000" b="0" i="0" u="none" strike="noStrike" cap="none" normalizeH="0" baseline="0" dirty="0">
                          <a:ln>
                            <a:noFill/>
                          </a:ln>
                          <a:solidFill>
                            <a:schemeClr val="tx1"/>
                          </a:solidFill>
                          <a:effectLst/>
                          <a:latin typeface="Garamond" pitchFamily="18" charset="0"/>
                        </a:rPr>
                        <a:t> Assist Muslim community to perform Pilgrimage as well as participate in investment and economic activities</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229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a:ln>
                            <a:noFill/>
                          </a:ln>
                          <a:solidFill>
                            <a:schemeClr val="tx1"/>
                          </a:solidFill>
                          <a:effectLst/>
                          <a:latin typeface="Garamond" pitchFamily="18" charset="0"/>
                        </a:rPr>
                        <a:t>1980</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Bumiputera Economic Congress proposed the setting up of an Islamic bank</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2000" b="0" i="0" u="none" strike="noStrike" cap="none" normalizeH="0" baseline="0" dirty="0">
                          <a:ln>
                            <a:noFill/>
                          </a:ln>
                          <a:solidFill>
                            <a:schemeClr val="tx1"/>
                          </a:solidFill>
                          <a:effectLst/>
                          <a:latin typeface="Garamond" pitchFamily="18" charset="0"/>
                        </a:rPr>
                        <a:t> Triggered by a growing revival of Islamic values amongst the Muslim population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2000" b="0" i="0" u="none" strike="noStrike" cap="none" normalizeH="0" baseline="0" dirty="0">
                          <a:ln>
                            <a:noFill/>
                          </a:ln>
                          <a:solidFill>
                            <a:schemeClr val="tx1"/>
                          </a:solidFill>
                          <a:effectLst/>
                          <a:latin typeface="Garamond" pitchFamily="18" charset="0"/>
                        </a:rPr>
                        <a:t> Reinforced by the successful implementation of Islamic banks in the Middle East</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2"/>
                  </a:ext>
                </a:extLst>
              </a:tr>
              <a:tr h="1130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1981</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National Steering Committee undertook a study and made recommendations on all aspects of the setting up and operations of an Islamic bank</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6" name="Audio 5">
            <a:hlinkClick r:id="" action="ppaction://media"/>
            <a:extLst>
              <a:ext uri="{FF2B5EF4-FFF2-40B4-BE49-F238E27FC236}">
                <a16:creationId xmlns:a16="http://schemas.microsoft.com/office/drawing/2014/main" id="{CA468113-AB44-16F4-FBDD-BCA4B5AFFE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332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6410FF-47F3-FF5F-0E4F-6139F8C44154}"/>
              </a:ext>
            </a:extLst>
          </p:cNvPr>
          <p:cNvPicPr>
            <a:picLocks noChangeAspect="1"/>
          </p:cNvPicPr>
          <p:nvPr/>
        </p:nvPicPr>
        <p:blipFill>
          <a:blip r:embed="rId4"/>
          <a:stretch>
            <a:fillRect/>
          </a:stretch>
        </p:blipFill>
        <p:spPr>
          <a:xfrm>
            <a:off x="0" y="0"/>
            <a:ext cx="9144000" cy="6857999"/>
          </a:xfrm>
          <a:prstGeom prst="rect">
            <a:avLst/>
          </a:prstGeom>
        </p:spPr>
      </p:pic>
      <p:sp>
        <p:nvSpPr>
          <p:cNvPr id="18434" name="Rectangle 2"/>
          <p:cNvSpPr>
            <a:spLocks noGrp="1" noRot="1" noChangeArrowheads="1"/>
          </p:cNvSpPr>
          <p:nvPr>
            <p:ph type="title"/>
          </p:nvPr>
        </p:nvSpPr>
        <p:spPr>
          <a:xfrm>
            <a:off x="1600200" y="76200"/>
            <a:ext cx="7010400" cy="533400"/>
          </a:xfrm>
        </p:spPr>
        <p:txBody>
          <a:bodyPr>
            <a:normAutofit fontScale="90000"/>
          </a:bodyPr>
          <a:lstStyle/>
          <a:p>
            <a:pPr eaLnBrk="1" hangingPunct="1"/>
            <a:r>
              <a:rPr lang="en-US" sz="2400" dirty="0"/>
              <a:t>Development of Islamic Banking and Finance in Malaysia (2)</a:t>
            </a:r>
          </a:p>
        </p:txBody>
      </p:sp>
      <p:graphicFrame>
        <p:nvGraphicFramePr>
          <p:cNvPr id="71742" name="Group 62"/>
          <p:cNvGraphicFramePr>
            <a:graphicFrameLocks noGrp="1"/>
          </p:cNvGraphicFramePr>
          <p:nvPr>
            <p:ph type="tbl" idx="1"/>
          </p:nvPr>
        </p:nvGraphicFramePr>
        <p:xfrm>
          <a:off x="444012" y="809625"/>
          <a:ext cx="8318988" cy="5966461"/>
        </p:xfrm>
        <a:graphic>
          <a:graphicData uri="http://schemas.openxmlformats.org/drawingml/2006/table">
            <a:tbl>
              <a:tblPr/>
              <a:tblGrid>
                <a:gridCol w="1175238">
                  <a:extLst>
                    <a:ext uri="{9D8B030D-6E8A-4147-A177-3AD203B41FA5}">
                      <a16:colId xmlns:a16="http://schemas.microsoft.com/office/drawing/2014/main" val="20000"/>
                    </a:ext>
                  </a:extLst>
                </a:gridCol>
                <a:gridCol w="7143750">
                  <a:extLst>
                    <a:ext uri="{9D8B030D-6E8A-4147-A177-3AD203B41FA5}">
                      <a16:colId xmlns:a16="http://schemas.microsoft.com/office/drawing/2014/main" val="20001"/>
                    </a:ext>
                  </a:extLst>
                </a:gridCol>
              </a:tblGrid>
              <a:tr h="4889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rgbClr val="FF0000"/>
                          </a:solidFill>
                          <a:effectLst/>
                          <a:latin typeface="Garamond" pitchFamily="18" charset="0"/>
                        </a:rPr>
                        <a:t>Year</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rgbClr val="FF0000"/>
                          </a:solidFill>
                          <a:effectLst/>
                          <a:latin typeface="Garamond" pitchFamily="18" charset="0"/>
                        </a:rPr>
                        <a:t>Key Milestone</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99"/>
                    </a:solidFill>
                  </a:tcPr>
                </a:tc>
                <a:extLst>
                  <a:ext uri="{0D108BD9-81ED-4DB2-BD59-A6C34878D82A}">
                    <a16:rowId xmlns:a16="http://schemas.microsoft.com/office/drawing/2014/main" val="10000"/>
                  </a:ext>
                </a:extLst>
              </a:tr>
              <a:tr h="579438">
                <a:tc row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a:ln>
                            <a:noFill/>
                          </a:ln>
                          <a:solidFill>
                            <a:schemeClr val="tx1"/>
                          </a:solidFill>
                          <a:effectLst/>
                          <a:latin typeface="Garamond" pitchFamily="18" charset="0"/>
                        </a:rPr>
                        <a:t>1983</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Enactment of the Islamic Banking Act (IBA) 1983</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14970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Bank Islam Malaysia Berhad (BIMB) was incorporated as Malaysia’s first Islamic bank</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2000" b="0" i="0" u="none" strike="noStrike" cap="none" normalizeH="0" baseline="0" dirty="0">
                          <a:ln>
                            <a:noFill/>
                          </a:ln>
                          <a:solidFill>
                            <a:schemeClr val="tx1"/>
                          </a:solidFill>
                          <a:effectLst/>
                          <a:latin typeface="Garamond" pitchFamily="18" charset="0"/>
                        </a:rPr>
                        <a:t> BIMB was given a grace period of 10 years to operate without competition, to protect its growth and development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2000" b="0" i="0" u="none" strike="noStrike" cap="none" normalizeH="0" baseline="0" dirty="0">
                          <a:ln>
                            <a:noFill/>
                          </a:ln>
                          <a:solidFill>
                            <a:schemeClr val="tx1"/>
                          </a:solidFill>
                          <a:effectLst/>
                          <a:latin typeface="Garamond" pitchFamily="18" charset="0"/>
                        </a:rPr>
                        <a:t> Over the period of 1983 – 1993, BIMB achieved an average annual growth rate of 48%</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2"/>
                  </a:ext>
                </a:extLst>
              </a:tr>
              <a:tr h="1531938">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Enactment of the Government Investment Act (GIA) 1983</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2000" b="0" i="0" u="none" strike="noStrike" cap="none" normalizeH="0" baseline="0" dirty="0">
                          <a:ln>
                            <a:noFill/>
                          </a:ln>
                          <a:solidFill>
                            <a:schemeClr val="tx1"/>
                          </a:solidFill>
                          <a:effectLst/>
                          <a:latin typeface="Garamond" pitchFamily="18" charset="0"/>
                        </a:rPr>
                        <a:t> Enables the issuance of government papers and bonds</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2000" b="0" i="0" u="none" strike="noStrike" cap="none" normalizeH="0" baseline="0" dirty="0">
                          <a:ln>
                            <a:noFill/>
                          </a:ln>
                          <a:solidFill>
                            <a:schemeClr val="tx1"/>
                          </a:solidFill>
                          <a:effectLst/>
                          <a:latin typeface="Garamond" pitchFamily="18" charset="0"/>
                        </a:rPr>
                        <a:t> Government investment certificates (GIC) initially offered on the basis of </a:t>
                      </a:r>
                      <a:r>
                        <a:rPr kumimoji="0" lang="en-US" sz="2000" b="0" i="1" u="none" strike="noStrike" cap="none" normalizeH="0" baseline="0" dirty="0" err="1">
                          <a:ln>
                            <a:noFill/>
                          </a:ln>
                          <a:solidFill>
                            <a:schemeClr val="tx1"/>
                          </a:solidFill>
                          <a:effectLst/>
                          <a:latin typeface="Garamond" pitchFamily="18" charset="0"/>
                        </a:rPr>
                        <a:t>qardh</a:t>
                      </a:r>
                      <a:r>
                        <a:rPr kumimoji="0" lang="en-US" sz="2000" b="0" i="1" u="none" strike="noStrike" cap="none" normalizeH="0" baseline="0" dirty="0">
                          <a:ln>
                            <a:noFill/>
                          </a:ln>
                          <a:solidFill>
                            <a:schemeClr val="tx1"/>
                          </a:solidFill>
                          <a:effectLst/>
                          <a:latin typeface="Garamond" pitchFamily="18" charset="0"/>
                        </a:rPr>
                        <a:t> </a:t>
                      </a:r>
                      <a:r>
                        <a:rPr kumimoji="0" lang="en-US" sz="2000" b="0" i="1" u="none" strike="noStrike" cap="none" normalizeH="0" baseline="0" dirty="0" err="1">
                          <a:ln>
                            <a:noFill/>
                          </a:ln>
                          <a:solidFill>
                            <a:schemeClr val="tx1"/>
                          </a:solidFill>
                          <a:effectLst/>
                          <a:latin typeface="Garamond" pitchFamily="18" charset="0"/>
                        </a:rPr>
                        <a:t>hasan</a:t>
                      </a:r>
                      <a:r>
                        <a:rPr kumimoji="0" lang="en-US" sz="2000" b="0" i="0" u="none" strike="noStrike" cap="none" normalizeH="0" baseline="0" dirty="0">
                          <a:ln>
                            <a:noFill/>
                          </a:ln>
                          <a:solidFill>
                            <a:schemeClr val="tx1"/>
                          </a:solidFill>
                          <a:effectLst/>
                          <a:latin typeface="Garamond" pitchFamily="18" charset="0"/>
                        </a:rPr>
                        <a:t> but subsequently changed to </a:t>
                      </a:r>
                      <a:r>
                        <a:rPr kumimoji="0" lang="en-US" sz="2000" b="0" i="1" u="none" strike="noStrike" cap="none" normalizeH="0" baseline="0" dirty="0">
                          <a:ln>
                            <a:noFill/>
                          </a:ln>
                          <a:solidFill>
                            <a:schemeClr val="tx1"/>
                          </a:solidFill>
                          <a:effectLst/>
                          <a:latin typeface="Garamond" pitchFamily="18" charset="0"/>
                        </a:rPr>
                        <a:t>bay’ al-’</a:t>
                      </a:r>
                      <a:r>
                        <a:rPr kumimoji="0" lang="en-US" sz="2000" b="0" i="1" u="none" strike="noStrike" cap="none" normalizeH="0" baseline="0" dirty="0" err="1">
                          <a:ln>
                            <a:noFill/>
                          </a:ln>
                          <a:solidFill>
                            <a:schemeClr val="tx1"/>
                          </a:solidFill>
                          <a:effectLst/>
                          <a:latin typeface="Garamond" pitchFamily="18" charset="0"/>
                        </a:rPr>
                        <a:t>inah</a:t>
                      </a:r>
                      <a:endParaRPr kumimoji="0" lang="en-US" sz="2000" b="0" i="1" u="none" strike="noStrike" cap="none" normalizeH="0" baseline="0" dirty="0">
                        <a:ln>
                          <a:noFill/>
                        </a:ln>
                        <a:solidFill>
                          <a:schemeClr val="tx1"/>
                        </a:solidFill>
                        <a:effectLst/>
                        <a:latin typeface="Garamond" pitchFamily="18" charset="0"/>
                      </a:endParaRP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3"/>
                  </a:ext>
                </a:extLst>
              </a:tr>
              <a:tr h="7429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a:ln>
                            <a:noFill/>
                          </a:ln>
                          <a:solidFill>
                            <a:schemeClr val="tx1"/>
                          </a:solidFill>
                          <a:effectLst/>
                          <a:latin typeface="Garamond" pitchFamily="18" charset="0"/>
                        </a:rPr>
                        <a:t>1984</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Setting up of </a:t>
                      </a:r>
                      <a:r>
                        <a:rPr kumimoji="0" lang="en-US" sz="2000" b="0" i="1" u="none" strike="noStrike" cap="none" normalizeH="0" baseline="0" dirty="0" err="1">
                          <a:ln>
                            <a:noFill/>
                          </a:ln>
                          <a:solidFill>
                            <a:schemeClr val="tx1"/>
                          </a:solidFill>
                          <a:effectLst/>
                          <a:latin typeface="Garamond" pitchFamily="18" charset="0"/>
                        </a:rPr>
                        <a:t>takaful</a:t>
                      </a:r>
                      <a:r>
                        <a:rPr kumimoji="0" lang="en-US" sz="2000" b="0" i="0" u="none" strike="noStrike" cap="none" normalizeH="0" baseline="0" dirty="0">
                          <a:ln>
                            <a:noFill/>
                          </a:ln>
                          <a:solidFill>
                            <a:schemeClr val="tx1"/>
                          </a:solidFill>
                          <a:effectLst/>
                          <a:latin typeface="Garamond" pitchFamily="18" charset="0"/>
                        </a:rPr>
                        <a:t> companies, to complement the operations of Islamic banks</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4"/>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a:ln>
                            <a:noFill/>
                          </a:ln>
                          <a:solidFill>
                            <a:schemeClr val="tx1"/>
                          </a:solidFill>
                          <a:effectLst/>
                          <a:latin typeface="Garamond" pitchFamily="18" charset="0"/>
                        </a:rPr>
                        <a:t>1992</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a:ln>
                            <a:noFill/>
                          </a:ln>
                          <a:solidFill>
                            <a:schemeClr val="tx1"/>
                          </a:solidFill>
                          <a:effectLst/>
                          <a:latin typeface="Garamond" pitchFamily="18" charset="0"/>
                        </a:rPr>
                        <a:t>BIMB was listed on KLSE</a:t>
                      </a:r>
                      <a:endParaRPr kumimoji="0" lang="en-US" sz="2000" b="0" i="1" u="none" strike="noStrike" cap="none" normalizeH="0" baseline="0" dirty="0">
                        <a:ln>
                          <a:noFill/>
                        </a:ln>
                        <a:solidFill>
                          <a:schemeClr val="tx1"/>
                        </a:solidFill>
                        <a:effectLst/>
                        <a:latin typeface="Garamond" pitchFamily="18" charset="0"/>
                      </a:endParaRP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6" name="Audio 5">
            <a:hlinkClick r:id="" action="ppaction://media"/>
            <a:extLst>
              <a:ext uri="{FF2B5EF4-FFF2-40B4-BE49-F238E27FC236}">
                <a16:creationId xmlns:a16="http://schemas.microsoft.com/office/drawing/2014/main" id="{A29C3CD1-08E6-D08E-6748-09BFC011C5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325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D10588-C529-BDCD-144B-831AA4D5742B}"/>
              </a:ext>
            </a:extLst>
          </p:cNvPr>
          <p:cNvPicPr>
            <a:picLocks noChangeAspect="1"/>
          </p:cNvPicPr>
          <p:nvPr/>
        </p:nvPicPr>
        <p:blipFill>
          <a:blip r:embed="rId4"/>
          <a:stretch>
            <a:fillRect/>
          </a:stretch>
        </p:blipFill>
        <p:spPr>
          <a:xfrm>
            <a:off x="0" y="0"/>
            <a:ext cx="9144000" cy="6857999"/>
          </a:xfrm>
          <a:prstGeom prst="rect">
            <a:avLst/>
          </a:prstGeom>
        </p:spPr>
      </p:pic>
      <p:sp>
        <p:nvSpPr>
          <p:cNvPr id="19458" name="Rectangle 2"/>
          <p:cNvSpPr>
            <a:spLocks noGrp="1" noRot="1" noChangeArrowheads="1"/>
          </p:cNvSpPr>
          <p:nvPr>
            <p:ph type="title"/>
          </p:nvPr>
        </p:nvSpPr>
        <p:spPr>
          <a:xfrm>
            <a:off x="1600200" y="76200"/>
            <a:ext cx="7010400" cy="533400"/>
          </a:xfrm>
        </p:spPr>
        <p:txBody>
          <a:bodyPr>
            <a:normAutofit fontScale="90000"/>
          </a:bodyPr>
          <a:lstStyle/>
          <a:p>
            <a:pPr eaLnBrk="1" hangingPunct="1"/>
            <a:r>
              <a:rPr lang="en-US" sz="2400"/>
              <a:t>Development of Islamic Banking and Finance in Malaysia (3)</a:t>
            </a:r>
          </a:p>
        </p:txBody>
      </p:sp>
      <p:graphicFrame>
        <p:nvGraphicFramePr>
          <p:cNvPr id="70758" name="Group 102"/>
          <p:cNvGraphicFramePr>
            <a:graphicFrameLocks noGrp="1"/>
          </p:cNvGraphicFramePr>
          <p:nvPr>
            <p:ph type="tbl" idx="1"/>
          </p:nvPr>
        </p:nvGraphicFramePr>
        <p:xfrm>
          <a:off x="152400" y="838200"/>
          <a:ext cx="8839200" cy="6054164"/>
        </p:xfrm>
        <a:graphic>
          <a:graphicData uri="http://schemas.openxmlformats.org/drawingml/2006/table">
            <a:tbl>
              <a:tblPr/>
              <a:tblGrid>
                <a:gridCol w="1249298">
                  <a:extLst>
                    <a:ext uri="{9D8B030D-6E8A-4147-A177-3AD203B41FA5}">
                      <a16:colId xmlns:a16="http://schemas.microsoft.com/office/drawing/2014/main" val="20000"/>
                    </a:ext>
                  </a:extLst>
                </a:gridCol>
                <a:gridCol w="7589902">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rgbClr val="FF0000"/>
                          </a:solidFill>
                          <a:effectLst/>
                          <a:latin typeface="Garamond" pitchFamily="18" charset="0"/>
                        </a:rPr>
                        <a:t>Year</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rgbClr val="FF0000"/>
                          </a:solidFill>
                          <a:effectLst/>
                          <a:latin typeface="Garamond" pitchFamily="18" charset="0"/>
                        </a:rPr>
                        <a:t>Key Milestone</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99"/>
                    </a:solidFill>
                  </a:tcPr>
                </a:tc>
                <a:extLst>
                  <a:ext uri="{0D108BD9-81ED-4DB2-BD59-A6C34878D82A}">
                    <a16:rowId xmlns:a16="http://schemas.microsoft.com/office/drawing/2014/main" val="10000"/>
                  </a:ext>
                </a:extLst>
              </a:tr>
              <a:tr h="13620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a:ln>
                            <a:noFill/>
                          </a:ln>
                          <a:solidFill>
                            <a:schemeClr val="tx1"/>
                          </a:solidFill>
                          <a:effectLst/>
                          <a:latin typeface="Garamond" pitchFamily="18" charset="0"/>
                        </a:rPr>
                        <a:t>1993</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Garamond" pitchFamily="18" charset="0"/>
                        </a:rPr>
                        <a:t>The Dual Banking System was implemented, allowing Islamic and conventional banking to co-exist and run concurrently in the financial system</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1800" b="0" i="0" u="none" strike="noStrike" cap="none" normalizeH="0" baseline="0" dirty="0">
                          <a:ln>
                            <a:noFill/>
                          </a:ln>
                          <a:solidFill>
                            <a:schemeClr val="tx1"/>
                          </a:solidFill>
                          <a:effectLst/>
                          <a:latin typeface="Garamond" pitchFamily="18" charset="0"/>
                        </a:rPr>
                        <a:t> Islamic Banking Scheme (IBS) introduced, which allowed conventional banks to offer Islamic banking windows</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6557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Garamond" pitchFamily="18" charset="0"/>
                        </a:rPr>
                        <a:t>1994</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defRPr/>
                      </a:pPr>
                      <a:r>
                        <a:rPr kumimoji="0" lang="en-US" sz="1800" b="0" i="0" u="none" strike="noStrike" cap="none" normalizeH="0" baseline="0" dirty="0">
                          <a:ln>
                            <a:noFill/>
                          </a:ln>
                          <a:solidFill>
                            <a:schemeClr val="tx1"/>
                          </a:solidFill>
                          <a:effectLst/>
                          <a:latin typeface="Garamond" pitchFamily="18" charset="0"/>
                        </a:rPr>
                        <a:t>Establishment of Islamic Interbank Money Market</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2"/>
                  </a:ext>
                </a:extLst>
              </a:tr>
              <a:tr h="1362075">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Garamond" pitchFamily="18" charset="0"/>
                        </a:rPr>
                        <a:t>1999</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Garamond" pitchFamily="18" charset="0"/>
                        </a:rPr>
                        <a:t>Bank </a:t>
                      </a:r>
                      <a:r>
                        <a:rPr kumimoji="0" lang="en-US" sz="1800" b="0" i="0" u="none" strike="noStrike" cap="none" normalizeH="0" baseline="0" dirty="0" err="1">
                          <a:ln>
                            <a:noFill/>
                          </a:ln>
                          <a:solidFill>
                            <a:schemeClr val="tx1"/>
                          </a:solidFill>
                          <a:effectLst/>
                          <a:latin typeface="Garamond" pitchFamily="18" charset="0"/>
                        </a:rPr>
                        <a:t>Muamalat</a:t>
                      </a:r>
                      <a:r>
                        <a:rPr kumimoji="0" lang="en-US" sz="1800" b="0" i="0" u="none" strike="noStrike" cap="none" normalizeH="0" baseline="0" dirty="0">
                          <a:ln>
                            <a:noFill/>
                          </a:ln>
                          <a:solidFill>
                            <a:schemeClr val="tx1"/>
                          </a:solidFill>
                          <a:effectLst/>
                          <a:latin typeface="Garamond" pitchFamily="18" charset="0"/>
                        </a:rPr>
                        <a:t> Malaysia Berhad, Malaysia’s second full-fledged Islamic bank, was incorporated</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1800" b="0" i="0" u="none" strike="noStrike" cap="none" normalizeH="0" baseline="0" dirty="0">
                          <a:ln>
                            <a:noFill/>
                          </a:ln>
                          <a:solidFill>
                            <a:schemeClr val="tx1"/>
                          </a:solidFill>
                          <a:effectLst/>
                          <a:latin typeface="Garamond" pitchFamily="18" charset="0"/>
                        </a:rPr>
                        <a:t> Resulting from the merger between Bank Bumiputera Malaysia Berhad (BBMB) and Bank of Commerce Berhad (BOCB)</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3"/>
                  </a:ext>
                </a:extLst>
              </a:tr>
              <a:tr h="45085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a:ln>
                            <a:noFill/>
                          </a:ln>
                          <a:solidFill>
                            <a:schemeClr val="tx1"/>
                          </a:solidFill>
                          <a:effectLst/>
                          <a:latin typeface="Garamond" pitchFamily="18" charset="0"/>
                        </a:rPr>
                        <a:t>KLSE Islamic Index was introduced</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4"/>
                  </a:ext>
                </a:extLst>
              </a:tr>
              <a:tr h="45085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Garamond" pitchFamily="18" charset="0"/>
                        </a:rPr>
                        <a:t>2000</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Garamond" pitchFamily="18" charset="0"/>
                        </a:rPr>
                        <a:t>Establishment of Association of Islamic Banking Institutions of Malaysia (AIBIM)</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1800" b="0" i="0" u="none" strike="noStrike" cap="none" normalizeH="0" baseline="0" dirty="0">
                          <a:ln>
                            <a:noFill/>
                          </a:ln>
                          <a:solidFill>
                            <a:schemeClr val="tx1"/>
                          </a:solidFill>
                          <a:effectLst/>
                          <a:latin typeface="Garamond" pitchFamily="18" charset="0"/>
                        </a:rPr>
                        <a:t> To harmonize and streamline Islamic banking practices; as platform to voice issues with the authorities</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5"/>
                  </a:ext>
                </a:extLst>
              </a:tr>
              <a:tr h="87312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Garamond" pitchFamily="18" charset="0"/>
                        </a:rPr>
                        <a:t>Establishment of Islamic Banking and Finance Institute Malaysia (IBFIM)</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1800" b="0" i="0" u="none" strike="noStrike" cap="none" normalizeH="0" baseline="0" dirty="0">
                          <a:ln>
                            <a:noFill/>
                          </a:ln>
                          <a:solidFill>
                            <a:schemeClr val="tx1"/>
                          </a:solidFill>
                          <a:effectLst/>
                          <a:latin typeface="Garamond" pitchFamily="18" charset="0"/>
                        </a:rPr>
                        <a:t> Industry owned training institute</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6" name="Audio 5">
            <a:hlinkClick r:id="" action="ppaction://media"/>
            <a:extLst>
              <a:ext uri="{FF2B5EF4-FFF2-40B4-BE49-F238E27FC236}">
                <a16:creationId xmlns:a16="http://schemas.microsoft.com/office/drawing/2014/main" id="{2640F0F6-D0B7-B3FC-BF7C-0924D49FC8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297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5258-C1E3-63E2-EB93-DE824FD737D1}"/>
              </a:ext>
            </a:extLst>
          </p:cNvPr>
          <p:cNvPicPr>
            <a:picLocks noChangeAspect="1"/>
          </p:cNvPicPr>
          <p:nvPr/>
        </p:nvPicPr>
        <p:blipFill>
          <a:blip r:embed="rId4"/>
          <a:stretch>
            <a:fillRect/>
          </a:stretch>
        </p:blipFill>
        <p:spPr>
          <a:xfrm>
            <a:off x="0" y="0"/>
            <a:ext cx="9144000" cy="6857999"/>
          </a:xfrm>
          <a:prstGeom prst="rect">
            <a:avLst/>
          </a:prstGeom>
        </p:spPr>
      </p:pic>
      <p:sp>
        <p:nvSpPr>
          <p:cNvPr id="73730" name="Rectangle 2"/>
          <p:cNvSpPr>
            <a:spLocks noGrp="1" noRot="1" noChangeArrowheads="1"/>
          </p:cNvSpPr>
          <p:nvPr>
            <p:ph type="title"/>
          </p:nvPr>
        </p:nvSpPr>
        <p:spPr>
          <a:xfrm>
            <a:off x="0" y="76200"/>
            <a:ext cx="9144000" cy="533400"/>
          </a:xfrm>
        </p:spPr>
        <p:txBody>
          <a:bodyPr rtlCol="0">
            <a:normAutofit fontScale="90000"/>
          </a:bodyPr>
          <a:lstStyle/>
          <a:p>
            <a:pPr eaLnBrk="1" fontAlgn="auto" hangingPunct="1">
              <a:spcAft>
                <a:spcPts val="0"/>
              </a:spcAft>
              <a:defRPr/>
            </a:pPr>
            <a:r>
              <a:rPr lang="en-US" sz="3200"/>
              <a:t>Development of Islamic Banking and Finance in Malaysia (4)</a:t>
            </a:r>
          </a:p>
        </p:txBody>
      </p:sp>
      <p:graphicFrame>
        <p:nvGraphicFramePr>
          <p:cNvPr id="73770" name="Group 42"/>
          <p:cNvGraphicFramePr>
            <a:graphicFrameLocks noGrp="1"/>
          </p:cNvGraphicFramePr>
          <p:nvPr>
            <p:ph type="tbl" idx="1"/>
          </p:nvPr>
        </p:nvGraphicFramePr>
        <p:xfrm>
          <a:off x="429358" y="914400"/>
          <a:ext cx="8333642" cy="5721786"/>
        </p:xfrm>
        <a:graphic>
          <a:graphicData uri="http://schemas.openxmlformats.org/drawingml/2006/table">
            <a:tbl>
              <a:tblPr/>
              <a:tblGrid>
                <a:gridCol w="1178169">
                  <a:extLst>
                    <a:ext uri="{9D8B030D-6E8A-4147-A177-3AD203B41FA5}">
                      <a16:colId xmlns:a16="http://schemas.microsoft.com/office/drawing/2014/main" val="20000"/>
                    </a:ext>
                  </a:extLst>
                </a:gridCol>
                <a:gridCol w="7155473">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a:ln>
                            <a:noFill/>
                          </a:ln>
                          <a:solidFill>
                            <a:schemeClr val="tx1"/>
                          </a:solidFill>
                          <a:effectLst/>
                          <a:latin typeface="+mn-lt"/>
                        </a:rPr>
                        <a:t>Year</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a:ln>
                            <a:noFill/>
                          </a:ln>
                          <a:solidFill>
                            <a:schemeClr val="tx1"/>
                          </a:solidFill>
                          <a:effectLst/>
                          <a:latin typeface="+mn-lt"/>
                        </a:rPr>
                        <a:t>Key Milestone</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99"/>
                    </a:solidFill>
                  </a:tcPr>
                </a:tc>
                <a:extLst>
                  <a:ext uri="{0D108BD9-81ED-4DB2-BD59-A6C34878D82A}">
                    <a16:rowId xmlns:a16="http://schemas.microsoft.com/office/drawing/2014/main" val="10000"/>
                  </a:ext>
                </a:extLst>
              </a:tr>
              <a:tr h="76541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mn-lt"/>
                        </a:rPr>
                        <a:t>2001</a:t>
                      </a:r>
                    </a:p>
                  </a:txBody>
                  <a:tcPr marL="84406" marR="84406" marT="45724" marB="45724"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1800" b="0" dirty="0">
                          <a:effectLst/>
                          <a:latin typeface="+mn-lt"/>
                        </a:rPr>
                        <a:t>Financial Sector Master Plan (FSMP) being launched with specific recommendations on</a:t>
                      </a:r>
                      <a:r>
                        <a:rPr lang="en-US" sz="1800" b="0" baseline="0" dirty="0">
                          <a:effectLst/>
                          <a:latin typeface="+mn-lt"/>
                        </a:rPr>
                        <a:t> IBF</a:t>
                      </a:r>
                      <a:endParaRPr kumimoji="0" lang="en-US" sz="1800" b="0" i="1" u="none" strike="noStrike" cap="none" normalizeH="0" baseline="0" dirty="0">
                        <a:ln>
                          <a:noFill/>
                        </a:ln>
                        <a:solidFill>
                          <a:schemeClr val="tx1"/>
                        </a:solidFill>
                        <a:effectLst/>
                        <a:latin typeface="+mn-lt"/>
                      </a:endParaRPr>
                    </a:p>
                  </a:txBody>
                  <a:tcPr marL="84406" marR="84406" marT="45724" marB="45724"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1068388">
                <a:tc row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mn-lt"/>
                        </a:rPr>
                        <a:t>2002</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a:ln>
                            <a:noFill/>
                          </a:ln>
                          <a:solidFill>
                            <a:schemeClr val="tx1"/>
                          </a:solidFill>
                          <a:effectLst/>
                          <a:latin typeface="+mn-lt"/>
                        </a:rPr>
                        <a:t>Introduction of standard generic names for Islamic banking products, e.g. savings account-</a:t>
                      </a:r>
                      <a:r>
                        <a:rPr kumimoji="0" lang="en-US" sz="1800" b="0" i="1" u="none" strike="noStrike" cap="none" normalizeH="0" baseline="0">
                          <a:ln>
                            <a:noFill/>
                          </a:ln>
                          <a:solidFill>
                            <a:schemeClr val="tx1"/>
                          </a:solidFill>
                          <a:effectLst/>
                          <a:latin typeface="+mn-lt"/>
                        </a:rPr>
                        <a:t>i</a:t>
                      </a:r>
                      <a:r>
                        <a:rPr kumimoji="0" lang="en-US" sz="1800" b="0" i="0" u="none" strike="noStrike" cap="none" normalizeH="0" baseline="0">
                          <a:ln>
                            <a:noFill/>
                          </a:ln>
                          <a:solidFill>
                            <a:schemeClr val="tx1"/>
                          </a:solidFill>
                          <a:effectLst/>
                          <a:latin typeface="+mn-lt"/>
                        </a:rPr>
                        <a:t>, current account-</a:t>
                      </a:r>
                      <a:r>
                        <a:rPr kumimoji="0" lang="en-US" sz="1800" b="0" i="1" u="none" strike="noStrike" cap="none" normalizeH="0" baseline="0">
                          <a:ln>
                            <a:noFill/>
                          </a:ln>
                          <a:solidFill>
                            <a:schemeClr val="tx1"/>
                          </a:solidFill>
                          <a:effectLst/>
                          <a:latin typeface="+mn-lt"/>
                        </a:rPr>
                        <a:t>i</a:t>
                      </a:r>
                      <a:r>
                        <a:rPr kumimoji="0" lang="en-US" sz="1800" b="0" i="0" u="none" strike="noStrike" cap="none" normalizeH="0" baseline="0">
                          <a:ln>
                            <a:noFill/>
                          </a:ln>
                          <a:solidFill>
                            <a:schemeClr val="tx1"/>
                          </a:solidFill>
                          <a:effectLst/>
                          <a:latin typeface="+mn-lt"/>
                        </a:rPr>
                        <a:t>, home financing-</a:t>
                      </a:r>
                      <a:r>
                        <a:rPr kumimoji="0" lang="en-US" sz="1800" b="0" i="1" u="none" strike="noStrike" cap="none" normalizeH="0" baseline="0">
                          <a:ln>
                            <a:noFill/>
                          </a:ln>
                          <a:solidFill>
                            <a:schemeClr val="tx1"/>
                          </a:solidFill>
                          <a:effectLst/>
                          <a:latin typeface="+mn-lt"/>
                        </a:rPr>
                        <a:t>i</a:t>
                      </a:r>
                      <a:r>
                        <a:rPr kumimoji="0" lang="en-US" sz="1800" b="0" i="0" u="none" strike="noStrike" cap="none" normalizeH="0" baseline="0">
                          <a:ln>
                            <a:noFill/>
                          </a:ln>
                          <a:solidFill>
                            <a:schemeClr val="tx1"/>
                          </a:solidFill>
                          <a:effectLst/>
                          <a:latin typeface="+mn-lt"/>
                        </a:rPr>
                        <a:t>, hire purchase-</a:t>
                      </a:r>
                      <a:r>
                        <a:rPr kumimoji="0" lang="en-US" sz="1800" b="0" i="1" u="none" strike="noStrike" cap="none" normalizeH="0" baseline="0">
                          <a:ln>
                            <a:noFill/>
                          </a:ln>
                          <a:solidFill>
                            <a:schemeClr val="tx1"/>
                          </a:solidFill>
                          <a:effectLst/>
                          <a:latin typeface="+mn-lt"/>
                        </a:rPr>
                        <a:t>i</a:t>
                      </a:r>
                      <a:r>
                        <a:rPr kumimoji="0" lang="en-US" sz="1800" b="0" i="0" u="none" strike="noStrike" cap="none" normalizeH="0" baseline="0">
                          <a:ln>
                            <a:noFill/>
                          </a:ln>
                          <a:solidFill>
                            <a:schemeClr val="tx1"/>
                          </a:solidFill>
                          <a:effectLst/>
                          <a:latin typeface="+mn-lt"/>
                        </a:rPr>
                        <a:t>, cash line facility-</a:t>
                      </a:r>
                      <a:r>
                        <a:rPr kumimoji="0" lang="en-US" sz="1800" b="0" i="1" u="none" strike="noStrike" cap="none" normalizeH="0" baseline="0">
                          <a:ln>
                            <a:noFill/>
                          </a:ln>
                          <a:solidFill>
                            <a:schemeClr val="tx1"/>
                          </a:solidFill>
                          <a:effectLst/>
                          <a:latin typeface="+mn-lt"/>
                        </a:rPr>
                        <a:t>i</a:t>
                      </a:r>
                      <a:r>
                        <a:rPr kumimoji="0" lang="en-US" sz="1800" b="0" i="0" u="none" strike="noStrike" cap="none" normalizeH="0" baseline="0">
                          <a:ln>
                            <a:noFill/>
                          </a:ln>
                          <a:solidFill>
                            <a:schemeClr val="tx1"/>
                          </a:solidFill>
                          <a:effectLst/>
                          <a:latin typeface="+mn-lt"/>
                        </a:rPr>
                        <a:t>, share-financing-</a:t>
                      </a:r>
                      <a:r>
                        <a:rPr kumimoji="0" lang="en-US" sz="1800" b="0" i="1" u="none" strike="noStrike" cap="none" normalizeH="0" baseline="0">
                          <a:ln>
                            <a:noFill/>
                          </a:ln>
                          <a:solidFill>
                            <a:schemeClr val="tx1"/>
                          </a:solidFill>
                          <a:effectLst/>
                          <a:latin typeface="+mn-lt"/>
                        </a:rPr>
                        <a:t>i</a:t>
                      </a:r>
                      <a:r>
                        <a:rPr kumimoji="0" lang="en-US" sz="1800" b="0" i="0" u="none" strike="noStrike" cap="none" normalizeH="0" baseline="0">
                          <a:ln>
                            <a:noFill/>
                          </a:ln>
                          <a:solidFill>
                            <a:schemeClr val="tx1"/>
                          </a:solidFill>
                          <a:effectLst/>
                          <a:latin typeface="+mn-lt"/>
                        </a:rPr>
                        <a:t>, working capital financing-</a:t>
                      </a:r>
                      <a:r>
                        <a:rPr kumimoji="0" lang="en-US" sz="1800" b="0" i="1" u="none" strike="noStrike" cap="none" normalizeH="0" baseline="0">
                          <a:ln>
                            <a:noFill/>
                          </a:ln>
                          <a:solidFill>
                            <a:schemeClr val="tx1"/>
                          </a:solidFill>
                          <a:effectLst/>
                          <a:latin typeface="+mn-lt"/>
                        </a:rPr>
                        <a:t>i</a:t>
                      </a:r>
                      <a:r>
                        <a:rPr kumimoji="0" lang="en-US" sz="1800" b="0" i="0" u="none" strike="noStrike" cap="none" normalizeH="0" baseline="0">
                          <a:ln>
                            <a:noFill/>
                          </a:ln>
                          <a:solidFill>
                            <a:schemeClr val="tx1"/>
                          </a:solidFill>
                          <a:effectLst/>
                          <a:latin typeface="+mn-lt"/>
                        </a:rPr>
                        <a:t>, letter of credit-</a:t>
                      </a:r>
                      <a:r>
                        <a:rPr kumimoji="0" lang="en-US" sz="1800" b="0" i="1" u="none" strike="noStrike" cap="none" normalizeH="0" baseline="0">
                          <a:ln>
                            <a:noFill/>
                          </a:ln>
                          <a:solidFill>
                            <a:schemeClr val="tx1"/>
                          </a:solidFill>
                          <a:effectLst/>
                          <a:latin typeface="+mn-lt"/>
                        </a:rPr>
                        <a:t>i</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2"/>
                  </a:ext>
                </a:extLst>
              </a:tr>
              <a:tr h="111760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a:ln>
                            <a:noFill/>
                          </a:ln>
                          <a:solidFill>
                            <a:schemeClr val="tx1"/>
                          </a:solidFill>
                          <a:effectLst/>
                          <a:latin typeface="+mn-lt"/>
                        </a:rPr>
                        <a:t>Introduction of Islamic banking logo</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ð"/>
                        <a:tabLst/>
                      </a:pPr>
                      <a:r>
                        <a:rPr kumimoji="0" lang="en-US" sz="1800" b="0" i="0" u="none" strike="noStrike" cap="none" normalizeH="0" baseline="0">
                          <a:ln>
                            <a:noFill/>
                          </a:ln>
                          <a:solidFill>
                            <a:schemeClr val="tx1"/>
                          </a:solidFill>
                          <a:effectLst/>
                          <a:latin typeface="+mn-lt"/>
                        </a:rPr>
                        <a:t> To increase visibility, provide branding of Islamic financial products and reflect commitment of the development of Islamic banking and finance</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3"/>
                  </a:ext>
                </a:extLst>
              </a:tr>
              <a:tr h="45085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a:ln>
                            <a:noFill/>
                          </a:ln>
                          <a:solidFill>
                            <a:schemeClr val="tx1"/>
                          </a:solidFill>
                          <a:effectLst/>
                          <a:latin typeface="+mn-lt"/>
                        </a:rPr>
                        <a:t>Malaysia issued first global sovereign </a:t>
                      </a:r>
                      <a:r>
                        <a:rPr kumimoji="0" lang="en-US" sz="1800" b="0" i="1" u="none" strike="noStrike" cap="none" normalizeH="0" baseline="0">
                          <a:ln>
                            <a:noFill/>
                          </a:ln>
                          <a:solidFill>
                            <a:schemeClr val="tx1"/>
                          </a:solidFill>
                          <a:effectLst/>
                          <a:latin typeface="+mn-lt"/>
                        </a:rPr>
                        <a:t>sukuk al-ijarah</a:t>
                      </a:r>
                      <a:r>
                        <a:rPr kumimoji="0" lang="en-US" sz="1800" b="0" i="0" u="none" strike="noStrike" cap="none" normalizeH="0" baseline="0">
                          <a:ln>
                            <a:noFill/>
                          </a:ln>
                          <a:solidFill>
                            <a:schemeClr val="tx1"/>
                          </a:solidFill>
                          <a:effectLst/>
                          <a:latin typeface="+mn-lt"/>
                        </a:rPr>
                        <a:t> bond</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4"/>
                  </a:ext>
                </a:extLst>
              </a:tr>
              <a:tr h="579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a:ln>
                            <a:noFill/>
                          </a:ln>
                          <a:solidFill>
                            <a:schemeClr val="tx1"/>
                          </a:solidFill>
                          <a:effectLst/>
                          <a:latin typeface="+mn-lt"/>
                        </a:rPr>
                        <a:t>2004</a:t>
                      </a:r>
                    </a:p>
                  </a:txBody>
                  <a:tcPr marL="84406" marR="844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mn-lt"/>
                        </a:rPr>
                        <a:t>Several conventional banks were given approval to launch Islamic banking subsidiaries</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mn-lt"/>
                        </a:rPr>
                        <a:t>RHB and CAHB were given approval to launch Islamic banking subsidiaries</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1800" b="0" i="0" u="none" strike="noStrike" kern="1200" cap="none" normalizeH="0" baseline="0" dirty="0">
                          <a:ln>
                            <a:noFill/>
                          </a:ln>
                          <a:solidFill>
                            <a:schemeClr val="tx1"/>
                          </a:solidFill>
                          <a:effectLst/>
                          <a:latin typeface="+mn-lt"/>
                          <a:ea typeface="+mn-ea"/>
                          <a:cs typeface="+mn-cs"/>
                        </a:rPr>
                        <a:t>Many International Islamic banks operate in Malaysia</a:t>
                      </a:r>
                    </a:p>
                  </a:txBody>
                  <a:tcPr marL="84406" marR="844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5"/>
                  </a:ext>
                </a:extLst>
              </a:tr>
              <a:tr h="579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chemeClr val="tx1"/>
                          </a:solidFill>
                          <a:effectLst/>
                          <a:latin typeface="+mn-lt"/>
                        </a:rPr>
                        <a:t>August 2006</a:t>
                      </a:r>
                    </a:p>
                  </a:txBody>
                  <a:tcPr marL="84406" marR="84406" marT="45724" marB="45724"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mn-lt"/>
                        </a:rPr>
                        <a:t>MIFC</a:t>
                      </a:r>
                      <a:r>
                        <a:rPr kumimoji="0" lang="en-US" sz="1800" b="0" i="0" u="none" strike="noStrike" cap="none" normalizeH="0" baseline="0" dirty="0">
                          <a:ln>
                            <a:noFill/>
                          </a:ln>
                          <a:solidFill>
                            <a:schemeClr val="tx1"/>
                          </a:solidFill>
                          <a:effectLst/>
                          <a:latin typeface="+mn-lt"/>
                        </a:rPr>
                        <a:t> being launched to promote Malaysia as major hub for Islamic finance</a:t>
                      </a:r>
                    </a:p>
                  </a:txBody>
                  <a:tcPr marL="84406" marR="84406" marT="45724" marB="45724"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6" name="Audio 5">
            <a:hlinkClick r:id="" action="ppaction://media"/>
            <a:extLst>
              <a:ext uri="{FF2B5EF4-FFF2-40B4-BE49-F238E27FC236}">
                <a16:creationId xmlns:a16="http://schemas.microsoft.com/office/drawing/2014/main" id="{B6A9925C-B501-2A2B-0A4B-9E1A0BAADE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40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1143000" y="1905000"/>
            <a:ext cx="6400800" cy="3276600"/>
          </a:xfrm>
        </p:spPr>
        <p:txBody>
          <a:bodyPr>
            <a:noAutofit/>
          </a:bodyPr>
          <a:lstStyle/>
          <a:p>
            <a:pPr marL="342900" indent="-342900" algn="l" eaLnBrk="1" hangingPunct="1">
              <a:lnSpc>
                <a:spcPct val="80000"/>
              </a:lnSpc>
              <a:buFont typeface="+mj-lt"/>
              <a:buAutoNum type="arabicPeriod"/>
            </a:pPr>
            <a:endParaRPr lang="en-US" sz="2800" dirty="0">
              <a:solidFill>
                <a:schemeClr val="hlink"/>
              </a:solidFill>
            </a:endParaRPr>
          </a:p>
          <a:p>
            <a:pPr marL="342900" indent="-342900" eaLnBrk="1" hangingPunct="1">
              <a:lnSpc>
                <a:spcPct val="80000"/>
              </a:lnSpc>
            </a:pPr>
            <a:r>
              <a:rPr lang="en-US" sz="4000" dirty="0">
                <a:solidFill>
                  <a:schemeClr val="hlink"/>
                </a:solidFill>
              </a:rPr>
              <a:t>1.</a:t>
            </a:r>
          </a:p>
          <a:p>
            <a:pPr marL="342900" indent="-342900" eaLnBrk="1" hangingPunct="1">
              <a:lnSpc>
                <a:spcPct val="80000"/>
              </a:lnSpc>
            </a:pPr>
            <a:r>
              <a:rPr lang="en-US" sz="4000" dirty="0">
                <a:solidFill>
                  <a:schemeClr val="hlink"/>
                </a:solidFill>
              </a:rPr>
              <a:t>Business and Financial Activities during the Time of the Prophet </a:t>
            </a:r>
          </a:p>
          <a:p>
            <a:pPr marL="342900" indent="-342900" algn="l" eaLnBrk="1" hangingPunct="1">
              <a:lnSpc>
                <a:spcPct val="80000"/>
              </a:lnSpc>
            </a:pPr>
            <a:endParaRPr lang="en-US" sz="2800" dirty="0">
              <a:solidFill>
                <a:schemeClr val="hlink"/>
              </a:solidFill>
            </a:endParaRP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4" name="Picture 3">
            <a:extLst>
              <a:ext uri="{FF2B5EF4-FFF2-40B4-BE49-F238E27FC236}">
                <a16:creationId xmlns:a16="http://schemas.microsoft.com/office/drawing/2014/main" id="{520CA59B-77BE-53C9-03D0-C5269D76E63A}"/>
              </a:ext>
            </a:extLst>
          </p:cNvPr>
          <p:cNvPicPr>
            <a:picLocks noChangeAspect="1"/>
          </p:cNvPicPr>
          <p:nvPr/>
        </p:nvPicPr>
        <p:blipFill>
          <a:blip r:embed="rId5"/>
          <a:stretch>
            <a:fillRect/>
          </a:stretch>
        </p:blipFill>
        <p:spPr>
          <a:xfrm>
            <a:off x="0" y="0"/>
            <a:ext cx="9144000" cy="6857999"/>
          </a:xfrm>
          <a:prstGeom prst="rect">
            <a:avLst/>
          </a:prstGeom>
        </p:spPr>
      </p:pic>
      <p:pic>
        <p:nvPicPr>
          <p:cNvPr id="6" name="Audio 5">
            <a:hlinkClick r:id="" action="ppaction://media"/>
            <a:extLst>
              <a:ext uri="{FF2B5EF4-FFF2-40B4-BE49-F238E27FC236}">
                <a16:creationId xmlns:a16="http://schemas.microsoft.com/office/drawing/2014/main" id="{BD94FEBA-73D9-59A2-3FAD-C7C94CFFB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47"/>
    </mc:Choice>
    <mc:Fallback>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3D2237-AEEC-73F4-F06B-F9BBD57E3EAC}"/>
              </a:ext>
            </a:extLst>
          </p:cNvPr>
          <p:cNvPicPr>
            <a:picLocks noChangeAspect="1"/>
          </p:cNvPicPr>
          <p:nvPr/>
        </p:nvPicPr>
        <p:blipFill>
          <a:blip r:embed="rId5"/>
          <a:stretch>
            <a:fillRect/>
          </a:stretch>
        </p:blipFill>
        <p:spPr>
          <a:xfrm>
            <a:off x="0" y="0"/>
            <a:ext cx="9144000" cy="6857999"/>
          </a:xfrm>
          <a:prstGeom prst="rect">
            <a:avLst/>
          </a:prstGeom>
        </p:spPr>
      </p:pic>
      <p:sp>
        <p:nvSpPr>
          <p:cNvPr id="21507" name="Text Box 16"/>
          <p:cNvSpPr txBox="1">
            <a:spLocks noChangeArrowheads="1"/>
          </p:cNvSpPr>
          <p:nvPr/>
        </p:nvSpPr>
        <p:spPr bwMode="auto">
          <a:xfrm>
            <a:off x="7092462" y="3562351"/>
            <a:ext cx="1899138" cy="822325"/>
          </a:xfrm>
          <a:prstGeom prst="rect">
            <a:avLst/>
          </a:prstGeom>
          <a:noFill/>
          <a:ln w="9525">
            <a:noFill/>
            <a:miter lim="800000"/>
            <a:headEnd/>
            <a:tailEnd/>
          </a:ln>
        </p:spPr>
        <p:txBody>
          <a:bodyPr/>
          <a:lstStyle/>
          <a:p>
            <a:pPr marL="92075" indent="-92075">
              <a:lnSpc>
                <a:spcPct val="110000"/>
              </a:lnSpc>
              <a:buFontTx/>
              <a:buChar char="•"/>
            </a:pPr>
            <a:r>
              <a:rPr lang="en-US" sz="1400">
                <a:ea typeface="ＭＳ Ｐゴシック" pitchFamily="-76" charset="-128"/>
              </a:rPr>
              <a:t>IBFIM</a:t>
            </a:r>
          </a:p>
          <a:p>
            <a:pPr marL="92075" indent="-92075">
              <a:lnSpc>
                <a:spcPct val="110000"/>
              </a:lnSpc>
              <a:buFontTx/>
              <a:buChar char="•"/>
            </a:pPr>
            <a:r>
              <a:rPr lang="en-US" sz="1400">
                <a:ea typeface="ＭＳ Ｐゴシック" pitchFamily="-76" charset="-128"/>
              </a:rPr>
              <a:t>SIDC</a:t>
            </a:r>
          </a:p>
          <a:p>
            <a:pPr marL="92075" indent="-92075">
              <a:lnSpc>
                <a:spcPct val="110000"/>
              </a:lnSpc>
              <a:buFontTx/>
              <a:buChar char="•"/>
            </a:pPr>
            <a:r>
              <a:rPr lang="en-US" sz="1400">
                <a:ea typeface="ＭＳ Ｐゴシック" pitchFamily="-76" charset="-128"/>
              </a:rPr>
              <a:t>INCEIF</a:t>
            </a:r>
          </a:p>
          <a:p>
            <a:pPr marL="92075" indent="-92075">
              <a:lnSpc>
                <a:spcPct val="110000"/>
              </a:lnSpc>
              <a:buFontTx/>
              <a:buChar char="•"/>
            </a:pPr>
            <a:r>
              <a:rPr lang="en-US" sz="1400">
                <a:ea typeface="ＭＳ Ｐゴシック" pitchFamily="-76" charset="-128"/>
              </a:rPr>
              <a:t>ISRA</a:t>
            </a:r>
          </a:p>
          <a:p>
            <a:pPr marL="92075" indent="-92075">
              <a:lnSpc>
                <a:spcPct val="110000"/>
              </a:lnSpc>
              <a:buFontTx/>
              <a:buChar char="•"/>
            </a:pPr>
            <a:r>
              <a:rPr lang="en-US" sz="1400">
                <a:ea typeface="ＭＳ Ｐゴシック" pitchFamily="-76" charset="-128"/>
              </a:rPr>
              <a:t>BNM Act 2009</a:t>
            </a:r>
          </a:p>
          <a:p>
            <a:pPr marL="92075" indent="-92075">
              <a:lnSpc>
                <a:spcPct val="110000"/>
              </a:lnSpc>
              <a:buFontTx/>
              <a:buChar char="•"/>
            </a:pPr>
            <a:r>
              <a:rPr lang="en-US" sz="1400">
                <a:ea typeface="ＭＳ Ｐゴシック" pitchFamily="-76" charset="-128"/>
              </a:rPr>
              <a:t> </a:t>
            </a:r>
          </a:p>
          <a:p>
            <a:pPr marL="92075" indent="-92075">
              <a:lnSpc>
                <a:spcPct val="110000"/>
              </a:lnSpc>
              <a:buFontTx/>
              <a:buChar char="•"/>
            </a:pPr>
            <a:endParaRPr lang="en-US" sz="1400">
              <a:ea typeface="ＭＳ Ｐゴシック" pitchFamily="-76" charset="-128"/>
            </a:endParaRPr>
          </a:p>
          <a:p>
            <a:pPr marL="92075" indent="-92075">
              <a:lnSpc>
                <a:spcPct val="110000"/>
              </a:lnSpc>
              <a:buFontTx/>
              <a:buChar char="•"/>
            </a:pPr>
            <a:endParaRPr lang="en-US" sz="1400">
              <a:ea typeface="ＭＳ Ｐゴシック" pitchFamily="-76" charset="-128"/>
            </a:endParaRPr>
          </a:p>
          <a:p>
            <a:pPr marL="92075" indent="-92075">
              <a:lnSpc>
                <a:spcPct val="110000"/>
              </a:lnSpc>
              <a:buFontTx/>
              <a:buChar char="•"/>
            </a:pPr>
            <a:endParaRPr lang="en-US" sz="1400">
              <a:ea typeface="ＭＳ Ｐゴシック" pitchFamily="-76" charset="-128"/>
            </a:endParaRPr>
          </a:p>
          <a:p>
            <a:pPr marL="92075" indent="-92075">
              <a:lnSpc>
                <a:spcPct val="110000"/>
              </a:lnSpc>
              <a:buFontTx/>
              <a:buChar char="•"/>
            </a:pPr>
            <a:endParaRPr lang="en-US" sz="1400">
              <a:ea typeface="ＭＳ Ｐゴシック" pitchFamily="-76" charset="-128"/>
            </a:endParaRPr>
          </a:p>
          <a:p>
            <a:pPr marL="92075" indent="-92075">
              <a:lnSpc>
                <a:spcPct val="110000"/>
              </a:lnSpc>
              <a:buFontTx/>
              <a:buChar char="•"/>
            </a:pPr>
            <a:endParaRPr lang="en-US" sz="1400">
              <a:ea typeface="ＭＳ Ｐゴシック" pitchFamily="-76" charset="-128"/>
            </a:endParaRPr>
          </a:p>
          <a:p>
            <a:pPr marL="92075" indent="-92075">
              <a:lnSpc>
                <a:spcPct val="110000"/>
              </a:lnSpc>
            </a:pPr>
            <a:endParaRPr lang="en-GB" sz="1400">
              <a:ea typeface="ＭＳ Ｐゴシック" pitchFamily="-76" charset="-128"/>
            </a:endParaRPr>
          </a:p>
        </p:txBody>
      </p:sp>
      <p:pic>
        <p:nvPicPr>
          <p:cNvPr id="21508" name="Picture 2"/>
          <p:cNvPicPr>
            <a:picLocks noChangeAspect="1" noChangeArrowheads="1"/>
          </p:cNvPicPr>
          <p:nvPr/>
        </p:nvPicPr>
        <p:blipFill>
          <a:blip r:embed="rId6" cstate="print"/>
          <a:srcRect/>
          <a:stretch>
            <a:fillRect/>
          </a:stretch>
        </p:blipFill>
        <p:spPr bwMode="auto">
          <a:xfrm>
            <a:off x="7341577" y="4849813"/>
            <a:ext cx="902677" cy="728662"/>
          </a:xfrm>
          <a:prstGeom prst="rect">
            <a:avLst/>
          </a:prstGeom>
          <a:noFill/>
          <a:ln w="9525">
            <a:noFill/>
            <a:miter lim="800000"/>
            <a:headEnd/>
            <a:tailEnd/>
          </a:ln>
        </p:spPr>
      </p:pic>
      <p:sp>
        <p:nvSpPr>
          <p:cNvPr id="21509" name="Line 4"/>
          <p:cNvSpPr>
            <a:spLocks noChangeShapeType="1"/>
          </p:cNvSpPr>
          <p:nvPr/>
        </p:nvSpPr>
        <p:spPr bwMode="auto">
          <a:xfrm flipV="1">
            <a:off x="567104" y="979489"/>
            <a:ext cx="0" cy="4879975"/>
          </a:xfrm>
          <a:prstGeom prst="line">
            <a:avLst/>
          </a:prstGeom>
          <a:noFill/>
          <a:ln w="28575">
            <a:solidFill>
              <a:schemeClr val="tx1"/>
            </a:solidFill>
            <a:round/>
            <a:headEnd/>
            <a:tailEnd type="triangle" w="med" len="med"/>
          </a:ln>
        </p:spPr>
        <p:txBody>
          <a:bodyPr>
            <a:spAutoFit/>
          </a:bodyPr>
          <a:lstStyle/>
          <a:p>
            <a:endParaRPr lang="en-US"/>
          </a:p>
        </p:txBody>
      </p:sp>
      <p:sp>
        <p:nvSpPr>
          <p:cNvPr id="21510" name="Line 5"/>
          <p:cNvSpPr>
            <a:spLocks noChangeShapeType="1"/>
          </p:cNvSpPr>
          <p:nvPr/>
        </p:nvSpPr>
        <p:spPr bwMode="auto">
          <a:xfrm flipV="1">
            <a:off x="567105" y="5859463"/>
            <a:ext cx="8037634" cy="0"/>
          </a:xfrm>
          <a:prstGeom prst="line">
            <a:avLst/>
          </a:prstGeom>
          <a:noFill/>
          <a:ln w="28575">
            <a:solidFill>
              <a:schemeClr val="tx1"/>
            </a:solidFill>
            <a:round/>
            <a:headEnd/>
            <a:tailEnd type="triangle" w="med" len="med"/>
          </a:ln>
        </p:spPr>
        <p:txBody>
          <a:bodyPr>
            <a:spAutoFit/>
          </a:bodyPr>
          <a:lstStyle/>
          <a:p>
            <a:endParaRPr lang="en-US"/>
          </a:p>
        </p:txBody>
      </p:sp>
      <p:sp>
        <p:nvSpPr>
          <p:cNvPr id="21511" name="Text Box 6"/>
          <p:cNvSpPr txBox="1">
            <a:spLocks noChangeArrowheads="1"/>
          </p:cNvSpPr>
          <p:nvPr/>
        </p:nvSpPr>
        <p:spPr bwMode="auto">
          <a:xfrm>
            <a:off x="341435" y="5934076"/>
            <a:ext cx="498855" cy="276999"/>
          </a:xfrm>
          <a:prstGeom prst="rect">
            <a:avLst/>
          </a:prstGeom>
          <a:noFill/>
          <a:ln w="9525">
            <a:noFill/>
            <a:miter lim="800000"/>
            <a:headEnd/>
            <a:tailEnd/>
          </a:ln>
        </p:spPr>
        <p:txBody>
          <a:bodyPr wrap="none">
            <a:spAutoFit/>
          </a:bodyPr>
          <a:lstStyle/>
          <a:p>
            <a:r>
              <a:rPr lang="en-US" sz="1200" b="1">
                <a:solidFill>
                  <a:srgbClr val="000099"/>
                </a:solidFill>
                <a:ea typeface="ＭＳ Ｐゴシック" pitchFamily="-76" charset="-128"/>
              </a:rPr>
              <a:t>1983</a:t>
            </a:r>
            <a:endParaRPr lang="en-GB" sz="1200" b="1">
              <a:solidFill>
                <a:srgbClr val="000099"/>
              </a:solidFill>
              <a:ea typeface="ＭＳ Ｐゴシック" pitchFamily="-76" charset="-128"/>
            </a:endParaRPr>
          </a:p>
        </p:txBody>
      </p:sp>
      <p:sp>
        <p:nvSpPr>
          <p:cNvPr id="21512" name="Line 7"/>
          <p:cNvSpPr>
            <a:spLocks noChangeShapeType="1"/>
          </p:cNvSpPr>
          <p:nvPr/>
        </p:nvSpPr>
        <p:spPr bwMode="auto">
          <a:xfrm>
            <a:off x="2816469" y="3654425"/>
            <a:ext cx="0" cy="2160588"/>
          </a:xfrm>
          <a:prstGeom prst="line">
            <a:avLst/>
          </a:prstGeom>
          <a:noFill/>
          <a:ln w="19050">
            <a:solidFill>
              <a:schemeClr val="tx1"/>
            </a:solidFill>
            <a:prstDash val="dash"/>
            <a:round/>
            <a:headEnd/>
            <a:tailEnd/>
          </a:ln>
        </p:spPr>
        <p:txBody>
          <a:bodyPr>
            <a:spAutoFit/>
          </a:bodyPr>
          <a:lstStyle/>
          <a:p>
            <a:endParaRPr lang="en-US"/>
          </a:p>
        </p:txBody>
      </p:sp>
      <p:sp>
        <p:nvSpPr>
          <p:cNvPr id="21513" name="Line 8"/>
          <p:cNvSpPr>
            <a:spLocks noChangeShapeType="1"/>
          </p:cNvSpPr>
          <p:nvPr/>
        </p:nvSpPr>
        <p:spPr bwMode="auto">
          <a:xfrm>
            <a:off x="5246077" y="3236913"/>
            <a:ext cx="0" cy="2622550"/>
          </a:xfrm>
          <a:prstGeom prst="line">
            <a:avLst/>
          </a:prstGeom>
          <a:noFill/>
          <a:ln w="19050">
            <a:solidFill>
              <a:schemeClr val="tx1"/>
            </a:solidFill>
            <a:prstDash val="dash"/>
            <a:round/>
            <a:headEnd/>
            <a:tailEnd/>
          </a:ln>
        </p:spPr>
        <p:txBody>
          <a:bodyPr>
            <a:spAutoFit/>
          </a:bodyPr>
          <a:lstStyle/>
          <a:p>
            <a:endParaRPr lang="en-US"/>
          </a:p>
        </p:txBody>
      </p:sp>
      <p:sp>
        <p:nvSpPr>
          <p:cNvPr id="21514" name="Text Box 9"/>
          <p:cNvSpPr txBox="1">
            <a:spLocks noChangeArrowheads="1"/>
          </p:cNvSpPr>
          <p:nvPr/>
        </p:nvSpPr>
        <p:spPr bwMode="auto">
          <a:xfrm>
            <a:off x="2341685" y="5937251"/>
            <a:ext cx="498855" cy="276999"/>
          </a:xfrm>
          <a:prstGeom prst="rect">
            <a:avLst/>
          </a:prstGeom>
          <a:noFill/>
          <a:ln w="9525">
            <a:noFill/>
            <a:miter lim="800000"/>
            <a:headEnd/>
            <a:tailEnd/>
          </a:ln>
        </p:spPr>
        <p:txBody>
          <a:bodyPr wrap="none">
            <a:spAutoFit/>
          </a:bodyPr>
          <a:lstStyle/>
          <a:p>
            <a:r>
              <a:rPr lang="en-US" sz="1200" b="1">
                <a:solidFill>
                  <a:srgbClr val="000099"/>
                </a:solidFill>
                <a:ea typeface="ＭＳ Ｐゴシック" pitchFamily="-76" charset="-128"/>
              </a:rPr>
              <a:t>1993</a:t>
            </a:r>
            <a:endParaRPr lang="en-GB" sz="1200" b="1">
              <a:solidFill>
                <a:srgbClr val="000099"/>
              </a:solidFill>
              <a:ea typeface="ＭＳ Ｐゴシック" pitchFamily="-76" charset="-128"/>
            </a:endParaRPr>
          </a:p>
        </p:txBody>
      </p:sp>
      <p:sp>
        <p:nvSpPr>
          <p:cNvPr id="21515" name="Text Box 10"/>
          <p:cNvSpPr txBox="1">
            <a:spLocks noChangeArrowheads="1"/>
          </p:cNvSpPr>
          <p:nvPr/>
        </p:nvSpPr>
        <p:spPr bwMode="auto">
          <a:xfrm>
            <a:off x="4995497" y="5926139"/>
            <a:ext cx="498855" cy="276999"/>
          </a:xfrm>
          <a:prstGeom prst="rect">
            <a:avLst/>
          </a:prstGeom>
          <a:noFill/>
          <a:ln w="9525">
            <a:noFill/>
            <a:miter lim="800000"/>
            <a:headEnd/>
            <a:tailEnd/>
          </a:ln>
        </p:spPr>
        <p:txBody>
          <a:bodyPr wrap="none">
            <a:spAutoFit/>
          </a:bodyPr>
          <a:lstStyle/>
          <a:p>
            <a:r>
              <a:rPr lang="en-US" sz="1200" b="1">
                <a:solidFill>
                  <a:srgbClr val="000099"/>
                </a:solidFill>
                <a:ea typeface="ＭＳ Ｐゴシック" pitchFamily="-76" charset="-128"/>
              </a:rPr>
              <a:t>2001</a:t>
            </a:r>
            <a:endParaRPr lang="en-GB" sz="1200" b="1">
              <a:solidFill>
                <a:srgbClr val="000099"/>
              </a:solidFill>
              <a:ea typeface="ＭＳ Ｐゴシック" pitchFamily="-76" charset="-128"/>
            </a:endParaRPr>
          </a:p>
        </p:txBody>
      </p:sp>
      <p:sp>
        <p:nvSpPr>
          <p:cNvPr id="21516" name="Text Box 11"/>
          <p:cNvSpPr txBox="1">
            <a:spLocks noChangeArrowheads="1"/>
          </p:cNvSpPr>
          <p:nvPr/>
        </p:nvSpPr>
        <p:spPr bwMode="auto">
          <a:xfrm>
            <a:off x="8263305" y="5942013"/>
            <a:ext cx="678391" cy="461665"/>
          </a:xfrm>
          <a:prstGeom prst="rect">
            <a:avLst/>
          </a:prstGeom>
          <a:noFill/>
          <a:ln w="9525">
            <a:noFill/>
            <a:miter lim="800000"/>
            <a:headEnd/>
            <a:tailEnd/>
          </a:ln>
        </p:spPr>
        <p:txBody>
          <a:bodyPr wrap="none">
            <a:spAutoFit/>
          </a:bodyPr>
          <a:lstStyle/>
          <a:p>
            <a:r>
              <a:rPr lang="en-US" sz="1200" b="1">
                <a:solidFill>
                  <a:srgbClr val="000099"/>
                </a:solidFill>
                <a:ea typeface="ＭＳ Ｐゴシック" pitchFamily="-76" charset="-128"/>
              </a:rPr>
              <a:t>2010 &amp; </a:t>
            </a:r>
          </a:p>
          <a:p>
            <a:r>
              <a:rPr lang="en-US" sz="1200" b="1">
                <a:solidFill>
                  <a:srgbClr val="000099"/>
                </a:solidFill>
                <a:ea typeface="ＭＳ Ｐゴシック" pitchFamily="-76" charset="-128"/>
              </a:rPr>
              <a:t>beyond</a:t>
            </a:r>
            <a:endParaRPr lang="en-GB" sz="1200" b="1">
              <a:solidFill>
                <a:srgbClr val="000099"/>
              </a:solidFill>
              <a:ea typeface="ＭＳ Ｐゴシック" pitchFamily="-76" charset="-128"/>
            </a:endParaRPr>
          </a:p>
        </p:txBody>
      </p:sp>
      <p:sp>
        <p:nvSpPr>
          <p:cNvPr id="21517" name="Text Box 12"/>
          <p:cNvSpPr txBox="1">
            <a:spLocks noChangeArrowheads="1"/>
          </p:cNvSpPr>
          <p:nvPr/>
        </p:nvSpPr>
        <p:spPr bwMode="auto">
          <a:xfrm>
            <a:off x="701920" y="4071939"/>
            <a:ext cx="2069123" cy="1751249"/>
          </a:xfrm>
          <a:prstGeom prst="rect">
            <a:avLst/>
          </a:prstGeom>
          <a:noFill/>
          <a:ln w="9525">
            <a:noFill/>
            <a:miter lim="800000"/>
            <a:headEnd/>
            <a:tailEnd/>
          </a:ln>
        </p:spPr>
        <p:txBody>
          <a:bodyPr>
            <a:spAutoFit/>
          </a:bodyPr>
          <a:lstStyle/>
          <a:p>
            <a:pPr>
              <a:lnSpc>
                <a:spcPct val="110000"/>
              </a:lnSpc>
              <a:buFontTx/>
              <a:buChar char="•"/>
            </a:pPr>
            <a:r>
              <a:rPr lang="en-US" sz="1400">
                <a:ea typeface="ＭＳ Ｐゴシック" pitchFamily="-76" charset="-128"/>
              </a:rPr>
              <a:t> Islamic Banking Act 1983</a:t>
            </a:r>
          </a:p>
          <a:p>
            <a:pPr>
              <a:lnSpc>
                <a:spcPct val="110000"/>
              </a:lnSpc>
              <a:buFontTx/>
              <a:buChar char="•"/>
            </a:pPr>
            <a:r>
              <a:rPr lang="en-US" sz="1400">
                <a:ea typeface="ＭＳ Ｐゴシック" pitchFamily="-76" charset="-128"/>
              </a:rPr>
              <a:t> Takaful Act 1984</a:t>
            </a:r>
          </a:p>
          <a:p>
            <a:pPr>
              <a:lnSpc>
                <a:spcPct val="110000"/>
              </a:lnSpc>
              <a:buFontTx/>
              <a:buChar char="•"/>
            </a:pPr>
            <a:r>
              <a:rPr lang="en-US" sz="1400">
                <a:ea typeface="ＭＳ Ｐゴシック" pitchFamily="-76" charset="-128"/>
              </a:rPr>
              <a:t> Government Funding </a:t>
            </a:r>
          </a:p>
          <a:p>
            <a:pPr>
              <a:lnSpc>
                <a:spcPct val="110000"/>
              </a:lnSpc>
            </a:pPr>
            <a:r>
              <a:rPr lang="en-US" sz="1400">
                <a:ea typeface="ＭＳ Ｐゴシック" pitchFamily="-76" charset="-128"/>
              </a:rPr>
              <a:t>   Act 1983</a:t>
            </a:r>
          </a:p>
          <a:p>
            <a:pPr>
              <a:lnSpc>
                <a:spcPct val="110000"/>
              </a:lnSpc>
              <a:buFontTx/>
              <a:buChar char="•"/>
            </a:pPr>
            <a:r>
              <a:rPr lang="en-US" sz="1400">
                <a:ea typeface="ＭＳ Ｐゴシック" pitchFamily="-76" charset="-128"/>
              </a:rPr>
              <a:t> 1</a:t>
            </a:r>
            <a:r>
              <a:rPr lang="en-US" sz="1400" baseline="30000">
                <a:ea typeface="ＭＳ Ｐゴシック" pitchFamily="-76" charset="-128"/>
              </a:rPr>
              <a:t>st</a:t>
            </a:r>
            <a:r>
              <a:rPr lang="en-US" sz="1400">
                <a:ea typeface="ＭＳ Ｐゴシック" pitchFamily="-76" charset="-128"/>
              </a:rPr>
              <a:t> Islamic bank</a:t>
            </a:r>
          </a:p>
          <a:p>
            <a:pPr>
              <a:lnSpc>
                <a:spcPct val="110000"/>
              </a:lnSpc>
              <a:buFontTx/>
              <a:buChar char="•"/>
            </a:pPr>
            <a:r>
              <a:rPr lang="en-US" sz="1400">
                <a:ea typeface="ＭＳ Ｐゴシック" pitchFamily="-76" charset="-128"/>
              </a:rPr>
              <a:t> 1</a:t>
            </a:r>
            <a:r>
              <a:rPr lang="en-US" sz="1400" baseline="30000">
                <a:ea typeface="ＭＳ Ｐゴシック" pitchFamily="-76" charset="-128"/>
              </a:rPr>
              <a:t>st</a:t>
            </a:r>
            <a:r>
              <a:rPr lang="en-US" sz="1400">
                <a:ea typeface="ＭＳ Ｐゴシック" pitchFamily="-76" charset="-128"/>
              </a:rPr>
              <a:t> takaful company</a:t>
            </a:r>
            <a:endParaRPr lang="en-GB" sz="1400">
              <a:ea typeface="ＭＳ Ｐゴシック" pitchFamily="-76" charset="-128"/>
            </a:endParaRPr>
          </a:p>
        </p:txBody>
      </p:sp>
      <p:sp>
        <p:nvSpPr>
          <p:cNvPr id="21518" name="Text Box 13"/>
          <p:cNvSpPr txBox="1">
            <a:spLocks noChangeArrowheads="1"/>
          </p:cNvSpPr>
          <p:nvPr/>
        </p:nvSpPr>
        <p:spPr bwMode="auto">
          <a:xfrm>
            <a:off x="323850" y="260350"/>
            <a:ext cx="8280888" cy="336550"/>
          </a:xfrm>
          <a:prstGeom prst="rect">
            <a:avLst/>
          </a:prstGeom>
          <a:noFill/>
          <a:ln w="9525" algn="ctr">
            <a:noFill/>
            <a:miter lim="800000"/>
            <a:headEnd/>
            <a:tailEnd/>
          </a:ln>
        </p:spPr>
        <p:txBody>
          <a:bodyPr anchor="ctr"/>
          <a:lstStyle/>
          <a:p>
            <a:pPr>
              <a:spcBef>
                <a:spcPct val="50000"/>
              </a:spcBef>
            </a:pPr>
            <a:r>
              <a:rPr lang="en-US" sz="2400" b="1">
                <a:solidFill>
                  <a:srgbClr val="0000CC"/>
                </a:solidFill>
                <a:ea typeface="ＭＳ Ｐゴシック" pitchFamily="-76" charset="-128"/>
              </a:rPr>
              <a:t> Development of IBF in Malaysia</a:t>
            </a:r>
          </a:p>
        </p:txBody>
      </p:sp>
      <p:sp>
        <p:nvSpPr>
          <p:cNvPr id="21519" name="Text Box 14"/>
          <p:cNvSpPr txBox="1">
            <a:spLocks noChangeArrowheads="1"/>
          </p:cNvSpPr>
          <p:nvPr/>
        </p:nvSpPr>
        <p:spPr bwMode="auto">
          <a:xfrm>
            <a:off x="5246077" y="3551239"/>
            <a:ext cx="1891812" cy="1647825"/>
          </a:xfrm>
          <a:prstGeom prst="rect">
            <a:avLst/>
          </a:prstGeom>
          <a:noFill/>
          <a:ln w="9525">
            <a:noFill/>
            <a:miter lim="800000"/>
            <a:headEnd/>
            <a:tailEnd/>
          </a:ln>
        </p:spPr>
        <p:txBody>
          <a:bodyPr/>
          <a:lstStyle/>
          <a:p>
            <a:pPr marL="92075" indent="-92075">
              <a:lnSpc>
                <a:spcPct val="110000"/>
              </a:lnSpc>
              <a:buFontTx/>
              <a:buChar char="•"/>
            </a:pPr>
            <a:r>
              <a:rPr lang="en-US" sz="1400" dirty="0">
                <a:ea typeface="ＭＳ Ｐゴシック" pitchFamily="-76" charset="-128"/>
              </a:rPr>
              <a:t>FSMP – 10-year roadmap</a:t>
            </a:r>
          </a:p>
          <a:p>
            <a:pPr marL="92075" indent="-92075">
              <a:lnSpc>
                <a:spcPct val="110000"/>
              </a:lnSpc>
              <a:buFontTx/>
              <a:buChar char="•"/>
            </a:pPr>
            <a:r>
              <a:rPr lang="en-US" sz="1400" dirty="0">
                <a:ea typeface="ＭＳ Ｐゴシック" pitchFamily="-76" charset="-128"/>
              </a:rPr>
              <a:t>Foreign Islamic banks</a:t>
            </a:r>
          </a:p>
          <a:p>
            <a:pPr marL="92075" indent="-92075">
              <a:lnSpc>
                <a:spcPct val="110000"/>
              </a:lnSpc>
              <a:buFontTx/>
              <a:buChar char="•"/>
            </a:pPr>
            <a:r>
              <a:rPr lang="en-US" sz="1400" dirty="0">
                <a:ea typeface="ＭＳ Ｐゴシック" pitchFamily="-76" charset="-128"/>
              </a:rPr>
              <a:t>Islamic subsidiaries</a:t>
            </a:r>
          </a:p>
          <a:p>
            <a:pPr marL="92075" indent="-92075">
              <a:lnSpc>
                <a:spcPct val="110000"/>
              </a:lnSpc>
              <a:buFontTx/>
              <a:buChar char="•"/>
            </a:pPr>
            <a:r>
              <a:rPr lang="en-US" sz="1400" dirty="0">
                <a:ea typeface="ＭＳ Ｐゴシック" pitchFamily="-76" charset="-128"/>
              </a:rPr>
              <a:t>New takaful &amp; retakaful licenses</a:t>
            </a:r>
          </a:p>
          <a:p>
            <a:pPr marL="92075" indent="-92075">
              <a:lnSpc>
                <a:spcPct val="110000"/>
              </a:lnSpc>
              <a:buFontTx/>
              <a:buChar char="•"/>
            </a:pPr>
            <a:r>
              <a:rPr lang="en-US" sz="1400" dirty="0">
                <a:ea typeface="ＭＳ Ｐゴシック" pitchFamily="-76" charset="-128"/>
              </a:rPr>
              <a:t>Tax neutrality policy</a:t>
            </a:r>
            <a:endParaRPr lang="en-GB" sz="1400" dirty="0">
              <a:ea typeface="ＭＳ Ｐゴシック" pitchFamily="-76" charset="-128"/>
            </a:endParaRPr>
          </a:p>
        </p:txBody>
      </p:sp>
      <p:sp>
        <p:nvSpPr>
          <p:cNvPr id="21520" name="Text Box 15"/>
          <p:cNvSpPr txBox="1">
            <a:spLocks noChangeArrowheads="1"/>
          </p:cNvSpPr>
          <p:nvPr/>
        </p:nvSpPr>
        <p:spPr bwMode="auto">
          <a:xfrm>
            <a:off x="3014297" y="3867150"/>
            <a:ext cx="2230315" cy="1468438"/>
          </a:xfrm>
          <a:prstGeom prst="rect">
            <a:avLst/>
          </a:prstGeom>
          <a:noFill/>
          <a:ln w="9525">
            <a:noFill/>
            <a:miter lim="800000"/>
            <a:headEnd/>
            <a:tailEnd/>
          </a:ln>
        </p:spPr>
        <p:txBody>
          <a:bodyPr/>
          <a:lstStyle/>
          <a:p>
            <a:pPr marL="92075" indent="-92075">
              <a:lnSpc>
                <a:spcPct val="110000"/>
              </a:lnSpc>
              <a:buFontTx/>
              <a:buChar char="•"/>
            </a:pPr>
            <a:r>
              <a:rPr lang="en-US" sz="1400">
                <a:ea typeface="ＭＳ Ｐゴシック" pitchFamily="-76" charset="-128"/>
              </a:rPr>
              <a:t>Islamic windows</a:t>
            </a:r>
          </a:p>
          <a:p>
            <a:pPr marL="92075" indent="-92075">
              <a:lnSpc>
                <a:spcPct val="110000"/>
              </a:lnSpc>
              <a:buFontTx/>
              <a:buChar char="•"/>
            </a:pPr>
            <a:r>
              <a:rPr lang="en-US" sz="1400">
                <a:ea typeface="ＭＳ Ｐゴシック" pitchFamily="-76" charset="-128"/>
              </a:rPr>
              <a:t>2</a:t>
            </a:r>
            <a:r>
              <a:rPr lang="en-US" sz="1400" baseline="30000">
                <a:ea typeface="ＭＳ Ｐゴシック" pitchFamily="-76" charset="-128"/>
              </a:rPr>
              <a:t>nd</a:t>
            </a:r>
            <a:r>
              <a:rPr lang="en-US" sz="1400">
                <a:ea typeface="ＭＳ Ｐゴシック" pitchFamily="-76" charset="-128"/>
              </a:rPr>
              <a:t> Islamic bank</a:t>
            </a:r>
          </a:p>
          <a:p>
            <a:pPr marL="92075" indent="-92075">
              <a:lnSpc>
                <a:spcPct val="110000"/>
              </a:lnSpc>
              <a:buFontTx/>
              <a:buChar char="•"/>
            </a:pPr>
            <a:r>
              <a:rPr lang="en-US" sz="1400">
                <a:ea typeface="ＭＳ Ｐゴシック" pitchFamily="-76" charset="-128"/>
              </a:rPr>
              <a:t>2</a:t>
            </a:r>
            <a:r>
              <a:rPr lang="en-US" sz="1400" baseline="30000">
                <a:ea typeface="ＭＳ Ｐゴシック" pitchFamily="-76" charset="-128"/>
              </a:rPr>
              <a:t>nd</a:t>
            </a:r>
            <a:r>
              <a:rPr lang="en-US" sz="1400">
                <a:ea typeface="ＭＳ Ｐゴシック" pitchFamily="-76" charset="-128"/>
              </a:rPr>
              <a:t> takaful company </a:t>
            </a:r>
          </a:p>
          <a:p>
            <a:pPr marL="92075" indent="-92075">
              <a:lnSpc>
                <a:spcPct val="110000"/>
              </a:lnSpc>
              <a:buFontTx/>
              <a:buChar char="•"/>
            </a:pPr>
            <a:r>
              <a:rPr lang="en-US" sz="1400">
                <a:ea typeface="ＭＳ Ｐゴシック" pitchFamily="-76" charset="-128"/>
              </a:rPr>
              <a:t>Islamic money market </a:t>
            </a:r>
          </a:p>
          <a:p>
            <a:pPr marL="92075" indent="-92075">
              <a:lnSpc>
                <a:spcPct val="110000"/>
              </a:lnSpc>
              <a:buFontTx/>
              <a:buChar char="•"/>
            </a:pPr>
            <a:r>
              <a:rPr lang="en-US" sz="1400">
                <a:ea typeface="ＭＳ Ｐゴシック" pitchFamily="-76" charset="-128"/>
              </a:rPr>
              <a:t>Shariah Advisory Council at BNM</a:t>
            </a:r>
          </a:p>
          <a:p>
            <a:pPr marL="92075" indent="-92075">
              <a:lnSpc>
                <a:spcPct val="110000"/>
              </a:lnSpc>
              <a:buFontTx/>
              <a:buChar char="•"/>
            </a:pPr>
            <a:endParaRPr lang="en-US" sz="1400">
              <a:ea typeface="ＭＳ Ｐゴシック" pitchFamily="-76" charset="-128"/>
            </a:endParaRPr>
          </a:p>
          <a:p>
            <a:pPr marL="92075" indent="-92075">
              <a:lnSpc>
                <a:spcPct val="110000"/>
              </a:lnSpc>
              <a:buFontTx/>
              <a:buChar char="•"/>
            </a:pPr>
            <a:endParaRPr lang="en-US" sz="1400">
              <a:solidFill>
                <a:srgbClr val="FF0000"/>
              </a:solidFill>
              <a:ea typeface="ＭＳ Ｐゴシック" pitchFamily="-76" charset="-128"/>
            </a:endParaRPr>
          </a:p>
          <a:p>
            <a:pPr marL="92075" indent="-92075">
              <a:lnSpc>
                <a:spcPct val="110000"/>
              </a:lnSpc>
            </a:pPr>
            <a:endParaRPr lang="en-GB" sz="1400">
              <a:ea typeface="ＭＳ Ｐゴシック" pitchFamily="-76" charset="-128"/>
            </a:endParaRPr>
          </a:p>
        </p:txBody>
      </p:sp>
      <p:sp>
        <p:nvSpPr>
          <p:cNvPr id="21521" name="Line 18"/>
          <p:cNvSpPr>
            <a:spLocks noChangeShapeType="1"/>
          </p:cNvSpPr>
          <p:nvPr/>
        </p:nvSpPr>
        <p:spPr bwMode="auto">
          <a:xfrm>
            <a:off x="567104" y="3924300"/>
            <a:ext cx="1979734" cy="0"/>
          </a:xfrm>
          <a:prstGeom prst="line">
            <a:avLst/>
          </a:prstGeom>
          <a:noFill/>
          <a:ln w="38100">
            <a:solidFill>
              <a:srgbClr val="5F5F5F"/>
            </a:solidFill>
            <a:round/>
            <a:headEnd/>
            <a:tailEnd/>
          </a:ln>
        </p:spPr>
        <p:txBody>
          <a:bodyPr>
            <a:spAutoFit/>
          </a:bodyPr>
          <a:lstStyle/>
          <a:p>
            <a:endParaRPr lang="en-US"/>
          </a:p>
        </p:txBody>
      </p:sp>
      <p:sp>
        <p:nvSpPr>
          <p:cNvPr id="21522" name="Line 19"/>
          <p:cNvSpPr>
            <a:spLocks noChangeShapeType="1"/>
          </p:cNvSpPr>
          <p:nvPr/>
        </p:nvSpPr>
        <p:spPr bwMode="auto">
          <a:xfrm>
            <a:off x="2798885" y="3563938"/>
            <a:ext cx="2236177" cy="0"/>
          </a:xfrm>
          <a:prstGeom prst="line">
            <a:avLst/>
          </a:prstGeom>
          <a:noFill/>
          <a:ln w="38100">
            <a:solidFill>
              <a:srgbClr val="5F5F5F"/>
            </a:solidFill>
            <a:round/>
            <a:headEnd/>
            <a:tailEnd/>
          </a:ln>
        </p:spPr>
        <p:txBody>
          <a:bodyPr>
            <a:spAutoFit/>
          </a:bodyPr>
          <a:lstStyle/>
          <a:p>
            <a:endParaRPr lang="en-US"/>
          </a:p>
        </p:txBody>
      </p:sp>
      <p:sp>
        <p:nvSpPr>
          <p:cNvPr id="21523" name="Line 20"/>
          <p:cNvSpPr>
            <a:spLocks noChangeShapeType="1"/>
          </p:cNvSpPr>
          <p:nvPr/>
        </p:nvSpPr>
        <p:spPr bwMode="auto">
          <a:xfrm>
            <a:off x="5246077" y="3249613"/>
            <a:ext cx="3358662" cy="0"/>
          </a:xfrm>
          <a:prstGeom prst="line">
            <a:avLst/>
          </a:prstGeom>
          <a:noFill/>
          <a:ln w="38100">
            <a:solidFill>
              <a:srgbClr val="5F5F5F"/>
            </a:solidFill>
            <a:round/>
            <a:headEnd/>
            <a:tailEnd type="triangle" w="med" len="med"/>
          </a:ln>
        </p:spPr>
        <p:txBody>
          <a:bodyPr>
            <a:spAutoFit/>
          </a:bodyPr>
          <a:lstStyle/>
          <a:p>
            <a:endParaRPr lang="en-US"/>
          </a:p>
        </p:txBody>
      </p:sp>
      <p:sp>
        <p:nvSpPr>
          <p:cNvPr id="21524" name="Line 21"/>
          <p:cNvSpPr>
            <a:spLocks noChangeShapeType="1"/>
          </p:cNvSpPr>
          <p:nvPr/>
        </p:nvSpPr>
        <p:spPr bwMode="auto">
          <a:xfrm flipH="1">
            <a:off x="5035062" y="3236914"/>
            <a:ext cx="209550" cy="327025"/>
          </a:xfrm>
          <a:prstGeom prst="line">
            <a:avLst/>
          </a:prstGeom>
          <a:noFill/>
          <a:ln w="38100">
            <a:solidFill>
              <a:srgbClr val="5F5F5F"/>
            </a:solidFill>
            <a:round/>
            <a:headEnd/>
            <a:tailEnd/>
          </a:ln>
        </p:spPr>
        <p:txBody>
          <a:bodyPr>
            <a:spAutoFit/>
          </a:bodyPr>
          <a:lstStyle/>
          <a:p>
            <a:endParaRPr lang="en-US"/>
          </a:p>
        </p:txBody>
      </p:sp>
      <p:sp>
        <p:nvSpPr>
          <p:cNvPr id="21525" name="Line 22"/>
          <p:cNvSpPr>
            <a:spLocks noChangeShapeType="1"/>
          </p:cNvSpPr>
          <p:nvPr/>
        </p:nvSpPr>
        <p:spPr bwMode="auto">
          <a:xfrm flipH="1">
            <a:off x="2546839" y="3563938"/>
            <a:ext cx="252046" cy="360362"/>
          </a:xfrm>
          <a:prstGeom prst="line">
            <a:avLst/>
          </a:prstGeom>
          <a:noFill/>
          <a:ln w="38100">
            <a:solidFill>
              <a:srgbClr val="5F5F5F"/>
            </a:solidFill>
            <a:round/>
            <a:headEnd/>
            <a:tailEnd/>
          </a:ln>
        </p:spPr>
        <p:txBody>
          <a:bodyPr wrap="none">
            <a:spAutoFit/>
          </a:bodyPr>
          <a:lstStyle/>
          <a:p>
            <a:endParaRPr lang="en-US"/>
          </a:p>
        </p:txBody>
      </p:sp>
      <p:sp>
        <p:nvSpPr>
          <p:cNvPr id="349191" name="AutoShape 7">
            <a:hlinkClick r:id="rId7" action="ppaction://hlinksldjump"/>
          </p:cNvPr>
          <p:cNvSpPr>
            <a:spLocks noChangeArrowheads="1"/>
          </p:cNvSpPr>
          <p:nvPr/>
        </p:nvSpPr>
        <p:spPr bwMode="auto">
          <a:xfrm rot="-5400000">
            <a:off x="912813" y="2210045"/>
            <a:ext cx="1374775" cy="1796562"/>
          </a:xfrm>
          <a:prstGeom prst="homePlate">
            <a:avLst>
              <a:gd name="adj" fmla="val 25000"/>
            </a:avLst>
          </a:prstGeom>
          <a:solidFill>
            <a:srgbClr val="000099"/>
          </a:solidFill>
          <a:ln w="28575">
            <a:solidFill>
              <a:schemeClr val="bg1"/>
            </a:solidFill>
            <a:miter lim="800000"/>
            <a:headEnd/>
            <a:tailEnd/>
          </a:ln>
          <a:effectLst>
            <a:outerShdw blurRad="63500" sx="102000" sy="102000" algn="ctr" rotWithShape="0">
              <a:srgbClr val="000000">
                <a:alpha val="39999"/>
              </a:srgbClr>
            </a:outerShdw>
          </a:effectLst>
        </p:spPr>
        <p:txBody>
          <a:bodyPr vert="eaVert" anchor="ctr"/>
          <a:lstStyle/>
          <a:p>
            <a:pPr algn="ctr">
              <a:defRPr/>
            </a:pPr>
            <a:endParaRPr lang="en-GB" sz="1200" b="1">
              <a:solidFill>
                <a:schemeClr val="bg1"/>
              </a:solidFill>
              <a:ea typeface="ＭＳ Ｐゴシック" pitchFamily="-76" charset="-128"/>
            </a:endParaRPr>
          </a:p>
          <a:p>
            <a:pPr algn="ctr">
              <a:defRPr/>
            </a:pPr>
            <a:r>
              <a:rPr lang="en-GB" sz="1400" b="1">
                <a:solidFill>
                  <a:schemeClr val="bg1"/>
                </a:solidFill>
                <a:ea typeface="ＭＳ Ｐゴシック" pitchFamily="-76" charset="-128"/>
              </a:rPr>
              <a:t>Inception stage</a:t>
            </a:r>
            <a:r>
              <a:rPr lang="en-GB" sz="1200" b="1">
                <a:solidFill>
                  <a:schemeClr val="bg1"/>
                </a:solidFill>
                <a:ea typeface="ＭＳ Ｐゴシック" pitchFamily="-76" charset="-128"/>
              </a:rPr>
              <a:t> </a:t>
            </a:r>
          </a:p>
          <a:p>
            <a:pPr algn="ctr">
              <a:defRPr/>
            </a:pPr>
            <a:r>
              <a:rPr lang="en-GB" sz="1200">
                <a:solidFill>
                  <a:schemeClr val="bg1"/>
                </a:solidFill>
                <a:ea typeface="ＭＳ Ｐゴシック" pitchFamily="-76" charset="-128"/>
              </a:rPr>
              <a:t>Instituting foundations of Islamic finance &amp; financial inclusion</a:t>
            </a:r>
            <a:endParaRPr lang="en-US" sz="1200">
              <a:solidFill>
                <a:schemeClr val="bg1"/>
              </a:solidFill>
              <a:ea typeface="ＭＳ Ｐゴシック" pitchFamily="-76" charset="-128"/>
            </a:endParaRPr>
          </a:p>
          <a:p>
            <a:pPr algn="ctr">
              <a:defRPr/>
            </a:pPr>
            <a:endParaRPr lang="en-US" sz="1200">
              <a:solidFill>
                <a:schemeClr val="bg1"/>
              </a:solidFill>
              <a:ea typeface="ＭＳ Ｐゴシック" pitchFamily="-76" charset="-128"/>
            </a:endParaRPr>
          </a:p>
        </p:txBody>
      </p:sp>
      <p:sp>
        <p:nvSpPr>
          <p:cNvPr id="2" name="AutoShape 7">
            <a:hlinkClick r:id="rId8" action="ppaction://hlinksldjump"/>
          </p:cNvPr>
          <p:cNvSpPr>
            <a:spLocks noChangeArrowheads="1"/>
          </p:cNvSpPr>
          <p:nvPr/>
        </p:nvSpPr>
        <p:spPr bwMode="auto">
          <a:xfrm rot="-5400000">
            <a:off x="3268846" y="1780015"/>
            <a:ext cx="1439862" cy="1858108"/>
          </a:xfrm>
          <a:prstGeom prst="homePlate">
            <a:avLst>
              <a:gd name="adj" fmla="val 25000"/>
            </a:avLst>
          </a:prstGeom>
          <a:solidFill>
            <a:srgbClr val="000099"/>
          </a:solidFill>
          <a:ln w="28575">
            <a:solidFill>
              <a:schemeClr val="bg1"/>
            </a:solidFill>
            <a:miter lim="800000"/>
            <a:headEnd/>
            <a:tailEnd/>
          </a:ln>
          <a:effectLst>
            <a:outerShdw blurRad="63500" sx="102000" sy="102000" algn="ctr" rotWithShape="0">
              <a:srgbClr val="000000">
                <a:alpha val="39999"/>
              </a:srgbClr>
            </a:outerShdw>
          </a:effectLst>
        </p:spPr>
        <p:txBody>
          <a:bodyPr vert="eaVert" anchor="ctr"/>
          <a:lstStyle/>
          <a:p>
            <a:pPr algn="ctr">
              <a:defRPr/>
            </a:pPr>
            <a:endParaRPr lang="en-GB" sz="1200" b="1">
              <a:solidFill>
                <a:schemeClr val="bg1"/>
              </a:solidFill>
              <a:ea typeface="ＭＳ Ｐゴシック" pitchFamily="-76" charset="-128"/>
            </a:endParaRPr>
          </a:p>
          <a:p>
            <a:pPr algn="ctr">
              <a:defRPr/>
            </a:pPr>
            <a:r>
              <a:rPr lang="en-GB" sz="1400" b="1">
                <a:solidFill>
                  <a:schemeClr val="bg1"/>
                </a:solidFill>
                <a:ea typeface="ＭＳ Ｐゴシック" pitchFamily="-76" charset="-128"/>
              </a:rPr>
              <a:t>Intermediate stage</a:t>
            </a:r>
            <a:r>
              <a:rPr lang="en-GB" sz="1200" b="1">
                <a:solidFill>
                  <a:schemeClr val="bg1"/>
                </a:solidFill>
                <a:ea typeface="ＭＳ Ｐゴシック" pitchFamily="-76" charset="-128"/>
              </a:rPr>
              <a:t> </a:t>
            </a:r>
          </a:p>
          <a:p>
            <a:pPr algn="ctr">
              <a:defRPr/>
            </a:pPr>
            <a:r>
              <a:rPr lang="en-GB" sz="1200">
                <a:solidFill>
                  <a:schemeClr val="bg1"/>
                </a:solidFill>
                <a:ea typeface="ＭＳ Ｐゴシック" pitchFamily="-76" charset="-128"/>
              </a:rPr>
              <a:t>Institutional building, stimulate competition, activity generation &amp; market vibrancy</a:t>
            </a:r>
          </a:p>
          <a:p>
            <a:pPr algn="ctr">
              <a:defRPr/>
            </a:pPr>
            <a:endParaRPr lang="en-GB" sz="1200">
              <a:solidFill>
                <a:schemeClr val="bg1"/>
              </a:solidFill>
              <a:ea typeface="ＭＳ Ｐゴシック" pitchFamily="-76" charset="-128"/>
            </a:endParaRPr>
          </a:p>
        </p:txBody>
      </p:sp>
      <p:sp>
        <p:nvSpPr>
          <p:cNvPr id="3" name="AutoShape 7">
            <a:hlinkClick r:id="rId9" action="ppaction://hlinksldjump"/>
          </p:cNvPr>
          <p:cNvSpPr>
            <a:spLocks noChangeArrowheads="1"/>
          </p:cNvSpPr>
          <p:nvPr/>
        </p:nvSpPr>
        <p:spPr bwMode="auto">
          <a:xfrm rot="-5400000">
            <a:off x="6191983" y="1549767"/>
            <a:ext cx="1352550" cy="1799492"/>
          </a:xfrm>
          <a:prstGeom prst="homePlate">
            <a:avLst>
              <a:gd name="adj" fmla="val 25000"/>
            </a:avLst>
          </a:prstGeom>
          <a:solidFill>
            <a:srgbClr val="000099"/>
          </a:solidFill>
          <a:ln w="28575">
            <a:solidFill>
              <a:schemeClr val="bg1"/>
            </a:solidFill>
            <a:miter lim="800000"/>
            <a:headEnd/>
            <a:tailEnd/>
          </a:ln>
          <a:effectLst>
            <a:outerShdw blurRad="63500" sx="102000" sy="102000" algn="ctr" rotWithShape="0">
              <a:srgbClr val="000000">
                <a:alpha val="39999"/>
              </a:srgbClr>
            </a:outerShdw>
          </a:effectLst>
        </p:spPr>
        <p:txBody>
          <a:bodyPr vert="eaVert" anchor="ctr"/>
          <a:lstStyle/>
          <a:p>
            <a:pPr algn="ctr">
              <a:defRPr/>
            </a:pPr>
            <a:r>
              <a:rPr lang="en-GB" sz="1400" b="1">
                <a:solidFill>
                  <a:schemeClr val="bg1"/>
                </a:solidFill>
                <a:ea typeface="ＭＳ Ｐゴシック" pitchFamily="-76" charset="-128"/>
              </a:rPr>
              <a:t>Advanced stage </a:t>
            </a:r>
          </a:p>
          <a:p>
            <a:pPr algn="ctr">
              <a:defRPr/>
            </a:pPr>
            <a:r>
              <a:rPr lang="en-GB" sz="1200">
                <a:solidFill>
                  <a:schemeClr val="bg1"/>
                </a:solidFill>
                <a:ea typeface="ＭＳ Ｐゴシック" pitchFamily="-76" charset="-128"/>
              </a:rPr>
              <a:t>Visioning, comprehensive &amp; international integration</a:t>
            </a:r>
            <a:endParaRPr lang="en-US" sz="1200">
              <a:solidFill>
                <a:schemeClr val="bg1"/>
              </a:solidFill>
              <a:ea typeface="ＭＳ Ｐゴシック" pitchFamily="-76" charset="-128"/>
            </a:endParaRPr>
          </a:p>
        </p:txBody>
      </p:sp>
      <p:sp>
        <p:nvSpPr>
          <p:cNvPr id="21529" name="Rectangle 26"/>
          <p:cNvSpPr>
            <a:spLocks noChangeArrowheads="1"/>
          </p:cNvSpPr>
          <p:nvPr/>
        </p:nvSpPr>
        <p:spPr bwMode="auto">
          <a:xfrm>
            <a:off x="792773" y="1287464"/>
            <a:ext cx="1680796" cy="954107"/>
          </a:xfrm>
          <a:prstGeom prst="rect">
            <a:avLst/>
          </a:prstGeom>
          <a:noFill/>
          <a:ln w="9525">
            <a:noFill/>
            <a:miter lim="800000"/>
            <a:headEnd/>
            <a:tailEnd/>
          </a:ln>
        </p:spPr>
        <p:txBody>
          <a:bodyPr>
            <a:spAutoFit/>
          </a:bodyPr>
          <a:lstStyle/>
          <a:p>
            <a:pPr algn="ctr"/>
            <a:r>
              <a:rPr lang="en-GB" sz="1400">
                <a:ea typeface="ＭＳ Ｐゴシック" pitchFamily="-76" charset="-128"/>
              </a:rPr>
              <a:t>Building foundation of legal, regulatory &amp; Shariah framework</a:t>
            </a:r>
          </a:p>
        </p:txBody>
      </p:sp>
      <p:sp>
        <p:nvSpPr>
          <p:cNvPr id="21530" name="Rectangle 27"/>
          <p:cNvSpPr>
            <a:spLocks noChangeArrowheads="1"/>
          </p:cNvSpPr>
          <p:nvPr/>
        </p:nvSpPr>
        <p:spPr bwMode="auto">
          <a:xfrm>
            <a:off x="3015762" y="1125539"/>
            <a:ext cx="1916723" cy="1169551"/>
          </a:xfrm>
          <a:prstGeom prst="rect">
            <a:avLst/>
          </a:prstGeom>
          <a:noFill/>
          <a:ln w="9525">
            <a:noFill/>
            <a:miter lim="800000"/>
            <a:headEnd/>
            <a:tailEnd/>
          </a:ln>
        </p:spPr>
        <p:txBody>
          <a:bodyPr>
            <a:spAutoFit/>
          </a:bodyPr>
          <a:lstStyle/>
          <a:p>
            <a:pPr algn="ctr"/>
            <a:r>
              <a:rPr lang="en-GB" sz="1400">
                <a:ea typeface="ＭＳ Ｐゴシック" pitchFamily="-76" charset="-128"/>
              </a:rPr>
              <a:t>Increase number of players, develop financial markets &amp; enhance Shariah governance</a:t>
            </a:r>
          </a:p>
        </p:txBody>
      </p:sp>
      <p:sp>
        <p:nvSpPr>
          <p:cNvPr id="21531" name="Rectangle 28"/>
          <p:cNvSpPr>
            <a:spLocks noChangeArrowheads="1"/>
          </p:cNvSpPr>
          <p:nvPr/>
        </p:nvSpPr>
        <p:spPr bwMode="auto">
          <a:xfrm>
            <a:off x="5905501" y="908050"/>
            <a:ext cx="1979735" cy="1384995"/>
          </a:xfrm>
          <a:prstGeom prst="rect">
            <a:avLst/>
          </a:prstGeom>
          <a:noFill/>
          <a:ln w="9525">
            <a:noFill/>
            <a:miter lim="800000"/>
            <a:headEnd/>
            <a:tailEnd/>
          </a:ln>
        </p:spPr>
        <p:txBody>
          <a:bodyPr>
            <a:spAutoFit/>
          </a:bodyPr>
          <a:lstStyle/>
          <a:p>
            <a:pPr algn="ctr"/>
            <a:r>
              <a:rPr lang="en-GB" sz="1400">
                <a:ea typeface="ＭＳ Ｐゴシック" pitchFamily="-76" charset="-128"/>
              </a:rPr>
              <a:t>Market liberalisation, upgrading infrastructures, strengthen overall Islamic finance landscape</a:t>
            </a:r>
            <a:endParaRPr lang="en-US" sz="1400">
              <a:ea typeface="ＭＳ Ｐゴシック" pitchFamily="-76" charset="-128"/>
            </a:endParaRPr>
          </a:p>
        </p:txBody>
      </p:sp>
      <p:sp>
        <p:nvSpPr>
          <p:cNvPr id="21532" name="Text Box 30"/>
          <p:cNvSpPr txBox="1">
            <a:spLocks noChangeArrowheads="1"/>
          </p:cNvSpPr>
          <p:nvPr/>
        </p:nvSpPr>
        <p:spPr bwMode="auto">
          <a:xfrm>
            <a:off x="474785" y="6376989"/>
            <a:ext cx="8478715" cy="369887"/>
          </a:xfrm>
          <a:prstGeom prst="rect">
            <a:avLst/>
          </a:prstGeom>
          <a:noFill/>
          <a:ln w="9525">
            <a:noFill/>
            <a:miter lim="800000"/>
            <a:headEnd/>
            <a:tailEnd/>
          </a:ln>
        </p:spPr>
        <p:txBody>
          <a:bodyPr>
            <a:spAutoFit/>
          </a:bodyPr>
          <a:lstStyle/>
          <a:p>
            <a:r>
              <a:rPr lang="en-US" sz="900">
                <a:ea typeface="ＭＳ Ｐゴシック" pitchFamily="-76" charset="-128"/>
              </a:rPr>
              <a:t>FSMP – Financial Sector Masterplan, </a:t>
            </a:r>
            <a:r>
              <a:rPr lang="en-US" sz="900">
                <a:solidFill>
                  <a:srgbClr val="000000"/>
                </a:solidFill>
                <a:ea typeface="ＭＳ Ｐゴシック" pitchFamily="-76" charset="-128"/>
              </a:rPr>
              <a:t>IBFIM - Islamic Banking and Finance Institute of Malaysia, SIDC – Securities Industry Development Corporation,</a:t>
            </a:r>
            <a:r>
              <a:rPr lang="en-US" sz="900">
                <a:ea typeface="ＭＳ Ｐゴシック" pitchFamily="-76" charset="-128"/>
              </a:rPr>
              <a:t> </a:t>
            </a:r>
            <a:r>
              <a:rPr lang="en-US" sz="900">
                <a:solidFill>
                  <a:srgbClr val="000000"/>
                </a:solidFill>
                <a:ea typeface="ＭＳ Ｐゴシック" pitchFamily="-76" charset="-128"/>
              </a:rPr>
              <a:t>INCEIF - International Centre for Education in Islamic Finance, ISRA – International Shariah Research Academy for Islamic Finance</a:t>
            </a:r>
            <a:r>
              <a:rPr lang="en-US" sz="900">
                <a:ea typeface="ＭＳ Ｐゴシック" pitchFamily="-76" charset="-128"/>
              </a:rPr>
              <a:t> </a:t>
            </a:r>
            <a:endParaRPr lang="en-GB" sz="900">
              <a:ea typeface="ＭＳ Ｐゴシック" pitchFamily="-76" charset="-128"/>
            </a:endParaRPr>
          </a:p>
        </p:txBody>
      </p:sp>
      <p:sp>
        <p:nvSpPr>
          <p:cNvPr id="4" name="Footer Placeholder 3"/>
          <p:cNvSpPr>
            <a:spLocks noGrp="1"/>
          </p:cNvSpPr>
          <p:nvPr>
            <p:ph type="ftr" sz="quarter" idx="11"/>
          </p:nvPr>
        </p:nvSpPr>
        <p:spPr/>
        <p:txBody>
          <a:bodyPr/>
          <a:lstStyle/>
          <a:p>
            <a:r>
              <a:rPr lang="en-US"/>
              <a:t>Prepared by : Mimi Suriaty Binti Abdul Rani</a:t>
            </a:r>
          </a:p>
        </p:txBody>
      </p:sp>
      <p:pic>
        <p:nvPicPr>
          <p:cNvPr id="8" name="Audio 7">
            <a:hlinkClick r:id="" action="ppaction://media"/>
            <a:extLst>
              <a:ext uri="{FF2B5EF4-FFF2-40B4-BE49-F238E27FC236}">
                <a16:creationId xmlns:a16="http://schemas.microsoft.com/office/drawing/2014/main" id="{2C9DB64B-AA71-84EF-3839-9A9F484A45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cSld>
  <p:clrMapOvr>
    <a:masterClrMapping/>
  </p:clrMapOvr>
  <p:transition spd="med" advTm="380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F477F1-CC39-37B2-9389-F2DEC527CA8A}"/>
              </a:ext>
            </a:extLst>
          </p:cNvPr>
          <p:cNvPicPr>
            <a:picLocks noChangeAspect="1"/>
          </p:cNvPicPr>
          <p:nvPr/>
        </p:nvPicPr>
        <p:blipFill>
          <a:blip r:embed="rId5"/>
          <a:stretch>
            <a:fillRect/>
          </a:stretch>
        </p:blipFill>
        <p:spPr>
          <a:xfrm>
            <a:off x="0" y="0"/>
            <a:ext cx="9144000" cy="6857999"/>
          </a:xfrm>
          <a:prstGeom prst="rect">
            <a:avLst/>
          </a:prstGeom>
        </p:spPr>
      </p:pic>
      <p:grpSp>
        <p:nvGrpSpPr>
          <p:cNvPr id="2" name="Group 35"/>
          <p:cNvGrpSpPr>
            <a:grpSpLocks/>
          </p:cNvGrpSpPr>
          <p:nvPr/>
        </p:nvGrpSpPr>
        <p:grpSpPr bwMode="auto">
          <a:xfrm>
            <a:off x="2627435" y="1125538"/>
            <a:ext cx="3456842" cy="2952750"/>
            <a:chOff x="1791" y="1071"/>
            <a:chExt cx="2178" cy="1860"/>
          </a:xfrm>
        </p:grpSpPr>
        <p:pic>
          <p:nvPicPr>
            <p:cNvPr id="22560" name="Picture 36"/>
            <p:cNvPicPr>
              <a:picLocks noChangeAspect="1" noChangeArrowheads="1"/>
            </p:cNvPicPr>
            <p:nvPr/>
          </p:nvPicPr>
          <p:blipFill>
            <a:blip r:embed="rId6" cstate="print"/>
            <a:srcRect/>
            <a:stretch>
              <a:fillRect/>
            </a:stretch>
          </p:blipFill>
          <p:spPr bwMode="auto">
            <a:xfrm>
              <a:off x="2007" y="1081"/>
              <a:ext cx="1746" cy="1782"/>
            </a:xfrm>
            <a:prstGeom prst="rect">
              <a:avLst/>
            </a:prstGeom>
            <a:noFill/>
            <a:ln w="9525">
              <a:noFill/>
              <a:miter lim="800000"/>
              <a:headEnd/>
              <a:tailEnd/>
            </a:ln>
          </p:spPr>
        </p:pic>
        <p:sp>
          <p:nvSpPr>
            <p:cNvPr id="42" name="Rectangle 37"/>
            <p:cNvSpPr>
              <a:spLocks noChangeArrowheads="1"/>
            </p:cNvSpPr>
            <p:nvPr/>
          </p:nvSpPr>
          <p:spPr bwMode="auto">
            <a:xfrm>
              <a:off x="2200" y="2478"/>
              <a:ext cx="543" cy="408"/>
            </a:xfrm>
            <a:prstGeom prst="rect">
              <a:avLst/>
            </a:prstGeom>
            <a:solidFill>
              <a:srgbClr val="FFFFFF"/>
            </a:solidFill>
            <a:ln w="9525" algn="ctr">
              <a:noFill/>
              <a:miter lim="800000"/>
              <a:headEnd/>
              <a:tailEnd/>
            </a:ln>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43" name="Rectangle 38"/>
            <p:cNvSpPr>
              <a:spLocks noChangeArrowheads="1"/>
            </p:cNvSpPr>
            <p:nvPr/>
          </p:nvSpPr>
          <p:spPr bwMode="auto">
            <a:xfrm>
              <a:off x="1791" y="1706"/>
              <a:ext cx="543" cy="590"/>
            </a:xfrm>
            <a:prstGeom prst="rect">
              <a:avLst/>
            </a:prstGeom>
            <a:solidFill>
              <a:srgbClr val="FFFFFF"/>
            </a:solidFill>
            <a:ln w="9525" algn="ctr">
              <a:noFill/>
              <a:miter lim="800000"/>
              <a:headEnd/>
              <a:tailEnd/>
            </a:ln>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44" name="Rectangle 39"/>
            <p:cNvSpPr>
              <a:spLocks noChangeArrowheads="1"/>
            </p:cNvSpPr>
            <p:nvPr/>
          </p:nvSpPr>
          <p:spPr bwMode="auto">
            <a:xfrm>
              <a:off x="2290" y="1117"/>
              <a:ext cx="548" cy="408"/>
            </a:xfrm>
            <a:prstGeom prst="rect">
              <a:avLst/>
            </a:prstGeom>
            <a:solidFill>
              <a:srgbClr val="FFFFFF"/>
            </a:solidFill>
            <a:ln w="9525" algn="ctr">
              <a:noFill/>
              <a:miter lim="800000"/>
              <a:headEnd/>
              <a:tailEnd/>
            </a:ln>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45" name="Rectangle 40"/>
            <p:cNvSpPr>
              <a:spLocks noChangeArrowheads="1"/>
            </p:cNvSpPr>
            <p:nvPr/>
          </p:nvSpPr>
          <p:spPr bwMode="auto">
            <a:xfrm>
              <a:off x="3063" y="2478"/>
              <a:ext cx="543" cy="453"/>
            </a:xfrm>
            <a:prstGeom prst="rect">
              <a:avLst/>
            </a:prstGeom>
            <a:solidFill>
              <a:srgbClr val="FFFFFF"/>
            </a:solidFill>
            <a:ln w="9525" algn="ctr">
              <a:noFill/>
              <a:miter lim="800000"/>
              <a:headEnd/>
              <a:tailEnd/>
            </a:ln>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46" name="Rectangle 41"/>
            <p:cNvSpPr>
              <a:spLocks noChangeArrowheads="1"/>
            </p:cNvSpPr>
            <p:nvPr/>
          </p:nvSpPr>
          <p:spPr bwMode="auto">
            <a:xfrm>
              <a:off x="3426" y="1661"/>
              <a:ext cx="543" cy="635"/>
            </a:xfrm>
            <a:prstGeom prst="rect">
              <a:avLst/>
            </a:prstGeom>
            <a:solidFill>
              <a:srgbClr val="FFFFFF"/>
            </a:solidFill>
            <a:ln w="9525" algn="ctr">
              <a:noFill/>
              <a:miter lim="800000"/>
              <a:headEnd/>
              <a:tailEnd/>
            </a:ln>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47" name="Rectangle 42"/>
            <p:cNvSpPr>
              <a:spLocks noChangeArrowheads="1"/>
            </p:cNvSpPr>
            <p:nvPr/>
          </p:nvSpPr>
          <p:spPr bwMode="auto">
            <a:xfrm>
              <a:off x="3016" y="1071"/>
              <a:ext cx="543" cy="453"/>
            </a:xfrm>
            <a:prstGeom prst="rect">
              <a:avLst/>
            </a:prstGeom>
            <a:solidFill>
              <a:srgbClr val="FFFFFF"/>
            </a:solidFill>
            <a:ln w="9525" algn="ctr">
              <a:noFill/>
              <a:miter lim="800000"/>
              <a:headEnd/>
              <a:tailEnd/>
            </a:ln>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grpSp>
      <p:sp>
        <p:nvSpPr>
          <p:cNvPr id="48" name="AutoShape 2"/>
          <p:cNvSpPr>
            <a:spLocks noChangeArrowheads="1"/>
          </p:cNvSpPr>
          <p:nvPr/>
        </p:nvSpPr>
        <p:spPr bwMode="auto">
          <a:xfrm>
            <a:off x="6516566" y="5011739"/>
            <a:ext cx="2450123" cy="1296987"/>
          </a:xfrm>
          <a:prstGeom prst="roundRect">
            <a:avLst>
              <a:gd name="adj" fmla="val 16667"/>
            </a:avLst>
          </a:prstGeom>
          <a:solidFill>
            <a:srgbClr val="AAAAFC">
              <a:alpha val="50000"/>
            </a:srgbClr>
          </a:solidFill>
          <a:ln w="9525" algn="ctr">
            <a:solidFill>
              <a:srgbClr val="AAAAFC"/>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49" name="AutoShape 3"/>
          <p:cNvSpPr>
            <a:spLocks noChangeArrowheads="1"/>
          </p:cNvSpPr>
          <p:nvPr/>
        </p:nvSpPr>
        <p:spPr bwMode="auto">
          <a:xfrm>
            <a:off x="4353659" y="4579938"/>
            <a:ext cx="2089638" cy="1655762"/>
          </a:xfrm>
          <a:prstGeom prst="roundRect">
            <a:avLst>
              <a:gd name="adj" fmla="val 16667"/>
            </a:avLst>
          </a:prstGeom>
          <a:solidFill>
            <a:srgbClr val="AAAAFC">
              <a:alpha val="50000"/>
            </a:srgbClr>
          </a:solidFill>
          <a:ln w="9525" algn="ctr">
            <a:solidFill>
              <a:srgbClr val="AAAAFC"/>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50" name="AutoShape 4"/>
          <p:cNvSpPr>
            <a:spLocks noChangeArrowheads="1"/>
          </p:cNvSpPr>
          <p:nvPr/>
        </p:nvSpPr>
        <p:spPr bwMode="auto">
          <a:xfrm>
            <a:off x="2193681" y="4537076"/>
            <a:ext cx="2091103" cy="1698625"/>
          </a:xfrm>
          <a:prstGeom prst="roundRect">
            <a:avLst>
              <a:gd name="adj" fmla="val 16667"/>
            </a:avLst>
          </a:prstGeom>
          <a:solidFill>
            <a:srgbClr val="AAAAFC">
              <a:alpha val="50000"/>
            </a:srgbClr>
          </a:solidFill>
          <a:ln w="9525" algn="ctr">
            <a:solidFill>
              <a:srgbClr val="AAAAFC"/>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51" name="AutoShape 5"/>
          <p:cNvSpPr>
            <a:spLocks noChangeArrowheads="1"/>
          </p:cNvSpPr>
          <p:nvPr/>
        </p:nvSpPr>
        <p:spPr bwMode="auto">
          <a:xfrm>
            <a:off x="6443297" y="1149350"/>
            <a:ext cx="2450123" cy="3646488"/>
          </a:xfrm>
          <a:prstGeom prst="roundRect">
            <a:avLst>
              <a:gd name="adj" fmla="val 16667"/>
            </a:avLst>
          </a:prstGeom>
          <a:solidFill>
            <a:srgbClr val="AAAAFC">
              <a:alpha val="50000"/>
            </a:srgbClr>
          </a:solidFill>
          <a:ln w="9525" algn="ctr">
            <a:solidFill>
              <a:srgbClr val="AAAAFC"/>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52" name="AutoShape 6"/>
          <p:cNvSpPr>
            <a:spLocks noChangeArrowheads="1"/>
          </p:cNvSpPr>
          <p:nvPr/>
        </p:nvSpPr>
        <p:spPr bwMode="auto">
          <a:xfrm>
            <a:off x="395654" y="1195388"/>
            <a:ext cx="1729154" cy="5040312"/>
          </a:xfrm>
          <a:prstGeom prst="roundRect">
            <a:avLst>
              <a:gd name="adj" fmla="val 16667"/>
            </a:avLst>
          </a:prstGeom>
          <a:solidFill>
            <a:srgbClr val="AAAAFC">
              <a:alpha val="50000"/>
            </a:srgbClr>
          </a:solidFill>
          <a:ln w="9525" algn="ctr">
            <a:solidFill>
              <a:srgbClr val="AAAAFC"/>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53" name="Rectangle 57"/>
          <p:cNvSpPr>
            <a:spLocks noChangeArrowheads="1"/>
          </p:cNvSpPr>
          <p:nvPr/>
        </p:nvSpPr>
        <p:spPr bwMode="auto">
          <a:xfrm>
            <a:off x="323851" y="1344613"/>
            <a:ext cx="1871296" cy="4672048"/>
          </a:xfrm>
          <a:prstGeom prst="rect">
            <a:avLst/>
          </a:prstGeom>
          <a:noFill/>
          <a:ln w="19050">
            <a:noFill/>
            <a:prstDash val="dash"/>
            <a:miter lim="800000"/>
            <a:headEnd/>
            <a:tailEnd/>
          </a:ln>
        </p:spPr>
        <p:txBody>
          <a:bodyPr>
            <a:spAutoFit/>
          </a:bodyPr>
          <a:lstStyle/>
          <a:p>
            <a:pPr marL="90488" fontAlgn="auto">
              <a:lnSpc>
                <a:spcPct val="95000"/>
              </a:lnSpc>
              <a:spcBef>
                <a:spcPct val="30000"/>
              </a:spcBef>
              <a:spcAft>
                <a:spcPts val="0"/>
              </a:spcAft>
              <a:buFontTx/>
              <a:buChar char="•"/>
              <a:defRPr/>
            </a:pPr>
            <a:r>
              <a:rPr lang="en-US" sz="1200" b="1" kern="0" dirty="0">
                <a:solidFill>
                  <a:sysClr val="windowText" lastClr="000000"/>
                </a:solidFill>
                <a:latin typeface="+mn-lt"/>
                <a:cs typeface="Arial" pitchFamily="34" charset="0"/>
              </a:rPr>
              <a:t>  Legal &amp; Regulatory</a:t>
            </a:r>
            <a:endParaRPr lang="en-US" sz="1200" kern="0" dirty="0">
              <a:solidFill>
                <a:sysClr val="windowText" lastClr="000000"/>
              </a:solidFill>
              <a:latin typeface="+mn-lt"/>
              <a:cs typeface="+mn-cs"/>
            </a:endParaRPr>
          </a:p>
          <a:p>
            <a:pPr marL="446088"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Central Bank of Malaysia Act</a:t>
            </a:r>
          </a:p>
          <a:p>
            <a:pPr marL="446088"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Islamic Banking Act </a:t>
            </a:r>
          </a:p>
          <a:p>
            <a:pPr marL="446088"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Takaful Act </a:t>
            </a:r>
          </a:p>
          <a:p>
            <a:pPr marL="446088"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Government Funding Act </a:t>
            </a:r>
          </a:p>
          <a:p>
            <a:pPr marL="446088"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Capital Market Services Act </a:t>
            </a:r>
          </a:p>
          <a:p>
            <a:pPr marL="446088" lvl="1" indent="-176213" fontAlgn="auto">
              <a:lnSpc>
                <a:spcPct val="95000"/>
              </a:lnSpc>
              <a:spcBef>
                <a:spcPct val="30000"/>
              </a:spcBef>
              <a:spcAft>
                <a:spcPts val="0"/>
              </a:spcAft>
              <a:buClr>
                <a:srgbClr val="0000CC"/>
              </a:buClr>
              <a:buFont typeface="Arial" pitchFamily="34" charset="0"/>
              <a:buChar char="–"/>
              <a:defRPr/>
            </a:pPr>
            <a:endParaRPr lang="en-US" sz="1200" kern="0" dirty="0">
              <a:solidFill>
                <a:sysClr val="windowText" lastClr="000000"/>
              </a:solidFill>
              <a:latin typeface="+mn-lt"/>
              <a:cs typeface="+mn-cs"/>
            </a:endParaRPr>
          </a:p>
          <a:p>
            <a:pPr marL="90488" fontAlgn="auto">
              <a:lnSpc>
                <a:spcPct val="95000"/>
              </a:lnSpc>
              <a:spcBef>
                <a:spcPct val="30000"/>
              </a:spcBef>
              <a:spcAft>
                <a:spcPts val="0"/>
              </a:spcAft>
              <a:buFontTx/>
              <a:buChar char="•"/>
              <a:defRPr/>
            </a:pPr>
            <a:r>
              <a:rPr lang="en-US" sz="1200" b="1" kern="0" dirty="0">
                <a:solidFill>
                  <a:sysClr val="windowText" lastClr="000000"/>
                </a:solidFill>
                <a:latin typeface="+mn-lt"/>
                <a:cs typeface="+mn-cs"/>
              </a:rPr>
              <a:t>  Shariah Advisory Council</a:t>
            </a:r>
          </a:p>
          <a:p>
            <a:pPr marL="446088" lvl="1" indent="-176213" fontAlgn="auto">
              <a:lnSpc>
                <a:spcPct val="95000"/>
              </a:lnSpc>
              <a:spcBef>
                <a:spcPct val="30000"/>
              </a:spcBef>
              <a:spcAft>
                <a:spcPts val="0"/>
              </a:spcAft>
              <a:buFont typeface="Arial" pitchFamily="34" charset="0"/>
              <a:buChar char="–"/>
              <a:defRPr/>
            </a:pPr>
            <a:r>
              <a:rPr lang="en-US" sz="1200" kern="0" dirty="0">
                <a:solidFill>
                  <a:sysClr val="windowText" lastClr="000000"/>
                </a:solidFill>
                <a:latin typeface="+mn-lt"/>
                <a:cs typeface="+mn-cs"/>
              </a:rPr>
              <a:t>Central Banking Act</a:t>
            </a:r>
          </a:p>
          <a:p>
            <a:pPr marL="446088" lvl="1" indent="-176213" fontAlgn="auto">
              <a:lnSpc>
                <a:spcPct val="95000"/>
              </a:lnSpc>
              <a:spcBef>
                <a:spcPct val="30000"/>
              </a:spcBef>
              <a:spcAft>
                <a:spcPts val="0"/>
              </a:spcAft>
              <a:buFont typeface="Arial" pitchFamily="34" charset="0"/>
              <a:buChar char="–"/>
              <a:defRPr/>
            </a:pPr>
            <a:endParaRPr lang="en-US" sz="1200" b="1" kern="0" dirty="0">
              <a:solidFill>
                <a:sysClr val="windowText" lastClr="000000"/>
              </a:solidFill>
              <a:latin typeface="+mn-lt"/>
              <a:cs typeface="+mn-cs"/>
            </a:endParaRPr>
          </a:p>
          <a:p>
            <a:pPr marL="90488" fontAlgn="auto">
              <a:lnSpc>
                <a:spcPct val="95000"/>
              </a:lnSpc>
              <a:spcBef>
                <a:spcPct val="30000"/>
              </a:spcBef>
              <a:spcAft>
                <a:spcPts val="0"/>
              </a:spcAft>
              <a:buFontTx/>
              <a:buChar char="•"/>
              <a:defRPr/>
            </a:pPr>
            <a:r>
              <a:rPr lang="en-US" sz="1200" b="1" kern="0" dirty="0">
                <a:solidFill>
                  <a:sysClr val="windowText" lastClr="000000"/>
                </a:solidFill>
                <a:latin typeface="+mn-lt"/>
                <a:cs typeface="+mn-cs"/>
              </a:rPr>
              <a:t>  Dispute Resolution</a:t>
            </a:r>
          </a:p>
          <a:p>
            <a:pPr marL="446088"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Judicial system: dedicated high court</a:t>
            </a:r>
          </a:p>
          <a:p>
            <a:pPr marL="446088"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KL Regional Centre for Arbitration</a:t>
            </a:r>
          </a:p>
          <a:p>
            <a:pPr marL="446088"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Financial Mediation Bureau</a:t>
            </a:r>
          </a:p>
        </p:txBody>
      </p:sp>
      <p:sp>
        <p:nvSpPr>
          <p:cNvPr id="54" name="Rectangle 70"/>
          <p:cNvSpPr>
            <a:spLocks noChangeArrowheads="1"/>
          </p:cNvSpPr>
          <p:nvPr/>
        </p:nvSpPr>
        <p:spPr bwMode="auto">
          <a:xfrm>
            <a:off x="6443297" y="1268413"/>
            <a:ext cx="2397369" cy="2696123"/>
          </a:xfrm>
          <a:prstGeom prst="rect">
            <a:avLst/>
          </a:prstGeom>
          <a:noFill/>
          <a:ln w="9525" algn="ctr">
            <a:noFill/>
            <a:miter lim="800000"/>
            <a:headEnd/>
            <a:tailEnd/>
          </a:ln>
        </p:spPr>
        <p:txBody>
          <a:bodyPr>
            <a:spAutoFit/>
          </a:bodyPr>
          <a:lstStyle/>
          <a:p>
            <a:pPr fontAlgn="auto">
              <a:lnSpc>
                <a:spcPct val="95000"/>
              </a:lnSpc>
              <a:spcBef>
                <a:spcPct val="30000"/>
              </a:spcBef>
              <a:spcAft>
                <a:spcPts val="0"/>
              </a:spcAft>
              <a:buFontTx/>
              <a:buChar char="•"/>
              <a:defRPr/>
            </a:pPr>
            <a:r>
              <a:rPr lang="en-US" sz="1200" b="1" kern="0" dirty="0">
                <a:solidFill>
                  <a:sysClr val="windowText" lastClr="000000"/>
                </a:solidFill>
                <a:latin typeface="+mn-lt"/>
                <a:cs typeface="+mn-cs"/>
              </a:rPr>
              <a:t>  Banking</a:t>
            </a:r>
          </a:p>
          <a:p>
            <a:pPr marL="355600" lvl="1" indent="-176213" fontAlgn="auto">
              <a:lnSpc>
                <a:spcPct val="95000"/>
              </a:lnSpc>
              <a:spcBef>
                <a:spcPct val="30000"/>
              </a:spcBef>
              <a:spcAft>
                <a:spcPts val="0"/>
              </a:spcAft>
              <a:buClr>
                <a:srgbClr val="000099"/>
              </a:buClr>
              <a:buFont typeface="Arial" pitchFamily="34" charset="0"/>
              <a:buChar char="–"/>
              <a:defRPr/>
            </a:pPr>
            <a:r>
              <a:rPr lang="en-US" sz="1200" kern="0" dirty="0">
                <a:solidFill>
                  <a:sysClr val="windowText" lastClr="000000"/>
                </a:solidFill>
                <a:latin typeface="+mn-lt"/>
                <a:cs typeface="+mn-cs"/>
              </a:rPr>
              <a:t>17 Islamic banks</a:t>
            </a:r>
          </a:p>
          <a:p>
            <a:pPr marL="355600" lvl="1" indent="-176213" fontAlgn="auto">
              <a:lnSpc>
                <a:spcPct val="95000"/>
              </a:lnSpc>
              <a:spcBef>
                <a:spcPct val="30000"/>
              </a:spcBef>
              <a:spcAft>
                <a:spcPts val="0"/>
              </a:spcAft>
              <a:buClr>
                <a:srgbClr val="000099"/>
              </a:buClr>
              <a:buFont typeface="Arial" pitchFamily="34" charset="0"/>
              <a:buChar char="–"/>
              <a:defRPr/>
            </a:pPr>
            <a:r>
              <a:rPr lang="en-US" sz="1200" kern="0" dirty="0">
                <a:solidFill>
                  <a:sysClr val="windowText" lastClr="000000"/>
                </a:solidFill>
                <a:latin typeface="+mn-lt"/>
                <a:cs typeface="+mn-cs"/>
              </a:rPr>
              <a:t>10 Islamic windows</a:t>
            </a:r>
          </a:p>
          <a:p>
            <a:pPr marL="355600" lvl="1" indent="-176213" fontAlgn="auto">
              <a:lnSpc>
                <a:spcPct val="95000"/>
              </a:lnSpc>
              <a:spcBef>
                <a:spcPct val="30000"/>
              </a:spcBef>
              <a:spcAft>
                <a:spcPts val="0"/>
              </a:spcAft>
              <a:buClr>
                <a:srgbClr val="000099"/>
              </a:buClr>
              <a:buFont typeface="Arial" pitchFamily="34" charset="0"/>
              <a:buChar char="–"/>
              <a:defRPr/>
            </a:pPr>
            <a:r>
              <a:rPr lang="en-US" sz="1200" kern="0" dirty="0">
                <a:solidFill>
                  <a:sysClr val="windowText" lastClr="000000"/>
                </a:solidFill>
                <a:latin typeface="+mn-lt"/>
                <a:cs typeface="+mn-cs"/>
              </a:rPr>
              <a:t>4 International Islamic Banks</a:t>
            </a:r>
          </a:p>
          <a:p>
            <a:pPr marL="355600" lvl="1" indent="-176213" fontAlgn="auto">
              <a:lnSpc>
                <a:spcPct val="95000"/>
              </a:lnSpc>
              <a:spcBef>
                <a:spcPct val="30000"/>
              </a:spcBef>
              <a:spcAft>
                <a:spcPts val="0"/>
              </a:spcAft>
              <a:buClr>
                <a:srgbClr val="000099"/>
              </a:buClr>
              <a:buFont typeface="Arial" pitchFamily="34" charset="0"/>
              <a:buChar char="–"/>
              <a:defRPr/>
            </a:pPr>
            <a:r>
              <a:rPr lang="en-US" sz="1200" kern="0" dirty="0">
                <a:solidFill>
                  <a:sysClr val="windowText" lastClr="000000"/>
                </a:solidFill>
                <a:latin typeface="+mn-lt"/>
                <a:cs typeface="+mn-cs"/>
              </a:rPr>
              <a:t>16 International Currency Business Units (ICBU)</a:t>
            </a:r>
            <a:endParaRPr lang="en-US" sz="800" kern="0" dirty="0">
              <a:solidFill>
                <a:sysClr val="windowText" lastClr="000000"/>
              </a:solidFill>
              <a:latin typeface="+mn-lt"/>
              <a:cs typeface="+mn-cs"/>
            </a:endParaRPr>
          </a:p>
          <a:p>
            <a:pPr fontAlgn="auto">
              <a:lnSpc>
                <a:spcPct val="95000"/>
              </a:lnSpc>
              <a:spcBef>
                <a:spcPct val="30000"/>
              </a:spcBef>
              <a:spcAft>
                <a:spcPts val="0"/>
              </a:spcAft>
              <a:buClr>
                <a:srgbClr val="0000CC"/>
              </a:buClr>
              <a:buFont typeface="Wingdings" pitchFamily="2" charset="2"/>
              <a:buChar char="§"/>
              <a:defRPr/>
            </a:pPr>
            <a:r>
              <a:rPr lang="en-US" sz="1200" b="1" kern="0" dirty="0">
                <a:solidFill>
                  <a:sysClr val="windowText" lastClr="000000"/>
                </a:solidFill>
                <a:latin typeface="+mn-lt"/>
                <a:cs typeface="+mn-cs"/>
              </a:rPr>
              <a:t>  Takaful</a:t>
            </a:r>
          </a:p>
          <a:p>
            <a:pPr marL="355600"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8 takaful operators</a:t>
            </a:r>
          </a:p>
          <a:p>
            <a:pPr marL="355600"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4 retakaful operators</a:t>
            </a:r>
          </a:p>
          <a:p>
            <a:pPr marL="355600"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1 International Takaful Operator</a:t>
            </a:r>
          </a:p>
          <a:p>
            <a:pPr marL="355600"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9 ICBUs</a:t>
            </a:r>
          </a:p>
        </p:txBody>
      </p:sp>
      <p:sp>
        <p:nvSpPr>
          <p:cNvPr id="55" name="Text Box 71"/>
          <p:cNvSpPr txBox="1">
            <a:spLocks noChangeArrowheads="1"/>
          </p:cNvSpPr>
          <p:nvPr/>
        </p:nvSpPr>
        <p:spPr bwMode="auto">
          <a:xfrm>
            <a:off x="6443297" y="3900489"/>
            <a:ext cx="2664069" cy="904875"/>
          </a:xfrm>
          <a:prstGeom prst="rect">
            <a:avLst/>
          </a:prstGeom>
          <a:noFill/>
          <a:ln w="9525" algn="ctr">
            <a:noFill/>
            <a:miter lim="800000"/>
            <a:headEnd/>
            <a:tailEnd/>
          </a:ln>
        </p:spPr>
        <p:txBody>
          <a:bodyPr>
            <a:spAutoFit/>
          </a:bodyPr>
          <a:lstStyle/>
          <a:p>
            <a:pPr fontAlgn="auto">
              <a:lnSpc>
                <a:spcPct val="95000"/>
              </a:lnSpc>
              <a:spcBef>
                <a:spcPct val="30000"/>
              </a:spcBef>
              <a:spcAft>
                <a:spcPts val="0"/>
              </a:spcAft>
              <a:buFontTx/>
              <a:buChar char="•"/>
              <a:defRPr/>
            </a:pPr>
            <a:r>
              <a:rPr lang="en-US" sz="1200" b="1" kern="0" dirty="0">
                <a:solidFill>
                  <a:sysClr val="windowText" lastClr="000000"/>
                </a:solidFill>
                <a:latin typeface="+mn-lt"/>
                <a:cs typeface="+mn-cs"/>
              </a:rPr>
              <a:t>  Fund Management</a:t>
            </a:r>
          </a:p>
          <a:p>
            <a:pPr marL="355600"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10 Islamic fund managers</a:t>
            </a:r>
          </a:p>
          <a:p>
            <a:pPr marL="355600" lvl="1" indent="-176213" fontAlgn="auto">
              <a:lnSpc>
                <a:spcPct val="95000"/>
              </a:lnSpc>
              <a:spcBef>
                <a:spcPct val="30000"/>
              </a:spcBef>
              <a:spcAft>
                <a:spcPts val="0"/>
              </a:spcAft>
              <a:buClr>
                <a:srgbClr val="0000CC"/>
              </a:buClr>
              <a:buFont typeface="Arial" pitchFamily="34" charset="0"/>
              <a:buChar char="–"/>
              <a:defRPr/>
            </a:pPr>
            <a:r>
              <a:rPr lang="en-US" sz="1200" kern="0" dirty="0">
                <a:solidFill>
                  <a:sysClr val="windowText" lastClr="000000"/>
                </a:solidFill>
                <a:latin typeface="+mn-lt"/>
                <a:cs typeface="+mn-cs"/>
              </a:rPr>
              <a:t>35 Islamic fund management windows</a:t>
            </a:r>
            <a:endParaRPr lang="en-US" sz="1200" b="1" kern="0" dirty="0">
              <a:solidFill>
                <a:sysClr val="windowText" lastClr="000000"/>
              </a:solidFill>
              <a:latin typeface="+mn-lt"/>
              <a:cs typeface="+mn-cs"/>
            </a:endParaRPr>
          </a:p>
        </p:txBody>
      </p:sp>
      <p:sp>
        <p:nvSpPr>
          <p:cNvPr id="56" name="Text Box 72"/>
          <p:cNvSpPr txBox="1">
            <a:spLocks noChangeArrowheads="1"/>
          </p:cNvSpPr>
          <p:nvPr/>
        </p:nvSpPr>
        <p:spPr bwMode="auto">
          <a:xfrm>
            <a:off x="2195146" y="4757738"/>
            <a:ext cx="2016369" cy="1422400"/>
          </a:xfrm>
          <a:prstGeom prst="rect">
            <a:avLst/>
          </a:prstGeom>
          <a:noFill/>
          <a:ln w="9525" algn="ctr">
            <a:noFill/>
            <a:miter lim="800000"/>
            <a:headEnd/>
            <a:tailEnd/>
          </a:ln>
        </p:spPr>
        <p:txBody>
          <a:bodyPr>
            <a:spAutoFit/>
          </a:bodyPr>
          <a:lstStyle/>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Legal firm</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Accounting</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Financial Intermediaries </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Financial Advisors</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Consultancy Service</a:t>
            </a:r>
          </a:p>
          <a:p>
            <a:pPr marL="533400" lvl="1" indent="-176213" fontAlgn="auto">
              <a:lnSpc>
                <a:spcPct val="95000"/>
              </a:lnSpc>
              <a:spcBef>
                <a:spcPct val="30000"/>
              </a:spcBef>
              <a:spcAft>
                <a:spcPts val="0"/>
              </a:spcAft>
              <a:buClr>
                <a:srgbClr val="0000CC"/>
              </a:buClr>
              <a:buFont typeface="Arial" pitchFamily="34" charset="0"/>
              <a:buChar char="–"/>
              <a:defRPr/>
            </a:pPr>
            <a:endParaRPr lang="en-US" sz="1200" kern="0">
              <a:solidFill>
                <a:sysClr val="windowText" lastClr="000000"/>
              </a:solidFill>
              <a:latin typeface="+mn-lt"/>
              <a:cs typeface="+mn-cs"/>
            </a:endParaRPr>
          </a:p>
        </p:txBody>
      </p:sp>
      <p:sp>
        <p:nvSpPr>
          <p:cNvPr id="57" name="Rectangle 74"/>
          <p:cNvSpPr>
            <a:spLocks noChangeArrowheads="1"/>
          </p:cNvSpPr>
          <p:nvPr/>
        </p:nvSpPr>
        <p:spPr bwMode="auto">
          <a:xfrm>
            <a:off x="6660174" y="5227639"/>
            <a:ext cx="2159977" cy="1081087"/>
          </a:xfrm>
          <a:prstGeom prst="rect">
            <a:avLst/>
          </a:prstGeom>
          <a:noFill/>
          <a:ln w="9525" algn="ctr">
            <a:noFill/>
            <a:miter lim="800000"/>
            <a:headEnd/>
            <a:tailEnd/>
          </a:ln>
          <a:effectLst/>
        </p:spPr>
        <p:txBody>
          <a:bodyPr>
            <a:spAutoFit/>
          </a:bodyPr>
          <a:lstStyle/>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Payment, clearing and settlement, custodian</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Principal Dealers</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Listing on Bursa with authorise exchange status</a:t>
            </a:r>
          </a:p>
        </p:txBody>
      </p:sp>
      <p:sp>
        <p:nvSpPr>
          <p:cNvPr id="58" name="Rectangle 12"/>
          <p:cNvSpPr>
            <a:spLocks noChangeArrowheads="1"/>
          </p:cNvSpPr>
          <p:nvPr/>
        </p:nvSpPr>
        <p:spPr bwMode="auto">
          <a:xfrm>
            <a:off x="2272812" y="4435475"/>
            <a:ext cx="1938703" cy="300038"/>
          </a:xfrm>
          <a:prstGeom prst="rect">
            <a:avLst/>
          </a:prstGeom>
          <a:gradFill rotWithShape="1">
            <a:gsLst>
              <a:gs pos="0">
                <a:srgbClr val="3366FF"/>
              </a:gs>
              <a:gs pos="100000">
                <a:srgbClr val="3366FF">
                  <a:gamma/>
                  <a:shade val="46275"/>
                  <a:invGamma/>
                </a:srgbClr>
              </a:gs>
            </a:gsLst>
            <a:lin ang="5400000" scaled="1"/>
          </a:gradFill>
          <a:ln w="9525" algn="ctr">
            <a:solidFill>
              <a:srgbClr val="333399"/>
            </a:solidFill>
            <a:miter lim="800000"/>
            <a:headEnd/>
            <a:tailEnd/>
          </a:ln>
          <a:effectLst/>
        </p:spPr>
        <p:txBody>
          <a:bodyPr>
            <a:spAutoFit/>
          </a:bodyPr>
          <a:lstStyle/>
          <a:p>
            <a:pPr algn="ctr" fontAlgn="auto">
              <a:spcBef>
                <a:spcPts val="0"/>
              </a:spcBef>
              <a:spcAft>
                <a:spcPts val="0"/>
              </a:spcAft>
              <a:defRPr/>
            </a:pPr>
            <a:r>
              <a:rPr lang="en-US" sz="1300" b="1" kern="0">
                <a:solidFill>
                  <a:srgbClr val="FFFFFF"/>
                </a:solidFill>
                <a:latin typeface="+mn-lt"/>
                <a:cs typeface="+mn-cs"/>
              </a:rPr>
              <a:t>Professional Service</a:t>
            </a:r>
          </a:p>
        </p:txBody>
      </p:sp>
      <p:sp>
        <p:nvSpPr>
          <p:cNvPr id="59" name="Rectangle 13"/>
          <p:cNvSpPr>
            <a:spLocks noChangeArrowheads="1"/>
          </p:cNvSpPr>
          <p:nvPr/>
        </p:nvSpPr>
        <p:spPr bwMode="auto">
          <a:xfrm>
            <a:off x="6660173" y="979489"/>
            <a:ext cx="1780442" cy="300037"/>
          </a:xfrm>
          <a:prstGeom prst="rect">
            <a:avLst/>
          </a:prstGeom>
          <a:gradFill rotWithShape="1">
            <a:gsLst>
              <a:gs pos="0">
                <a:srgbClr val="3366FF"/>
              </a:gs>
              <a:gs pos="100000">
                <a:srgbClr val="3366FF">
                  <a:gamma/>
                  <a:shade val="46275"/>
                  <a:invGamma/>
                </a:srgbClr>
              </a:gs>
            </a:gsLst>
            <a:lin ang="5400000" scaled="1"/>
          </a:gradFill>
          <a:ln w="9525" algn="ctr">
            <a:solidFill>
              <a:srgbClr val="333399"/>
            </a:solidFill>
            <a:miter lim="800000"/>
            <a:headEnd/>
            <a:tailEnd/>
          </a:ln>
          <a:effectLst/>
        </p:spPr>
        <p:txBody>
          <a:bodyPr>
            <a:spAutoFit/>
          </a:bodyPr>
          <a:lstStyle/>
          <a:p>
            <a:pPr algn="ctr" fontAlgn="auto">
              <a:spcBef>
                <a:spcPts val="0"/>
              </a:spcBef>
              <a:spcAft>
                <a:spcPts val="0"/>
              </a:spcAft>
              <a:defRPr/>
            </a:pPr>
            <a:r>
              <a:rPr lang="en-US" sz="1300" b="1" kern="0">
                <a:solidFill>
                  <a:srgbClr val="FFFFFF"/>
                </a:solidFill>
                <a:latin typeface="+mn-lt"/>
                <a:cs typeface="+mn-cs"/>
              </a:rPr>
              <a:t>Diversified Players</a:t>
            </a:r>
          </a:p>
        </p:txBody>
      </p:sp>
      <p:sp>
        <p:nvSpPr>
          <p:cNvPr id="60" name="Rectangle 14"/>
          <p:cNvSpPr>
            <a:spLocks noChangeArrowheads="1"/>
          </p:cNvSpPr>
          <p:nvPr/>
        </p:nvSpPr>
        <p:spPr bwMode="auto">
          <a:xfrm>
            <a:off x="468924" y="992189"/>
            <a:ext cx="1510812" cy="300037"/>
          </a:xfrm>
          <a:prstGeom prst="rect">
            <a:avLst/>
          </a:prstGeom>
          <a:gradFill rotWithShape="1">
            <a:gsLst>
              <a:gs pos="0">
                <a:srgbClr val="3366FF"/>
              </a:gs>
              <a:gs pos="100000">
                <a:srgbClr val="3366FF">
                  <a:gamma/>
                  <a:shade val="46275"/>
                  <a:invGamma/>
                </a:srgbClr>
              </a:gs>
            </a:gsLst>
            <a:lin ang="5400000" scaled="1"/>
          </a:gradFill>
          <a:ln w="9525">
            <a:solidFill>
              <a:srgbClr val="333399"/>
            </a:solidFill>
            <a:miter lim="800000"/>
            <a:headEnd/>
            <a:tailEnd/>
          </a:ln>
          <a:effectLst/>
        </p:spPr>
        <p:txBody>
          <a:bodyPr>
            <a:spAutoFit/>
          </a:bodyPr>
          <a:lstStyle/>
          <a:p>
            <a:pPr algn="ctr" fontAlgn="auto">
              <a:spcBef>
                <a:spcPts val="0"/>
              </a:spcBef>
              <a:spcAft>
                <a:spcPts val="0"/>
              </a:spcAft>
              <a:defRPr/>
            </a:pPr>
            <a:r>
              <a:rPr lang="en-US" sz="1300" b="1" kern="0">
                <a:solidFill>
                  <a:srgbClr val="FFFFFF"/>
                </a:solidFill>
                <a:latin typeface="+mn-lt"/>
                <a:cs typeface="+mn-cs"/>
              </a:rPr>
              <a:t>Governance</a:t>
            </a:r>
          </a:p>
        </p:txBody>
      </p:sp>
      <p:sp>
        <p:nvSpPr>
          <p:cNvPr id="61" name="Rectangle 32"/>
          <p:cNvSpPr>
            <a:spLocks noChangeArrowheads="1"/>
          </p:cNvSpPr>
          <p:nvPr/>
        </p:nvSpPr>
        <p:spPr bwMode="auto">
          <a:xfrm>
            <a:off x="7020659" y="4868864"/>
            <a:ext cx="1345223" cy="300037"/>
          </a:xfrm>
          <a:prstGeom prst="rect">
            <a:avLst/>
          </a:prstGeom>
          <a:gradFill rotWithShape="1">
            <a:gsLst>
              <a:gs pos="0">
                <a:srgbClr val="3366FF"/>
              </a:gs>
              <a:gs pos="100000">
                <a:srgbClr val="3366FF">
                  <a:gamma/>
                  <a:shade val="46275"/>
                  <a:invGamma/>
                </a:srgbClr>
              </a:gs>
            </a:gsLst>
            <a:lin ang="5400000" scaled="1"/>
          </a:gradFill>
          <a:ln w="9525" algn="ctr">
            <a:solidFill>
              <a:srgbClr val="333399"/>
            </a:solidFill>
            <a:miter lim="800000"/>
            <a:headEnd/>
            <a:tailEnd/>
          </a:ln>
          <a:effectLst/>
        </p:spPr>
        <p:txBody>
          <a:bodyPr>
            <a:spAutoFit/>
          </a:bodyPr>
          <a:lstStyle/>
          <a:p>
            <a:pPr algn="ctr" fontAlgn="auto">
              <a:spcBef>
                <a:spcPts val="0"/>
              </a:spcBef>
              <a:spcAft>
                <a:spcPts val="0"/>
              </a:spcAft>
              <a:defRPr/>
            </a:pPr>
            <a:r>
              <a:rPr lang="en-US" sz="1300" b="1" kern="0">
                <a:solidFill>
                  <a:srgbClr val="FFFFFF"/>
                </a:solidFill>
                <a:latin typeface="+mn-lt"/>
                <a:cs typeface="+mn-cs"/>
              </a:rPr>
              <a:t>Infrastructure</a:t>
            </a:r>
          </a:p>
        </p:txBody>
      </p:sp>
      <p:sp>
        <p:nvSpPr>
          <p:cNvPr id="62" name="Rectangle 33"/>
          <p:cNvSpPr>
            <a:spLocks noChangeArrowheads="1"/>
          </p:cNvSpPr>
          <p:nvPr/>
        </p:nvSpPr>
        <p:spPr bwMode="auto">
          <a:xfrm>
            <a:off x="4554416" y="4410075"/>
            <a:ext cx="1679331" cy="300038"/>
          </a:xfrm>
          <a:prstGeom prst="rect">
            <a:avLst/>
          </a:prstGeom>
          <a:gradFill rotWithShape="1">
            <a:gsLst>
              <a:gs pos="0">
                <a:srgbClr val="3366FF"/>
              </a:gs>
              <a:gs pos="100000">
                <a:srgbClr val="3366FF">
                  <a:gamma/>
                  <a:shade val="46275"/>
                  <a:invGamma/>
                </a:srgbClr>
              </a:gs>
            </a:gsLst>
            <a:lin ang="5400000" scaled="1"/>
          </a:gradFill>
          <a:ln w="9525" algn="ctr">
            <a:solidFill>
              <a:srgbClr val="333399"/>
            </a:solidFill>
            <a:miter lim="800000"/>
            <a:headEnd/>
            <a:tailEnd/>
          </a:ln>
          <a:effectLst/>
        </p:spPr>
        <p:txBody>
          <a:bodyPr>
            <a:spAutoFit/>
          </a:bodyPr>
          <a:lstStyle/>
          <a:p>
            <a:pPr algn="ctr" fontAlgn="auto">
              <a:spcBef>
                <a:spcPts val="0"/>
              </a:spcBef>
              <a:spcAft>
                <a:spcPts val="0"/>
              </a:spcAft>
              <a:defRPr/>
            </a:pPr>
            <a:r>
              <a:rPr lang="en-US" sz="1300" b="1" kern="0">
                <a:solidFill>
                  <a:srgbClr val="FFFFFF"/>
                </a:solidFill>
                <a:latin typeface="+mn-lt"/>
                <a:cs typeface="+mn-cs"/>
              </a:rPr>
              <a:t>Financial Markets</a:t>
            </a:r>
          </a:p>
        </p:txBody>
      </p:sp>
      <p:sp>
        <p:nvSpPr>
          <p:cNvPr id="63" name="Rectangle 74"/>
          <p:cNvSpPr>
            <a:spLocks noChangeArrowheads="1"/>
          </p:cNvSpPr>
          <p:nvPr/>
        </p:nvSpPr>
        <p:spPr bwMode="auto">
          <a:xfrm>
            <a:off x="4429858" y="4852989"/>
            <a:ext cx="2302119" cy="1190625"/>
          </a:xfrm>
          <a:prstGeom prst="rect">
            <a:avLst/>
          </a:prstGeom>
          <a:noFill/>
          <a:ln w="9525" algn="ctr">
            <a:noFill/>
            <a:miter lim="800000"/>
            <a:headEnd/>
            <a:tailEnd/>
          </a:ln>
          <a:effectLst/>
        </p:spPr>
        <p:txBody>
          <a:bodyPr>
            <a:spAutoFit/>
          </a:bodyPr>
          <a:lstStyle/>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Capital Market</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Money Market</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Foreign Exchange Market</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Commodity Market</a:t>
            </a:r>
          </a:p>
          <a:p>
            <a:pPr marL="177800" indent="-177800" fontAlgn="auto">
              <a:lnSpc>
                <a:spcPct val="95000"/>
              </a:lnSpc>
              <a:spcBef>
                <a:spcPct val="30000"/>
              </a:spcBef>
              <a:spcAft>
                <a:spcPts val="0"/>
              </a:spcAft>
              <a:buClr>
                <a:srgbClr val="0000CC"/>
              </a:buClr>
              <a:buFont typeface="Arial" pitchFamily="34" charset="0"/>
              <a:buChar char="–"/>
              <a:defRPr/>
            </a:pPr>
            <a:r>
              <a:rPr lang="en-US" sz="1200" kern="0">
                <a:solidFill>
                  <a:sysClr val="windowText" lastClr="000000"/>
                </a:solidFill>
                <a:latin typeface="+mn-lt"/>
                <a:cs typeface="+mn-cs"/>
              </a:rPr>
              <a:t>Bursa Suq Al-Sila</a:t>
            </a:r>
          </a:p>
        </p:txBody>
      </p:sp>
      <p:sp>
        <p:nvSpPr>
          <p:cNvPr id="22548" name="Rectangle 36"/>
          <p:cNvSpPr>
            <a:spLocks noChangeArrowheads="1"/>
          </p:cNvSpPr>
          <p:nvPr/>
        </p:nvSpPr>
        <p:spPr bwMode="auto">
          <a:xfrm>
            <a:off x="323850" y="6345239"/>
            <a:ext cx="8280888" cy="338137"/>
          </a:xfrm>
          <a:prstGeom prst="rect">
            <a:avLst/>
          </a:prstGeom>
          <a:noFill/>
          <a:ln w="9525">
            <a:noFill/>
            <a:miter lim="800000"/>
            <a:headEnd/>
            <a:tailEnd/>
          </a:ln>
        </p:spPr>
        <p:txBody>
          <a:bodyPr>
            <a:spAutoFit/>
          </a:bodyPr>
          <a:lstStyle/>
          <a:p>
            <a:pPr>
              <a:spcBef>
                <a:spcPct val="50000"/>
              </a:spcBef>
            </a:pPr>
            <a:r>
              <a:rPr lang="en-US" sz="1600" b="1">
                <a:solidFill>
                  <a:srgbClr val="000099"/>
                </a:solidFill>
                <a:latin typeface="Arial Black" pitchFamily="34" charset="0"/>
              </a:rPr>
              <a:t>More than 30 years of experiences in developing Islamic finance… </a:t>
            </a:r>
            <a:endParaRPr lang="en-GB" sz="1600" b="1">
              <a:solidFill>
                <a:srgbClr val="000099"/>
              </a:solidFill>
              <a:latin typeface="Arial Black" pitchFamily="34" charset="0"/>
            </a:endParaRPr>
          </a:p>
        </p:txBody>
      </p:sp>
      <p:sp>
        <p:nvSpPr>
          <p:cNvPr id="22549" name="Rectangle 37"/>
          <p:cNvSpPr>
            <a:spLocks noChangeArrowheads="1"/>
          </p:cNvSpPr>
          <p:nvPr/>
        </p:nvSpPr>
        <p:spPr bwMode="auto">
          <a:xfrm>
            <a:off x="243254" y="79376"/>
            <a:ext cx="8900746" cy="396875"/>
          </a:xfrm>
          <a:prstGeom prst="rect">
            <a:avLst/>
          </a:prstGeom>
          <a:noFill/>
          <a:ln w="9525">
            <a:noFill/>
            <a:miter lim="800000"/>
            <a:headEnd/>
            <a:tailEnd/>
          </a:ln>
        </p:spPr>
        <p:txBody>
          <a:bodyPr>
            <a:spAutoFit/>
          </a:bodyPr>
          <a:lstStyle/>
          <a:p>
            <a:pPr>
              <a:spcBef>
                <a:spcPct val="50000"/>
              </a:spcBef>
            </a:pPr>
            <a:r>
              <a:rPr lang="en-US" sz="2000" b="1">
                <a:solidFill>
                  <a:srgbClr val="000099"/>
                </a:solidFill>
              </a:rPr>
              <a:t>Malaysia: the world’s most </a:t>
            </a:r>
            <a:r>
              <a:rPr lang="en-US" sz="2000" b="1">
                <a:solidFill>
                  <a:srgbClr val="FF0000"/>
                </a:solidFill>
              </a:rPr>
              <a:t>comprehensive</a:t>
            </a:r>
            <a:r>
              <a:rPr lang="en-US" sz="2000" b="1">
                <a:solidFill>
                  <a:srgbClr val="000099"/>
                </a:solidFill>
              </a:rPr>
              <a:t> Islamic financial system…</a:t>
            </a:r>
            <a:endParaRPr lang="en-GB" sz="2000" b="1">
              <a:solidFill>
                <a:srgbClr val="000099"/>
              </a:solidFill>
            </a:endParaRPr>
          </a:p>
        </p:txBody>
      </p:sp>
      <p:sp>
        <p:nvSpPr>
          <p:cNvPr id="66" name="Line 43"/>
          <p:cNvSpPr>
            <a:spLocks noChangeShapeType="1"/>
          </p:cNvSpPr>
          <p:nvPr/>
        </p:nvSpPr>
        <p:spPr bwMode="auto">
          <a:xfrm>
            <a:off x="5045320" y="2420938"/>
            <a:ext cx="719503" cy="0"/>
          </a:xfrm>
          <a:prstGeom prst="line">
            <a:avLst/>
          </a:prstGeom>
          <a:noFill/>
          <a:ln w="28575">
            <a:solidFill>
              <a:srgbClr val="969696"/>
            </a:solidFill>
            <a:prstDash val="dash"/>
            <a:round/>
            <a:headEnd/>
            <a:tailEnd/>
          </a:ln>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67" name="Oval 44"/>
          <p:cNvSpPr>
            <a:spLocks noChangeArrowheads="1"/>
          </p:cNvSpPr>
          <p:nvPr/>
        </p:nvSpPr>
        <p:spPr bwMode="auto">
          <a:xfrm>
            <a:off x="3565281" y="765176"/>
            <a:ext cx="1524000" cy="995363"/>
          </a:xfrm>
          <a:prstGeom prst="ellipse">
            <a:avLst/>
          </a:prstGeom>
          <a:solidFill>
            <a:srgbClr val="333399"/>
          </a:solidFill>
          <a:ln w="6350" algn="ctr">
            <a:solidFill>
              <a:srgbClr val="00CCFF"/>
            </a:solidFill>
            <a:round/>
            <a:headEnd/>
            <a:tailEnd/>
          </a:ln>
          <a:effectLst/>
        </p:spPr>
        <p:txBody>
          <a:bodyPr wrap="none" anchor="ctr"/>
          <a:lstStyle/>
          <a:p>
            <a:pPr algn="ctr" fontAlgn="auto">
              <a:spcBef>
                <a:spcPts val="0"/>
              </a:spcBef>
              <a:spcAft>
                <a:spcPts val="0"/>
              </a:spcAft>
              <a:defRPr/>
            </a:pPr>
            <a:r>
              <a:rPr lang="en-GB" sz="1200" b="1" kern="0">
                <a:solidFill>
                  <a:srgbClr val="FFFFFF"/>
                </a:solidFill>
                <a:latin typeface="+mn-lt"/>
                <a:cs typeface="Arial" pitchFamily="34" charset="0"/>
              </a:rPr>
              <a:t>Islamic</a:t>
            </a:r>
          </a:p>
          <a:p>
            <a:pPr algn="ctr" fontAlgn="auto">
              <a:spcBef>
                <a:spcPts val="0"/>
              </a:spcBef>
              <a:spcAft>
                <a:spcPts val="0"/>
              </a:spcAft>
              <a:defRPr/>
            </a:pPr>
            <a:r>
              <a:rPr lang="en-US" sz="1200" b="1" kern="0">
                <a:solidFill>
                  <a:srgbClr val="FFFFFF"/>
                </a:solidFill>
                <a:latin typeface="+mn-lt"/>
                <a:cs typeface="Arial" pitchFamily="34" charset="0"/>
              </a:rPr>
              <a:t>Banks &amp; Takaful </a:t>
            </a:r>
          </a:p>
          <a:p>
            <a:pPr algn="ctr" fontAlgn="auto">
              <a:spcBef>
                <a:spcPts val="0"/>
              </a:spcBef>
              <a:spcAft>
                <a:spcPts val="0"/>
              </a:spcAft>
              <a:defRPr/>
            </a:pPr>
            <a:r>
              <a:rPr lang="en-US" sz="1200" b="1" kern="0">
                <a:solidFill>
                  <a:srgbClr val="FFFFFF"/>
                </a:solidFill>
                <a:latin typeface="+mn-lt"/>
                <a:cs typeface="Arial" pitchFamily="34" charset="0"/>
              </a:rPr>
              <a:t>Companies</a:t>
            </a:r>
            <a:endParaRPr lang="en-GB" sz="1200" b="1" kern="0">
              <a:solidFill>
                <a:srgbClr val="FFFFFF"/>
              </a:solidFill>
              <a:latin typeface="+mn-lt"/>
              <a:cs typeface="Arial" pitchFamily="34" charset="0"/>
            </a:endParaRPr>
          </a:p>
        </p:txBody>
      </p:sp>
      <p:sp>
        <p:nvSpPr>
          <p:cNvPr id="68" name="Oval 46"/>
          <p:cNvSpPr>
            <a:spLocks noChangeArrowheads="1"/>
          </p:cNvSpPr>
          <p:nvPr/>
        </p:nvSpPr>
        <p:spPr bwMode="auto">
          <a:xfrm>
            <a:off x="4972051" y="1485901"/>
            <a:ext cx="832338" cy="823913"/>
          </a:xfrm>
          <a:prstGeom prst="ellipse">
            <a:avLst/>
          </a:prstGeom>
          <a:solidFill>
            <a:srgbClr val="333399"/>
          </a:solidFill>
          <a:ln w="6350" algn="ctr">
            <a:solidFill>
              <a:srgbClr val="00CCFF"/>
            </a:solidFill>
            <a:round/>
            <a:headEnd/>
            <a:tailEnd/>
          </a:ln>
          <a:effectLst/>
        </p:spPr>
        <p:txBody>
          <a:bodyPr wrap="none" anchor="ctr"/>
          <a:lstStyle/>
          <a:p>
            <a:pPr algn="ctr" fontAlgn="auto">
              <a:spcBef>
                <a:spcPts val="0"/>
              </a:spcBef>
              <a:spcAft>
                <a:spcPts val="0"/>
              </a:spcAft>
              <a:defRPr/>
            </a:pPr>
            <a:r>
              <a:rPr lang="en-US" sz="1200" b="1" kern="0">
                <a:solidFill>
                  <a:srgbClr val="FFFFFF"/>
                </a:solidFill>
                <a:latin typeface="+mn-lt"/>
                <a:cs typeface="Arial" pitchFamily="34" charset="0"/>
              </a:rPr>
              <a:t>Islamic</a:t>
            </a:r>
            <a:endParaRPr lang="en-GB" sz="1200" b="1" kern="0">
              <a:solidFill>
                <a:srgbClr val="FFFFFF"/>
              </a:solidFill>
              <a:latin typeface="+mn-lt"/>
              <a:cs typeface="Arial" pitchFamily="34" charset="0"/>
            </a:endParaRPr>
          </a:p>
          <a:p>
            <a:pPr algn="ctr" fontAlgn="auto">
              <a:spcBef>
                <a:spcPts val="0"/>
              </a:spcBef>
              <a:spcAft>
                <a:spcPts val="0"/>
              </a:spcAft>
              <a:defRPr/>
            </a:pPr>
            <a:r>
              <a:rPr lang="en-GB" sz="1200" b="1" kern="0">
                <a:solidFill>
                  <a:srgbClr val="FFFFFF"/>
                </a:solidFill>
                <a:latin typeface="+mn-lt"/>
                <a:cs typeface="Arial" pitchFamily="34" charset="0"/>
              </a:rPr>
              <a:t>Capital </a:t>
            </a:r>
          </a:p>
          <a:p>
            <a:pPr algn="ctr" fontAlgn="auto">
              <a:spcBef>
                <a:spcPts val="0"/>
              </a:spcBef>
              <a:spcAft>
                <a:spcPts val="0"/>
              </a:spcAft>
              <a:defRPr/>
            </a:pPr>
            <a:r>
              <a:rPr lang="en-US" sz="1200" b="1" kern="0">
                <a:solidFill>
                  <a:srgbClr val="FFFFFF"/>
                </a:solidFill>
                <a:latin typeface="+mn-lt"/>
                <a:cs typeface="Arial" pitchFamily="34" charset="0"/>
              </a:rPr>
              <a:t>Market</a:t>
            </a:r>
            <a:endParaRPr lang="en-GB" sz="1200" b="1" kern="0">
              <a:solidFill>
                <a:srgbClr val="FFFFFF"/>
              </a:solidFill>
              <a:latin typeface="+mn-lt"/>
              <a:cs typeface="Arial" pitchFamily="34" charset="0"/>
            </a:endParaRPr>
          </a:p>
        </p:txBody>
      </p:sp>
      <p:sp>
        <p:nvSpPr>
          <p:cNvPr id="69" name="Oval 48"/>
          <p:cNvSpPr>
            <a:spLocks noChangeArrowheads="1"/>
          </p:cNvSpPr>
          <p:nvPr/>
        </p:nvSpPr>
        <p:spPr bwMode="auto">
          <a:xfrm>
            <a:off x="2916116" y="1485901"/>
            <a:ext cx="832338" cy="823913"/>
          </a:xfrm>
          <a:prstGeom prst="ellipse">
            <a:avLst/>
          </a:prstGeom>
          <a:solidFill>
            <a:srgbClr val="333399"/>
          </a:solidFill>
          <a:ln w="6350" algn="ctr">
            <a:solidFill>
              <a:srgbClr val="00CCFF"/>
            </a:solidFill>
            <a:round/>
            <a:headEnd/>
            <a:tailEnd/>
          </a:ln>
        </p:spPr>
        <p:txBody>
          <a:bodyPr wrap="none" anchor="ctr"/>
          <a:lstStyle/>
          <a:p>
            <a:pPr algn="ctr" fontAlgn="auto">
              <a:spcBef>
                <a:spcPts val="0"/>
              </a:spcBef>
              <a:spcAft>
                <a:spcPts val="0"/>
              </a:spcAft>
              <a:defRPr/>
            </a:pPr>
            <a:r>
              <a:rPr lang="en-GB" sz="1200" b="1" kern="0">
                <a:solidFill>
                  <a:srgbClr val="FFFFFF"/>
                </a:solidFill>
                <a:latin typeface="+mn-lt"/>
                <a:cs typeface="Arial" pitchFamily="34" charset="0"/>
              </a:rPr>
              <a:t>Islamic</a:t>
            </a:r>
          </a:p>
          <a:p>
            <a:pPr algn="ctr" fontAlgn="auto">
              <a:spcBef>
                <a:spcPts val="0"/>
              </a:spcBef>
              <a:spcAft>
                <a:spcPts val="0"/>
              </a:spcAft>
              <a:defRPr/>
            </a:pPr>
            <a:r>
              <a:rPr lang="en-GB" sz="1200" b="1" kern="0">
                <a:solidFill>
                  <a:srgbClr val="FFFFFF"/>
                </a:solidFill>
                <a:latin typeface="+mn-lt"/>
                <a:cs typeface="Arial" pitchFamily="34" charset="0"/>
              </a:rPr>
              <a:t>Money </a:t>
            </a:r>
          </a:p>
          <a:p>
            <a:pPr algn="ctr" fontAlgn="auto">
              <a:spcBef>
                <a:spcPts val="0"/>
              </a:spcBef>
              <a:spcAft>
                <a:spcPts val="0"/>
              </a:spcAft>
              <a:defRPr/>
            </a:pPr>
            <a:r>
              <a:rPr lang="en-GB" sz="1200" b="1" kern="0">
                <a:solidFill>
                  <a:srgbClr val="FFFFFF"/>
                </a:solidFill>
                <a:latin typeface="+mn-lt"/>
                <a:cs typeface="Arial" pitchFamily="34" charset="0"/>
              </a:rPr>
              <a:t>Market</a:t>
            </a:r>
          </a:p>
        </p:txBody>
      </p:sp>
      <p:sp>
        <p:nvSpPr>
          <p:cNvPr id="70" name="Oval 50"/>
          <p:cNvSpPr>
            <a:spLocks noChangeArrowheads="1"/>
          </p:cNvSpPr>
          <p:nvPr/>
        </p:nvSpPr>
        <p:spPr bwMode="auto">
          <a:xfrm>
            <a:off x="3276600" y="3213101"/>
            <a:ext cx="832338" cy="822325"/>
          </a:xfrm>
          <a:prstGeom prst="ellipse">
            <a:avLst/>
          </a:prstGeom>
          <a:solidFill>
            <a:srgbClr val="BBE0E3"/>
          </a:solidFill>
          <a:ln w="6350" algn="ctr">
            <a:solidFill>
              <a:srgbClr val="333399"/>
            </a:solidFill>
            <a:round/>
            <a:headEnd/>
            <a:tailEnd/>
          </a:ln>
          <a:effectLst/>
        </p:spPr>
        <p:txBody>
          <a:bodyPr wrap="none" anchor="ctr"/>
          <a:lstStyle/>
          <a:p>
            <a:pPr algn="ctr" fontAlgn="auto">
              <a:spcBef>
                <a:spcPts val="0"/>
              </a:spcBef>
              <a:spcAft>
                <a:spcPts val="0"/>
              </a:spcAft>
              <a:defRPr/>
            </a:pPr>
            <a:r>
              <a:rPr lang="en-GB" sz="1200" b="1" kern="0">
                <a:solidFill>
                  <a:sysClr val="windowText" lastClr="000000"/>
                </a:solidFill>
                <a:latin typeface="+mn-lt"/>
                <a:cs typeface="Arial" pitchFamily="34" charset="0"/>
              </a:rPr>
              <a:t>Money </a:t>
            </a:r>
          </a:p>
          <a:p>
            <a:pPr algn="ctr" fontAlgn="auto">
              <a:spcBef>
                <a:spcPts val="0"/>
              </a:spcBef>
              <a:spcAft>
                <a:spcPts val="0"/>
              </a:spcAft>
              <a:defRPr/>
            </a:pPr>
            <a:r>
              <a:rPr lang="en-US" sz="1200" b="1" kern="0">
                <a:solidFill>
                  <a:sysClr val="windowText" lastClr="000000"/>
                </a:solidFill>
                <a:latin typeface="+mn-lt"/>
                <a:cs typeface="Arial" pitchFamily="34" charset="0"/>
              </a:rPr>
              <a:t>market</a:t>
            </a:r>
            <a:endParaRPr lang="en-GB" sz="1200" b="1" kern="0">
              <a:solidFill>
                <a:sysClr val="windowText" lastClr="000000"/>
              </a:solidFill>
              <a:latin typeface="+mn-lt"/>
              <a:cs typeface="Arial" pitchFamily="34" charset="0"/>
            </a:endParaRPr>
          </a:p>
        </p:txBody>
      </p:sp>
      <p:sp>
        <p:nvSpPr>
          <p:cNvPr id="71" name="Oval 52"/>
          <p:cNvSpPr>
            <a:spLocks noChangeArrowheads="1"/>
          </p:cNvSpPr>
          <p:nvPr/>
        </p:nvSpPr>
        <p:spPr bwMode="auto">
          <a:xfrm>
            <a:off x="4179277" y="3357563"/>
            <a:ext cx="1513743" cy="863600"/>
          </a:xfrm>
          <a:prstGeom prst="ellipse">
            <a:avLst/>
          </a:prstGeom>
          <a:solidFill>
            <a:srgbClr val="BBE0E3"/>
          </a:solidFill>
          <a:ln w="6350" algn="ctr">
            <a:solidFill>
              <a:srgbClr val="333399"/>
            </a:solidFill>
            <a:round/>
            <a:headEnd/>
            <a:tailEnd/>
          </a:ln>
        </p:spPr>
        <p:txBody>
          <a:bodyPr wrap="none" anchor="ctr"/>
          <a:lstStyle/>
          <a:p>
            <a:pPr algn="ctr" fontAlgn="auto">
              <a:spcBef>
                <a:spcPts val="0"/>
              </a:spcBef>
              <a:spcAft>
                <a:spcPts val="0"/>
              </a:spcAft>
              <a:defRPr/>
            </a:pPr>
            <a:r>
              <a:rPr lang="en-GB" sz="1200" b="1" kern="0">
                <a:solidFill>
                  <a:sysClr val="windowText" lastClr="000000"/>
                </a:solidFill>
                <a:latin typeface="+mn-lt"/>
                <a:cs typeface="Arial" pitchFamily="34" charset="0"/>
              </a:rPr>
              <a:t>Conventional </a:t>
            </a:r>
          </a:p>
          <a:p>
            <a:pPr algn="ctr" fontAlgn="auto">
              <a:spcBef>
                <a:spcPts val="0"/>
              </a:spcBef>
              <a:spcAft>
                <a:spcPts val="0"/>
              </a:spcAft>
              <a:defRPr/>
            </a:pPr>
            <a:r>
              <a:rPr lang="en-US" sz="1200" b="1" kern="0">
                <a:solidFill>
                  <a:sysClr val="windowText" lastClr="000000"/>
                </a:solidFill>
                <a:latin typeface="+mn-lt"/>
                <a:cs typeface="Arial" pitchFamily="34" charset="0"/>
              </a:rPr>
              <a:t>Banks &amp; Insurance </a:t>
            </a:r>
          </a:p>
          <a:p>
            <a:pPr algn="ctr" fontAlgn="auto">
              <a:spcBef>
                <a:spcPts val="0"/>
              </a:spcBef>
              <a:spcAft>
                <a:spcPts val="0"/>
              </a:spcAft>
              <a:defRPr/>
            </a:pPr>
            <a:r>
              <a:rPr lang="en-US" sz="1200" b="1" kern="0">
                <a:solidFill>
                  <a:sysClr val="windowText" lastClr="000000"/>
                </a:solidFill>
                <a:latin typeface="+mn-lt"/>
                <a:cs typeface="Arial" pitchFamily="34" charset="0"/>
              </a:rPr>
              <a:t>Companies</a:t>
            </a:r>
            <a:endParaRPr lang="en-GB" sz="1200" b="1" kern="0">
              <a:solidFill>
                <a:sysClr val="windowText" lastClr="000000"/>
              </a:solidFill>
              <a:latin typeface="+mn-lt"/>
              <a:cs typeface="Arial" pitchFamily="34" charset="0"/>
            </a:endParaRPr>
          </a:p>
        </p:txBody>
      </p:sp>
      <p:sp>
        <p:nvSpPr>
          <p:cNvPr id="72" name="Oval 54"/>
          <p:cNvSpPr>
            <a:spLocks noChangeArrowheads="1"/>
          </p:cNvSpPr>
          <p:nvPr/>
        </p:nvSpPr>
        <p:spPr bwMode="auto">
          <a:xfrm>
            <a:off x="5045320" y="2535239"/>
            <a:ext cx="832338" cy="822325"/>
          </a:xfrm>
          <a:prstGeom prst="ellipse">
            <a:avLst/>
          </a:prstGeom>
          <a:solidFill>
            <a:srgbClr val="BBE0E3"/>
          </a:solidFill>
          <a:ln w="6350" algn="ctr">
            <a:solidFill>
              <a:srgbClr val="333399"/>
            </a:solidFill>
            <a:round/>
            <a:headEnd/>
            <a:tailEnd/>
          </a:ln>
          <a:effectLst/>
        </p:spPr>
        <p:txBody>
          <a:bodyPr wrap="none" anchor="ctr"/>
          <a:lstStyle/>
          <a:p>
            <a:pPr algn="ctr" fontAlgn="auto">
              <a:spcBef>
                <a:spcPts val="0"/>
              </a:spcBef>
              <a:spcAft>
                <a:spcPts val="0"/>
              </a:spcAft>
              <a:defRPr/>
            </a:pPr>
            <a:r>
              <a:rPr lang="en-GB" sz="1200" b="1" kern="0">
                <a:solidFill>
                  <a:sysClr val="windowText" lastClr="000000"/>
                </a:solidFill>
                <a:latin typeface="+mn-lt"/>
                <a:cs typeface="Arial" pitchFamily="34" charset="0"/>
              </a:rPr>
              <a:t>Capital</a:t>
            </a:r>
          </a:p>
          <a:p>
            <a:pPr algn="ctr" fontAlgn="auto">
              <a:spcBef>
                <a:spcPts val="0"/>
              </a:spcBef>
              <a:spcAft>
                <a:spcPts val="0"/>
              </a:spcAft>
              <a:defRPr/>
            </a:pPr>
            <a:r>
              <a:rPr lang="en-GB" sz="1200" b="1" kern="0">
                <a:solidFill>
                  <a:sysClr val="windowText" lastClr="000000"/>
                </a:solidFill>
                <a:latin typeface="+mn-lt"/>
                <a:cs typeface="Arial" pitchFamily="34" charset="0"/>
              </a:rPr>
              <a:t> market</a:t>
            </a:r>
          </a:p>
        </p:txBody>
      </p:sp>
      <p:sp>
        <p:nvSpPr>
          <p:cNvPr id="22557" name="Oval 56"/>
          <p:cNvSpPr>
            <a:spLocks noChangeArrowheads="1"/>
          </p:cNvSpPr>
          <p:nvPr/>
        </p:nvSpPr>
        <p:spPr bwMode="auto">
          <a:xfrm>
            <a:off x="3676651" y="2019301"/>
            <a:ext cx="1298331" cy="1338263"/>
          </a:xfrm>
          <a:prstGeom prst="ellipse">
            <a:avLst/>
          </a:prstGeom>
          <a:noFill/>
          <a:ln w="6350" algn="ctr">
            <a:noFill/>
            <a:round/>
            <a:headEnd/>
            <a:tailEnd/>
          </a:ln>
        </p:spPr>
        <p:txBody>
          <a:bodyPr wrap="none" anchor="ctr"/>
          <a:lstStyle/>
          <a:p>
            <a:pPr algn="ctr"/>
            <a:r>
              <a:rPr lang="en-US" sz="1400" b="1">
                <a:latin typeface="Calibri" pitchFamily="34" charset="0"/>
              </a:rPr>
              <a:t>Malaysian </a:t>
            </a:r>
          </a:p>
          <a:p>
            <a:pPr algn="ctr"/>
            <a:r>
              <a:rPr lang="en-US" sz="1400" b="1">
                <a:latin typeface="Calibri" pitchFamily="34" charset="0"/>
              </a:rPr>
              <a:t>Financial </a:t>
            </a:r>
          </a:p>
          <a:p>
            <a:pPr algn="ctr"/>
            <a:r>
              <a:rPr lang="en-US" sz="1400" b="1">
                <a:latin typeface="Calibri" pitchFamily="34" charset="0"/>
              </a:rPr>
              <a:t>System</a:t>
            </a:r>
            <a:endParaRPr lang="en-GB" sz="1400" b="1">
              <a:latin typeface="Calibri" pitchFamily="34" charset="0"/>
            </a:endParaRPr>
          </a:p>
        </p:txBody>
      </p:sp>
      <p:sp>
        <p:nvSpPr>
          <p:cNvPr id="74" name="Line 63"/>
          <p:cNvSpPr>
            <a:spLocks noChangeShapeType="1"/>
          </p:cNvSpPr>
          <p:nvPr/>
        </p:nvSpPr>
        <p:spPr bwMode="auto">
          <a:xfrm flipV="1">
            <a:off x="2813539" y="2420938"/>
            <a:ext cx="649166" cy="0"/>
          </a:xfrm>
          <a:prstGeom prst="line">
            <a:avLst/>
          </a:prstGeom>
          <a:noFill/>
          <a:ln w="28575">
            <a:solidFill>
              <a:srgbClr val="969696"/>
            </a:solidFill>
            <a:prstDash val="dash"/>
            <a:round/>
            <a:headEnd/>
            <a:tailEnd/>
          </a:ln>
        </p:spPr>
        <p:txBody>
          <a:bodyPr wrap="none" anchor="ctr"/>
          <a:lstStyle/>
          <a:p>
            <a:pPr fontAlgn="auto">
              <a:spcBef>
                <a:spcPts val="0"/>
              </a:spcBef>
              <a:spcAft>
                <a:spcPts val="0"/>
              </a:spcAft>
              <a:defRPr/>
            </a:pPr>
            <a:endParaRPr lang="en-US" kern="0">
              <a:solidFill>
                <a:sysClr val="windowText" lastClr="000000"/>
              </a:solidFill>
              <a:latin typeface="+mn-lt"/>
              <a:cs typeface="+mn-cs"/>
            </a:endParaRPr>
          </a:p>
        </p:txBody>
      </p:sp>
      <p:sp>
        <p:nvSpPr>
          <p:cNvPr id="75" name="Oval 50"/>
          <p:cNvSpPr>
            <a:spLocks noChangeArrowheads="1"/>
          </p:cNvSpPr>
          <p:nvPr/>
        </p:nvSpPr>
        <p:spPr bwMode="auto">
          <a:xfrm>
            <a:off x="2700704" y="2535239"/>
            <a:ext cx="830873" cy="822325"/>
          </a:xfrm>
          <a:prstGeom prst="ellipse">
            <a:avLst/>
          </a:prstGeom>
          <a:solidFill>
            <a:srgbClr val="BBE0E3"/>
          </a:solidFill>
          <a:ln w="6350" algn="ctr">
            <a:solidFill>
              <a:srgbClr val="333399"/>
            </a:solidFill>
            <a:round/>
            <a:headEnd/>
            <a:tailEnd/>
          </a:ln>
          <a:effectLst/>
        </p:spPr>
        <p:txBody>
          <a:bodyPr wrap="none" anchor="ctr"/>
          <a:lstStyle/>
          <a:p>
            <a:pPr algn="ctr" fontAlgn="auto">
              <a:spcBef>
                <a:spcPts val="0"/>
              </a:spcBef>
              <a:spcAft>
                <a:spcPts val="0"/>
              </a:spcAft>
              <a:defRPr/>
            </a:pPr>
            <a:r>
              <a:rPr lang="en-US" sz="1200" b="1" kern="0">
                <a:solidFill>
                  <a:sysClr val="windowText" lastClr="000000"/>
                </a:solidFill>
                <a:latin typeface="+mn-lt"/>
                <a:cs typeface="Arial" pitchFamily="34" charset="0"/>
              </a:rPr>
              <a:t>Labuan </a:t>
            </a:r>
          </a:p>
          <a:p>
            <a:pPr algn="ctr" fontAlgn="auto">
              <a:spcBef>
                <a:spcPts val="0"/>
              </a:spcBef>
              <a:spcAft>
                <a:spcPts val="0"/>
              </a:spcAft>
              <a:defRPr/>
            </a:pPr>
            <a:r>
              <a:rPr lang="en-US" sz="1200" b="1" kern="0">
                <a:solidFill>
                  <a:sysClr val="windowText" lastClr="000000"/>
                </a:solidFill>
                <a:latin typeface="+mn-lt"/>
                <a:cs typeface="Arial" pitchFamily="34" charset="0"/>
              </a:rPr>
              <a:t>IBFC</a:t>
            </a:r>
            <a:endParaRPr lang="en-GB" sz="1200" b="1" kern="0">
              <a:solidFill>
                <a:sysClr val="windowText" lastClr="000000"/>
              </a:solidFill>
              <a:latin typeface="+mn-lt"/>
              <a:cs typeface="Arial" pitchFamily="34" charset="0"/>
            </a:endParaRPr>
          </a:p>
        </p:txBody>
      </p:sp>
      <p:sp>
        <p:nvSpPr>
          <p:cNvPr id="3" name="Footer Placeholder 2"/>
          <p:cNvSpPr>
            <a:spLocks noGrp="1"/>
          </p:cNvSpPr>
          <p:nvPr>
            <p:ph type="ftr" sz="quarter" idx="11"/>
          </p:nvPr>
        </p:nvSpPr>
        <p:spPr/>
        <p:txBody>
          <a:bodyPr/>
          <a:lstStyle/>
          <a:p>
            <a:r>
              <a:rPr lang="en-US"/>
              <a:t>Prepared by : Mimi Suriaty Binti Abdul Rani</a:t>
            </a:r>
          </a:p>
        </p:txBody>
      </p:sp>
      <p:pic>
        <p:nvPicPr>
          <p:cNvPr id="7" name="Audio 6">
            <a:hlinkClick r:id="" action="ppaction://media"/>
            <a:extLst>
              <a:ext uri="{FF2B5EF4-FFF2-40B4-BE49-F238E27FC236}">
                <a16:creationId xmlns:a16="http://schemas.microsoft.com/office/drawing/2014/main" id="{DCFD621D-BC3C-FCB1-1CF5-FD41E603B0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Tm="29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47B5A2-4D5C-FA43-F32F-10A11EB000DD}"/>
              </a:ext>
            </a:extLst>
          </p:cNvPr>
          <p:cNvPicPr>
            <a:picLocks noChangeAspect="1"/>
          </p:cNvPicPr>
          <p:nvPr/>
        </p:nvPicPr>
        <p:blipFill>
          <a:blip r:embed="rId5"/>
          <a:stretch>
            <a:fillRect/>
          </a:stretch>
        </p:blipFill>
        <p:spPr>
          <a:xfrm>
            <a:off x="0" y="0"/>
            <a:ext cx="9144000" cy="6857999"/>
          </a:xfrm>
          <a:prstGeom prst="rect">
            <a:avLst/>
          </a:prstGeom>
        </p:spPr>
      </p:pic>
      <p:sp>
        <p:nvSpPr>
          <p:cNvPr id="61442" name="Rectangle 2"/>
          <p:cNvSpPr>
            <a:spLocks noGrp="1" noRot="1" noChangeArrowheads="1"/>
          </p:cNvSpPr>
          <p:nvPr>
            <p:ph type="title"/>
          </p:nvPr>
        </p:nvSpPr>
        <p:spPr>
          <a:xfrm>
            <a:off x="823547" y="0"/>
            <a:ext cx="7787054" cy="533400"/>
          </a:xfrm>
        </p:spPr>
        <p:txBody>
          <a:bodyPr rtlCol="0">
            <a:normAutofit fontScale="90000"/>
          </a:bodyPr>
          <a:lstStyle/>
          <a:p>
            <a:pPr eaLnBrk="1" fontAlgn="auto" hangingPunct="1">
              <a:spcAft>
                <a:spcPts val="0"/>
              </a:spcAft>
              <a:defRPr/>
            </a:pPr>
            <a:r>
              <a:rPr lang="en-US" sz="3200" dirty="0"/>
              <a:t>Malaysia’s Financial Sector Master Plan (FSMP)</a:t>
            </a:r>
          </a:p>
        </p:txBody>
      </p:sp>
      <p:sp>
        <p:nvSpPr>
          <p:cNvPr id="23555" name="Rectangle 4"/>
          <p:cNvSpPr>
            <a:spLocks noChangeArrowheads="1"/>
          </p:cNvSpPr>
          <p:nvPr/>
        </p:nvSpPr>
        <p:spPr bwMode="auto">
          <a:xfrm>
            <a:off x="379536" y="685800"/>
            <a:ext cx="8383465" cy="6019800"/>
          </a:xfrm>
          <a:prstGeom prst="rect">
            <a:avLst/>
          </a:prstGeom>
          <a:noFill/>
          <a:ln w="9525">
            <a:noFill/>
            <a:miter lim="800000"/>
            <a:headEnd/>
            <a:tailEnd/>
          </a:ln>
        </p:spPr>
        <p:txBody>
          <a:bodyPr/>
          <a:lstStyle/>
          <a:p>
            <a:pPr marL="609600" indent="-609600" algn="just" eaLnBrk="1" hangingPunct="1">
              <a:spcBef>
                <a:spcPct val="20000"/>
              </a:spcBef>
              <a:buClr>
                <a:schemeClr val="hlink"/>
              </a:buClr>
              <a:buSzPct val="70000"/>
              <a:buFont typeface="Wingdings" pitchFamily="2" charset="2"/>
              <a:buChar char="n"/>
            </a:pPr>
            <a:r>
              <a:rPr lang="en-US" sz="2400" dirty="0"/>
              <a:t>Recommendations in relation to IBF includes</a:t>
            </a:r>
          </a:p>
          <a:p>
            <a:pPr marL="990600" lvl="1" indent="-533400" algn="just" eaLnBrk="1" hangingPunct="1">
              <a:spcBef>
                <a:spcPct val="20000"/>
              </a:spcBef>
              <a:buClr>
                <a:schemeClr val="accent2"/>
              </a:buClr>
              <a:buSzPct val="70000"/>
              <a:buFont typeface="Wingdings" pitchFamily="2" charset="2"/>
              <a:buChar char="n"/>
            </a:pPr>
            <a:r>
              <a:rPr lang="en-US" sz="2400" b="1" dirty="0">
                <a:solidFill>
                  <a:srgbClr val="FF0000"/>
                </a:solidFill>
              </a:rPr>
              <a:t>Institutional capacity building</a:t>
            </a:r>
          </a:p>
          <a:p>
            <a:pPr marL="1371600" lvl="2" indent="-457200" algn="just" eaLnBrk="1" hangingPunct="1">
              <a:spcBef>
                <a:spcPct val="20000"/>
              </a:spcBef>
              <a:buClr>
                <a:schemeClr val="tx2"/>
              </a:buClr>
              <a:buSzPct val="70000"/>
            </a:pPr>
            <a:r>
              <a:rPr lang="en-US" sz="2000" dirty="0"/>
              <a:t>-Introduce benchmarking</a:t>
            </a:r>
          </a:p>
          <a:p>
            <a:pPr marL="1371600" lvl="2" indent="-457200" algn="just" eaLnBrk="1" hangingPunct="1">
              <a:spcBef>
                <a:spcPct val="20000"/>
              </a:spcBef>
              <a:buClr>
                <a:schemeClr val="tx2"/>
              </a:buClr>
              <a:buSzPct val="70000"/>
            </a:pPr>
            <a:r>
              <a:rPr lang="en-US" sz="2000" dirty="0"/>
              <a:t>-Build strong management team with strong corporate governance</a:t>
            </a:r>
          </a:p>
          <a:p>
            <a:pPr marL="1371600" lvl="2" indent="-457200" algn="just" eaLnBrk="1" hangingPunct="1">
              <a:spcBef>
                <a:spcPct val="20000"/>
              </a:spcBef>
              <a:buClr>
                <a:schemeClr val="tx2"/>
              </a:buClr>
              <a:buSzPct val="70000"/>
            </a:pPr>
            <a:r>
              <a:rPr lang="en-US" sz="2000" dirty="0"/>
              <a:t>-Grant incentives to structure Islamic Private Debt Securities (IPDS)</a:t>
            </a:r>
          </a:p>
          <a:p>
            <a:pPr marL="990600" lvl="1" indent="-533400" algn="just" eaLnBrk="1" hangingPunct="1">
              <a:spcBef>
                <a:spcPct val="20000"/>
              </a:spcBef>
              <a:buClr>
                <a:schemeClr val="accent2"/>
              </a:buClr>
              <a:buSzPct val="70000"/>
              <a:buFont typeface="Wingdings" pitchFamily="2" charset="2"/>
              <a:buChar char="n"/>
            </a:pPr>
            <a:r>
              <a:rPr lang="en-US" sz="2400" b="1" dirty="0">
                <a:solidFill>
                  <a:srgbClr val="FF0000"/>
                </a:solidFill>
              </a:rPr>
              <a:t>Financial infrastructure development</a:t>
            </a:r>
          </a:p>
          <a:p>
            <a:pPr marL="1371600" lvl="2" indent="-457200" algn="just" eaLnBrk="1" hangingPunct="1">
              <a:spcBef>
                <a:spcPct val="20000"/>
              </a:spcBef>
              <a:buClr>
                <a:schemeClr val="tx2"/>
              </a:buClr>
              <a:buSzPct val="70000"/>
            </a:pPr>
            <a:r>
              <a:rPr lang="en-US" sz="2000" dirty="0"/>
              <a:t>-Increase the number of Islamic banks to stimulate healthy competition</a:t>
            </a:r>
          </a:p>
          <a:p>
            <a:pPr marL="1371600" lvl="2" indent="-457200" algn="just" eaLnBrk="1" hangingPunct="1">
              <a:spcBef>
                <a:spcPct val="20000"/>
              </a:spcBef>
              <a:buClr>
                <a:schemeClr val="tx2"/>
              </a:buClr>
              <a:buSzPct val="70000"/>
            </a:pPr>
            <a:r>
              <a:rPr lang="en-US" sz="2000" dirty="0"/>
              <a:t>-Increase the number of </a:t>
            </a:r>
            <a:r>
              <a:rPr lang="en-US" sz="2000" i="1" dirty="0"/>
              <a:t>takaful</a:t>
            </a:r>
            <a:r>
              <a:rPr lang="en-US" sz="2000" dirty="0"/>
              <a:t> operators</a:t>
            </a:r>
          </a:p>
          <a:p>
            <a:pPr marL="1371600" lvl="2" indent="-457200" algn="just" eaLnBrk="1" hangingPunct="1">
              <a:spcBef>
                <a:spcPct val="20000"/>
              </a:spcBef>
              <a:buClr>
                <a:schemeClr val="tx2"/>
              </a:buClr>
              <a:buSzPct val="70000"/>
            </a:pPr>
            <a:r>
              <a:rPr lang="en-US" sz="2000" dirty="0"/>
              <a:t>-Deepen the Islamic financial markets</a:t>
            </a:r>
          </a:p>
          <a:p>
            <a:pPr marL="990600" lvl="1" indent="-533400" algn="just" eaLnBrk="1" hangingPunct="1">
              <a:spcBef>
                <a:spcPct val="20000"/>
              </a:spcBef>
              <a:buClr>
                <a:schemeClr val="accent2"/>
              </a:buClr>
              <a:buSzPct val="70000"/>
              <a:buFont typeface="Wingdings" pitchFamily="2" charset="2"/>
              <a:buChar char="n"/>
            </a:pPr>
            <a:r>
              <a:rPr lang="en-US" sz="2400" b="1" dirty="0">
                <a:solidFill>
                  <a:srgbClr val="FF0000"/>
                </a:solidFill>
              </a:rPr>
              <a:t>Regulatory framework development</a:t>
            </a:r>
          </a:p>
          <a:p>
            <a:pPr marL="1371600" lvl="2" indent="-457200" algn="just" eaLnBrk="1" hangingPunct="1">
              <a:spcBef>
                <a:spcPct val="20000"/>
              </a:spcBef>
              <a:buClr>
                <a:schemeClr val="tx2"/>
              </a:buClr>
              <a:buSzPct val="70000"/>
            </a:pPr>
            <a:r>
              <a:rPr lang="en-US" sz="2000" dirty="0"/>
              <a:t>-Improve regulatory framework for Islamic banks and takaful operators</a:t>
            </a:r>
          </a:p>
          <a:p>
            <a:pPr marL="1371600" lvl="2" indent="-457200" algn="just" eaLnBrk="1" hangingPunct="1">
              <a:spcBef>
                <a:spcPct val="20000"/>
              </a:spcBef>
              <a:buClr>
                <a:schemeClr val="tx2"/>
              </a:buClr>
              <a:buSzPct val="70000"/>
            </a:pPr>
            <a:r>
              <a:rPr lang="en-US" sz="2000" dirty="0"/>
              <a:t>-Establish an effective legal structure</a:t>
            </a:r>
          </a:p>
          <a:p>
            <a:pPr marL="1371600" lvl="2" indent="-457200" algn="just" eaLnBrk="1" hangingPunct="1">
              <a:spcBef>
                <a:spcPct val="20000"/>
              </a:spcBef>
              <a:buClr>
                <a:schemeClr val="tx2"/>
              </a:buClr>
              <a:buSzPct val="70000"/>
            </a:pPr>
            <a:r>
              <a:rPr lang="en-US" sz="2000" dirty="0"/>
              <a:t>-Create a favorable tax regime</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6" name="Audio 5">
            <a:hlinkClick r:id="" action="ppaction://media"/>
            <a:extLst>
              <a:ext uri="{FF2B5EF4-FFF2-40B4-BE49-F238E27FC236}">
                <a16:creationId xmlns:a16="http://schemas.microsoft.com/office/drawing/2014/main" id="{E7D17D8F-11AB-932F-D593-65029C152E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706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42416-DF30-2C5F-3DB5-BBF6681FA0AA}"/>
              </a:ext>
            </a:extLst>
          </p:cNvPr>
          <p:cNvPicPr>
            <a:picLocks noChangeAspect="1"/>
          </p:cNvPicPr>
          <p:nvPr/>
        </p:nvPicPr>
        <p:blipFill>
          <a:blip r:embed="rId4"/>
          <a:stretch>
            <a:fillRect/>
          </a:stretch>
        </p:blipFill>
        <p:spPr>
          <a:xfrm>
            <a:off x="0" y="0"/>
            <a:ext cx="9144000" cy="6857999"/>
          </a:xfrm>
          <a:prstGeom prst="rect">
            <a:avLst/>
          </a:prstGeom>
        </p:spPr>
      </p:pic>
      <p:sp>
        <p:nvSpPr>
          <p:cNvPr id="94210"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94247" name="Rectangle 39"/>
          <p:cNvSpPr>
            <a:spLocks noChangeArrowheads="1"/>
          </p:cNvSpPr>
          <p:nvPr/>
        </p:nvSpPr>
        <p:spPr bwMode="auto">
          <a:xfrm>
            <a:off x="479182" y="1038225"/>
            <a:ext cx="8513885" cy="5972175"/>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Gulf Cooperation Council (GCC) States: Bahrain</a:t>
            </a:r>
          </a:p>
          <a:p>
            <a:pPr marL="990600" lvl="1" indent="-533400" algn="just" eaLnBrk="1" hangingPunct="1">
              <a:spcBef>
                <a:spcPct val="20000"/>
              </a:spcBef>
              <a:buClr>
                <a:schemeClr val="accent2"/>
              </a:buClr>
              <a:buSzPct val="70000"/>
              <a:buFont typeface="Wingdings" pitchFamily="2" charset="2"/>
              <a:buChar char="n"/>
              <a:defRPr/>
            </a:pPr>
            <a:r>
              <a:rPr lang="en-US" sz="2000" dirty="0"/>
              <a:t>The central bank - Bahrain Monetary Agency (BMA) is the first central bank to develop and issue prudential regulations for Islamic banks</a:t>
            </a:r>
          </a:p>
          <a:p>
            <a:pPr marL="990600" lvl="1" indent="-533400" algn="just" eaLnBrk="1" hangingPunct="1">
              <a:spcBef>
                <a:spcPct val="20000"/>
              </a:spcBef>
              <a:buClr>
                <a:schemeClr val="accent2"/>
              </a:buClr>
              <a:buSzPct val="70000"/>
              <a:buFont typeface="Wingdings" pitchFamily="2" charset="2"/>
              <a:buChar char="n"/>
              <a:defRPr/>
            </a:pPr>
            <a:r>
              <a:rPr lang="en-US" sz="2000" dirty="0"/>
              <a:t>Has highest concentration of Islamic financial institutions (28 Islamic banks, 16 </a:t>
            </a:r>
            <a:r>
              <a:rPr lang="en-US" sz="2000" i="1" dirty="0"/>
              <a:t>takaful</a:t>
            </a:r>
            <a:r>
              <a:rPr lang="en-US" sz="2000" dirty="0"/>
              <a:t> operators)</a:t>
            </a:r>
          </a:p>
          <a:p>
            <a:pPr marL="990600" lvl="1" indent="-533400" algn="just" eaLnBrk="1" hangingPunct="1">
              <a:spcBef>
                <a:spcPct val="20000"/>
              </a:spcBef>
              <a:buClr>
                <a:schemeClr val="accent2"/>
              </a:buClr>
              <a:buSzPct val="70000"/>
              <a:buFont typeface="Wingdings" pitchFamily="2" charset="2"/>
              <a:buChar char="n"/>
              <a:defRPr/>
            </a:pPr>
            <a:r>
              <a:rPr lang="en-US" sz="2000" dirty="0"/>
              <a:t>2/3 of Islamic financial institutions operating in GCC countries are based in Bahrain</a:t>
            </a:r>
          </a:p>
          <a:p>
            <a:pPr marL="990600" lvl="1" indent="-533400" algn="just" eaLnBrk="1" hangingPunct="1">
              <a:spcBef>
                <a:spcPct val="20000"/>
              </a:spcBef>
              <a:buClr>
                <a:schemeClr val="accent2"/>
              </a:buClr>
              <a:buSzPct val="70000"/>
              <a:buFont typeface="Wingdings" pitchFamily="2" charset="2"/>
              <a:buChar char="n"/>
              <a:defRPr/>
            </a:pPr>
            <a:r>
              <a:rPr lang="en-US" sz="2000" dirty="0"/>
              <a:t>Rapid growth of 45% (in 2003) with total asset base reaching USD4.2 billion</a:t>
            </a:r>
          </a:p>
          <a:p>
            <a:pPr marL="990600" lvl="1" indent="-533400" algn="just" eaLnBrk="1" hangingPunct="1">
              <a:spcBef>
                <a:spcPct val="20000"/>
              </a:spcBef>
              <a:buClr>
                <a:schemeClr val="accent2"/>
              </a:buClr>
              <a:buSzPct val="70000"/>
              <a:buFont typeface="Wingdings" pitchFamily="2" charset="2"/>
              <a:buChar char="n"/>
              <a:defRPr/>
            </a:pPr>
            <a:r>
              <a:rPr lang="en-US" sz="2000" dirty="0"/>
              <a:t>Poised to become centre for development of software tailored for Islamic banking, collaborations with Microsoft</a:t>
            </a:r>
          </a:p>
          <a:p>
            <a:pPr marL="990600" lvl="1" indent="-533400" algn="just" eaLnBrk="1" hangingPunct="1">
              <a:spcBef>
                <a:spcPct val="20000"/>
              </a:spcBef>
              <a:buClr>
                <a:schemeClr val="accent2"/>
              </a:buClr>
              <a:buSzPct val="70000"/>
              <a:buFont typeface="Wingdings" pitchFamily="2" charset="2"/>
              <a:buChar char="n"/>
              <a:defRPr/>
            </a:pPr>
            <a:r>
              <a:rPr lang="en-US" sz="2000" dirty="0"/>
              <a:t>Appears oversupplied with Islamic banks, mergers are likely in the future</a:t>
            </a:r>
          </a:p>
          <a:p>
            <a:pPr marL="990600" lvl="1" indent="-533400" algn="just" eaLnBrk="1" hangingPunct="1">
              <a:spcBef>
                <a:spcPct val="20000"/>
              </a:spcBef>
              <a:buClr>
                <a:schemeClr val="accent2"/>
              </a:buClr>
              <a:buSzPct val="70000"/>
              <a:buFont typeface="Wingdings" pitchFamily="2" charset="2"/>
              <a:buChar char="n"/>
              <a:defRPr/>
            </a:pPr>
            <a:r>
              <a:rPr lang="en-US" sz="2000" dirty="0"/>
              <a:t>Proposed setting up of an international Islamic stock exchange</a:t>
            </a:r>
          </a:p>
          <a:p>
            <a:pPr marL="990600" lvl="1" indent="-533400" algn="just" eaLnBrk="1" hangingPunct="1">
              <a:spcBef>
                <a:spcPct val="20000"/>
              </a:spcBef>
              <a:buClr>
                <a:schemeClr val="accent2"/>
              </a:buClr>
              <a:buSzPct val="70000"/>
              <a:buFont typeface="Wingdings" pitchFamily="2" charset="2"/>
              <a:buChar char="n"/>
              <a:defRPr/>
            </a:pPr>
            <a:r>
              <a:rPr lang="en-US" sz="2000" dirty="0"/>
              <a:t>Proposed establishment of an Islamic rating agency</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6" name="Audio 5">
            <a:hlinkClick r:id="" action="ppaction://media"/>
            <a:extLst>
              <a:ext uri="{FF2B5EF4-FFF2-40B4-BE49-F238E27FC236}">
                <a16:creationId xmlns:a16="http://schemas.microsoft.com/office/drawing/2014/main" id="{D79CE0C1-56B8-9823-37C8-54E314A094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137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63400A-F619-F9E0-B5D5-2A0DE24B226C}"/>
              </a:ext>
            </a:extLst>
          </p:cNvPr>
          <p:cNvPicPr>
            <a:picLocks noChangeAspect="1"/>
          </p:cNvPicPr>
          <p:nvPr/>
        </p:nvPicPr>
        <p:blipFill>
          <a:blip r:embed="rId5"/>
          <a:stretch>
            <a:fillRect/>
          </a:stretch>
        </p:blipFill>
        <p:spPr>
          <a:xfrm>
            <a:off x="0" y="0"/>
            <a:ext cx="9144000" cy="6857999"/>
          </a:xfrm>
          <a:prstGeom prst="rect">
            <a:avLst/>
          </a:prstGeom>
        </p:spPr>
      </p:pic>
      <p:sp>
        <p:nvSpPr>
          <p:cNvPr id="101380" name="Rectangle 4"/>
          <p:cNvSpPr>
            <a:spLocks noChangeArrowheads="1"/>
          </p:cNvSpPr>
          <p:nvPr/>
        </p:nvSpPr>
        <p:spPr bwMode="auto">
          <a:xfrm>
            <a:off x="533400" y="1066800"/>
            <a:ext cx="8459666" cy="5608639"/>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Gulf Cooperation Council (GCC) States: Saudi Arabia</a:t>
            </a:r>
          </a:p>
          <a:p>
            <a:pPr marL="990600" lvl="1" indent="-533400" algn="just" eaLnBrk="1" hangingPunct="1">
              <a:spcBef>
                <a:spcPct val="20000"/>
              </a:spcBef>
              <a:buClr>
                <a:schemeClr val="accent2"/>
              </a:buClr>
              <a:buSzPct val="70000"/>
              <a:buFont typeface="Wingdings" pitchFamily="2" charset="2"/>
              <a:buChar char="n"/>
              <a:defRPr/>
            </a:pPr>
            <a:r>
              <a:rPr lang="en-US" sz="2000" i="1" dirty="0"/>
              <a:t>Shari</a:t>
            </a:r>
            <a:r>
              <a:rPr lang="en-US" sz="2000" i="1" dirty="0">
                <a:latin typeface="Arial"/>
              </a:rPr>
              <a:t>’</a:t>
            </a:r>
            <a:r>
              <a:rPr lang="en-US" sz="2000" i="1" dirty="0"/>
              <a:t>ah</a:t>
            </a:r>
            <a:r>
              <a:rPr lang="en-US" sz="2000" dirty="0"/>
              <a:t> is the law of the land, but it does not have an Islamic banking law</a:t>
            </a:r>
          </a:p>
          <a:p>
            <a:pPr marL="990600" lvl="1" indent="-533400" algn="just" eaLnBrk="1" hangingPunct="1">
              <a:spcBef>
                <a:spcPct val="20000"/>
              </a:spcBef>
              <a:buClr>
                <a:schemeClr val="accent2"/>
              </a:buClr>
              <a:buSzPct val="70000"/>
              <a:buFont typeface="Wingdings" pitchFamily="2" charset="2"/>
              <a:buChar char="n"/>
              <a:defRPr/>
            </a:pPr>
            <a:r>
              <a:rPr lang="en-US" sz="2000" dirty="0"/>
              <a:t>There is only one banking law, which does not exclude Islamic banking operations</a:t>
            </a:r>
          </a:p>
          <a:p>
            <a:pPr marL="990600" lvl="1" indent="-533400" algn="just" eaLnBrk="1" hangingPunct="1">
              <a:spcBef>
                <a:spcPct val="20000"/>
              </a:spcBef>
              <a:buClr>
                <a:schemeClr val="accent2"/>
              </a:buClr>
              <a:buSzPct val="70000"/>
              <a:buFont typeface="Wingdings" pitchFamily="2" charset="2"/>
              <a:buChar char="n"/>
              <a:defRPr/>
            </a:pPr>
            <a:r>
              <a:rPr lang="en-US" sz="2000" dirty="0"/>
              <a:t>Growing preference for Islamic banking </a:t>
            </a:r>
            <a:r>
              <a:rPr lang="en-US" sz="2000" dirty="0">
                <a:latin typeface="Arial"/>
              </a:rPr>
              <a:t>–</a:t>
            </a:r>
            <a:r>
              <a:rPr lang="en-US" sz="2000" dirty="0"/>
              <a:t> 95% of all new financing is Islamic finance-based (Q1 2004)</a:t>
            </a:r>
          </a:p>
          <a:p>
            <a:pPr marL="990600" lvl="1" indent="-533400" algn="just" eaLnBrk="1" hangingPunct="1">
              <a:spcBef>
                <a:spcPct val="20000"/>
              </a:spcBef>
              <a:buClr>
                <a:schemeClr val="accent2"/>
              </a:buClr>
              <a:buSzPct val="70000"/>
              <a:buFont typeface="Wingdings" pitchFamily="2" charset="2"/>
              <a:buChar char="n"/>
              <a:defRPr/>
            </a:pPr>
            <a:r>
              <a:rPr lang="en-US" sz="2000" dirty="0"/>
              <a:t>All conventional Saudi banks have Islamic windows</a:t>
            </a:r>
          </a:p>
          <a:p>
            <a:pPr marL="990600" lvl="1" indent="-533400" algn="just" eaLnBrk="1" hangingPunct="1">
              <a:spcBef>
                <a:spcPct val="20000"/>
              </a:spcBef>
              <a:buClr>
                <a:schemeClr val="accent2"/>
              </a:buClr>
              <a:buSzPct val="70000"/>
              <a:buFont typeface="Wingdings" pitchFamily="2" charset="2"/>
              <a:buChar char="n"/>
              <a:defRPr/>
            </a:pPr>
            <a:r>
              <a:rPr lang="en-US" sz="2000" dirty="0"/>
              <a:t>Islamic Jurisprudence (</a:t>
            </a:r>
            <a:r>
              <a:rPr lang="en-US" sz="2000" i="1" dirty="0"/>
              <a:t>Fiqh</a:t>
            </a:r>
            <a:r>
              <a:rPr lang="en-US" sz="2000" dirty="0"/>
              <a:t>) Academy based in Jeddah is the largest representative body of </a:t>
            </a:r>
            <a:r>
              <a:rPr lang="en-US" sz="2000" i="1" dirty="0"/>
              <a:t>Shari</a:t>
            </a:r>
            <a:r>
              <a:rPr lang="en-US" sz="2000" i="1" dirty="0">
                <a:latin typeface="Arial"/>
              </a:rPr>
              <a:t>’</a:t>
            </a:r>
            <a:r>
              <a:rPr lang="en-US" sz="2000" i="1" dirty="0"/>
              <a:t>ah</a:t>
            </a:r>
            <a:r>
              <a:rPr lang="en-US" sz="2000" dirty="0"/>
              <a:t> scholars, is represented by all Muslim countries</a:t>
            </a:r>
          </a:p>
          <a:p>
            <a:pPr marL="990600" lvl="1" indent="-533400" algn="just" eaLnBrk="1" hangingPunct="1">
              <a:spcBef>
                <a:spcPct val="20000"/>
              </a:spcBef>
              <a:buClr>
                <a:schemeClr val="accent2"/>
              </a:buClr>
              <a:buSzPct val="70000"/>
              <a:buFont typeface="Wingdings" pitchFamily="2" charset="2"/>
              <a:buChar char="n"/>
              <a:defRPr/>
            </a:pPr>
            <a:r>
              <a:rPr lang="en-US" sz="2000" dirty="0"/>
              <a:t>Presence of many Western banks providing Islamic banking and financial services</a:t>
            </a:r>
          </a:p>
          <a:p>
            <a:pPr marL="1371600" lvl="2" indent="-457200" algn="just" eaLnBrk="1" hangingPunct="1">
              <a:spcBef>
                <a:spcPct val="20000"/>
              </a:spcBef>
              <a:buClr>
                <a:schemeClr val="tx2"/>
              </a:buClr>
              <a:buSzPct val="70000"/>
              <a:buFont typeface="Wingdings" pitchFamily="2" charset="2"/>
              <a:buChar char="n"/>
              <a:defRPr/>
            </a:pPr>
            <a:r>
              <a:rPr lang="en-US" sz="2000" dirty="0"/>
              <a:t>Saudi British Bank, Saudi American Bank, Saudi Hollandi Bank, Citigroup, etc.</a:t>
            </a:r>
          </a:p>
        </p:txBody>
      </p:sp>
      <p:sp>
        <p:nvSpPr>
          <p:cNvPr id="7"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dirty="0"/>
              <a:t>Prepared by : Mimi Suriaty Binti Abdul Rani</a:t>
            </a:r>
          </a:p>
        </p:txBody>
      </p:sp>
      <p:pic>
        <p:nvPicPr>
          <p:cNvPr id="6" name="Audio 5">
            <a:hlinkClick r:id="" action="ppaction://media"/>
            <a:extLst>
              <a:ext uri="{FF2B5EF4-FFF2-40B4-BE49-F238E27FC236}">
                <a16:creationId xmlns:a16="http://schemas.microsoft.com/office/drawing/2014/main" id="{7ADB0633-E961-8FBC-F205-858B958388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811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34A1B-D819-D8F1-6C72-E98DF9747E6E}"/>
              </a:ext>
            </a:extLst>
          </p:cNvPr>
          <p:cNvPicPr>
            <a:picLocks noChangeAspect="1"/>
          </p:cNvPicPr>
          <p:nvPr/>
        </p:nvPicPr>
        <p:blipFill>
          <a:blip r:embed="rId4"/>
          <a:stretch>
            <a:fillRect/>
          </a:stretch>
        </p:blipFill>
        <p:spPr>
          <a:xfrm>
            <a:off x="0" y="0"/>
            <a:ext cx="9144000" cy="6857999"/>
          </a:xfrm>
          <a:prstGeom prst="rect">
            <a:avLst/>
          </a:prstGeom>
        </p:spPr>
      </p:pic>
      <p:sp>
        <p:nvSpPr>
          <p:cNvPr id="102404" name="Rectangle 4"/>
          <p:cNvSpPr>
            <a:spLocks noChangeArrowheads="1"/>
          </p:cNvSpPr>
          <p:nvPr/>
        </p:nvSpPr>
        <p:spPr bwMode="auto">
          <a:xfrm>
            <a:off x="313593" y="633414"/>
            <a:ext cx="8679474" cy="5972175"/>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Gulf Cooperation Council (GCC) States: United Arab Emirates (UAE)</a:t>
            </a:r>
          </a:p>
          <a:p>
            <a:pPr marL="990600" lvl="1" indent="-533400" algn="just" eaLnBrk="1" hangingPunct="1">
              <a:spcBef>
                <a:spcPct val="20000"/>
              </a:spcBef>
              <a:buClr>
                <a:schemeClr val="accent2"/>
              </a:buClr>
              <a:buSzPct val="70000"/>
              <a:buFont typeface="Wingdings" pitchFamily="2" charset="2"/>
              <a:buChar char="n"/>
              <a:defRPr/>
            </a:pPr>
            <a:r>
              <a:rPr lang="en-US" sz="2000" dirty="0"/>
              <a:t>UAE is a federation of 7 states (emirates) </a:t>
            </a:r>
            <a:r>
              <a:rPr lang="en-US" sz="2000" dirty="0">
                <a:latin typeface="Arial"/>
              </a:rPr>
              <a:t>–</a:t>
            </a:r>
            <a:r>
              <a:rPr lang="en-US" sz="2000" dirty="0"/>
              <a:t> Abu Dhabi, Dubai, Sharjah, Ajman, Umm Al Qawain, Fujairah, Ras Al Khaimah</a:t>
            </a:r>
          </a:p>
          <a:p>
            <a:pPr marL="990600" lvl="1" indent="-533400" algn="just" eaLnBrk="1" hangingPunct="1">
              <a:spcBef>
                <a:spcPct val="20000"/>
              </a:spcBef>
              <a:buClr>
                <a:schemeClr val="accent2"/>
              </a:buClr>
              <a:buSzPct val="70000"/>
              <a:buFont typeface="Wingdings" pitchFamily="2" charset="2"/>
              <a:buChar char="n"/>
              <a:defRPr/>
            </a:pPr>
            <a:r>
              <a:rPr lang="en-US" sz="2000" dirty="0"/>
              <a:t>Region experiencing high growth rates in Islamic finance (20%)</a:t>
            </a:r>
          </a:p>
          <a:p>
            <a:pPr marL="990600" lvl="1" indent="-533400" algn="just" eaLnBrk="1" hangingPunct="1">
              <a:spcBef>
                <a:spcPct val="20000"/>
              </a:spcBef>
              <a:buClr>
                <a:schemeClr val="accent2"/>
              </a:buClr>
              <a:buSzPct val="70000"/>
              <a:buFont typeface="Wingdings" pitchFamily="2" charset="2"/>
              <a:buChar char="n"/>
              <a:defRPr/>
            </a:pPr>
            <a:r>
              <a:rPr lang="en-US" sz="2000" dirty="0"/>
              <a:t>Islamic financial products constitute 25% of total banking transactions</a:t>
            </a:r>
          </a:p>
          <a:p>
            <a:pPr marL="990600" lvl="1" indent="-533400" algn="just" eaLnBrk="1" hangingPunct="1">
              <a:spcBef>
                <a:spcPct val="20000"/>
              </a:spcBef>
              <a:buClr>
                <a:schemeClr val="accent2"/>
              </a:buClr>
              <a:buSzPct val="70000"/>
              <a:buFont typeface="Wingdings" pitchFamily="2" charset="2"/>
              <a:buChar char="n"/>
              <a:defRPr/>
            </a:pPr>
            <a:r>
              <a:rPr lang="en-US" sz="2000" dirty="0"/>
              <a:t>Dubai</a:t>
            </a:r>
          </a:p>
          <a:p>
            <a:pPr marL="1371600" lvl="2" indent="-457200" algn="just" eaLnBrk="1" hangingPunct="1">
              <a:spcBef>
                <a:spcPct val="20000"/>
              </a:spcBef>
              <a:buClr>
                <a:schemeClr val="tx2"/>
              </a:buClr>
              <a:buSzPct val="70000"/>
              <a:buFont typeface="Wingdings" pitchFamily="2" charset="2"/>
              <a:buChar char="n"/>
              <a:defRPr/>
            </a:pPr>
            <a:r>
              <a:rPr lang="en-US" sz="2000" dirty="0"/>
              <a:t>Dubai Islamic Bank (DIB) considered to be the first Islamic bank in the world, third largest Islamic commercial bank in the Gulf</a:t>
            </a:r>
          </a:p>
          <a:p>
            <a:pPr marL="1371600" lvl="2" indent="-457200" algn="just" eaLnBrk="1" hangingPunct="1">
              <a:spcBef>
                <a:spcPct val="20000"/>
              </a:spcBef>
              <a:buClr>
                <a:schemeClr val="tx2"/>
              </a:buClr>
              <a:buSzPct val="70000"/>
              <a:buFont typeface="Wingdings" pitchFamily="2" charset="2"/>
              <a:buChar char="n"/>
              <a:defRPr/>
            </a:pPr>
            <a:r>
              <a:rPr lang="en-US" sz="2000" dirty="0"/>
              <a:t>To attract global financial institutions, Dubai International Financial Centre (DIFC) was established and operates as a financial free zone</a:t>
            </a:r>
          </a:p>
          <a:p>
            <a:pPr marL="1371600" lvl="2" indent="-457200" algn="just" eaLnBrk="1" hangingPunct="1">
              <a:spcBef>
                <a:spcPct val="20000"/>
              </a:spcBef>
              <a:buClr>
                <a:schemeClr val="tx2"/>
              </a:buClr>
              <a:buSzPct val="70000"/>
              <a:buFont typeface="Wingdings" pitchFamily="2" charset="2"/>
              <a:buChar char="n"/>
              <a:defRPr/>
            </a:pPr>
            <a:r>
              <a:rPr lang="en-US" sz="2000" dirty="0"/>
              <a:t>World-class regulator and regulatory regime in the Dubai Financial Services Authority (DFSA)</a:t>
            </a:r>
          </a:p>
          <a:p>
            <a:pPr marL="1371600" lvl="2" indent="-457200" algn="just" eaLnBrk="1" hangingPunct="1">
              <a:spcBef>
                <a:spcPct val="20000"/>
              </a:spcBef>
              <a:buClr>
                <a:schemeClr val="tx2"/>
              </a:buClr>
              <a:buSzPct val="70000"/>
              <a:buFont typeface="Wingdings" pitchFamily="2" charset="2"/>
              <a:buChar char="n"/>
              <a:defRPr/>
            </a:pPr>
            <a:r>
              <a:rPr lang="en-US" sz="2000" dirty="0"/>
              <a:t>Dubai Metal and Commodities Centre (DMCC)</a:t>
            </a:r>
          </a:p>
          <a:p>
            <a:pPr marL="1752600" lvl="3" indent="-381000" algn="just" eaLnBrk="1" hangingPunct="1">
              <a:spcBef>
                <a:spcPct val="20000"/>
              </a:spcBef>
              <a:buClr>
                <a:schemeClr val="accent2"/>
              </a:buClr>
              <a:buSzPct val="70000"/>
              <a:buFont typeface="Wingdings" pitchFamily="2" charset="2"/>
              <a:buChar char="n"/>
              <a:defRPr/>
            </a:pPr>
            <a:r>
              <a:rPr lang="en-US" dirty="0"/>
              <a:t>Provides Islamic finance packages to companies specializing in the gold and diamond trade</a:t>
            </a:r>
          </a:p>
          <a:p>
            <a:pPr marL="1752600" lvl="3" indent="-381000" algn="just" eaLnBrk="1" hangingPunct="1">
              <a:spcBef>
                <a:spcPct val="20000"/>
              </a:spcBef>
              <a:buClr>
                <a:schemeClr val="accent2"/>
              </a:buClr>
              <a:buSzPct val="70000"/>
              <a:buFont typeface="Wingdings" pitchFamily="2" charset="2"/>
              <a:buChar char="n"/>
              <a:defRPr/>
            </a:pPr>
            <a:r>
              <a:rPr lang="en-US" dirty="0"/>
              <a:t>Provides gold-linked Islamic financing, giving investors the option to receive payments denominated in gold bullion as an alternative to the USD</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B2A8636B-DC76-DF27-28F2-8AE328581A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40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102FC-0657-D815-BBF0-55FF8B6257AB}"/>
              </a:ext>
            </a:extLst>
          </p:cNvPr>
          <p:cNvPicPr>
            <a:picLocks noChangeAspect="1"/>
          </p:cNvPicPr>
          <p:nvPr/>
        </p:nvPicPr>
        <p:blipFill>
          <a:blip r:embed="rId4"/>
          <a:stretch>
            <a:fillRect/>
          </a:stretch>
        </p:blipFill>
        <p:spPr>
          <a:xfrm>
            <a:off x="0" y="0"/>
            <a:ext cx="9144000" cy="6857999"/>
          </a:xfrm>
          <a:prstGeom prst="rect">
            <a:avLst/>
          </a:prstGeom>
        </p:spPr>
      </p:pic>
      <p:sp>
        <p:nvSpPr>
          <p:cNvPr id="103428" name="Rectangle 4"/>
          <p:cNvSpPr>
            <a:spLocks noChangeArrowheads="1"/>
          </p:cNvSpPr>
          <p:nvPr/>
        </p:nvSpPr>
        <p:spPr bwMode="auto">
          <a:xfrm>
            <a:off x="858716" y="990600"/>
            <a:ext cx="8134350" cy="5227639"/>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Gulf Cooperation Council (GCC) States: Kuwait</a:t>
            </a:r>
          </a:p>
          <a:p>
            <a:pPr marL="990600" lvl="1" indent="-533400" algn="just" eaLnBrk="1" hangingPunct="1">
              <a:spcBef>
                <a:spcPct val="20000"/>
              </a:spcBef>
              <a:buClr>
                <a:schemeClr val="accent2"/>
              </a:buClr>
              <a:buSzPct val="70000"/>
              <a:buFont typeface="Wingdings" pitchFamily="2" charset="2"/>
              <a:buChar char="n"/>
              <a:defRPr/>
            </a:pPr>
            <a:r>
              <a:rPr lang="en-US" sz="2000" dirty="0"/>
              <a:t>Oil-rich Kuwait has huge financial resources (10% of global oil reserves is in Kuwait)</a:t>
            </a:r>
          </a:p>
          <a:p>
            <a:pPr marL="990600" lvl="1" indent="-533400" algn="just" eaLnBrk="1" hangingPunct="1">
              <a:spcBef>
                <a:spcPct val="20000"/>
              </a:spcBef>
              <a:buClr>
                <a:schemeClr val="accent2"/>
              </a:buClr>
              <a:buSzPct val="70000"/>
              <a:buFont typeface="Wingdings" pitchFamily="2" charset="2"/>
              <a:buChar char="n"/>
              <a:defRPr/>
            </a:pPr>
            <a:r>
              <a:rPr lang="en-US" sz="2000" dirty="0"/>
              <a:t>Oil &amp; gas sector off limits to foreigners but they may invest in the banking sector</a:t>
            </a:r>
          </a:p>
          <a:p>
            <a:pPr marL="990600" lvl="1" indent="-533400" algn="just" eaLnBrk="1" hangingPunct="1">
              <a:spcBef>
                <a:spcPct val="20000"/>
              </a:spcBef>
              <a:buClr>
                <a:schemeClr val="accent2"/>
              </a:buClr>
              <a:buSzPct val="70000"/>
              <a:buFont typeface="Wingdings" pitchFamily="2" charset="2"/>
              <a:buChar char="n"/>
              <a:defRPr/>
            </a:pPr>
            <a:r>
              <a:rPr lang="en-US" sz="2000" dirty="0"/>
              <a:t>Central Bank of Kuwait (CBK) announced the enactment of law on Islamic banks which, it is hoped, will lead to more banks adopting Islamic banking practices</a:t>
            </a:r>
          </a:p>
          <a:p>
            <a:pPr marL="990600" lvl="1" indent="-533400" algn="just" eaLnBrk="1" hangingPunct="1">
              <a:spcBef>
                <a:spcPct val="20000"/>
              </a:spcBef>
              <a:buClr>
                <a:schemeClr val="accent2"/>
              </a:buClr>
              <a:buSzPct val="70000"/>
              <a:buFont typeface="Wingdings" pitchFamily="2" charset="2"/>
              <a:buChar char="n"/>
              <a:defRPr/>
            </a:pPr>
            <a:r>
              <a:rPr lang="en-US" sz="2000" dirty="0"/>
              <a:t>Kuwait Finance House (KFH)</a:t>
            </a:r>
          </a:p>
          <a:p>
            <a:pPr marL="1371600" lvl="2" indent="-457200" algn="just" eaLnBrk="1" hangingPunct="1">
              <a:spcBef>
                <a:spcPct val="20000"/>
              </a:spcBef>
              <a:buClr>
                <a:schemeClr val="tx2"/>
              </a:buClr>
              <a:buSzPct val="70000"/>
              <a:buFont typeface="Wingdings" pitchFamily="2" charset="2"/>
              <a:buChar char="n"/>
              <a:defRPr/>
            </a:pPr>
            <a:r>
              <a:rPr lang="en-US" sz="2000" dirty="0"/>
              <a:t>One of the largest Islamic banks in the world with assets of USD10.1 billion</a:t>
            </a:r>
          </a:p>
          <a:p>
            <a:pPr marL="1371600" lvl="2" indent="-457200" algn="just" eaLnBrk="1" hangingPunct="1">
              <a:spcBef>
                <a:spcPct val="20000"/>
              </a:spcBef>
              <a:buClr>
                <a:schemeClr val="tx2"/>
              </a:buClr>
              <a:buSzPct val="70000"/>
              <a:buFont typeface="Wingdings" pitchFamily="2" charset="2"/>
              <a:buChar char="n"/>
              <a:defRPr/>
            </a:pPr>
            <a:r>
              <a:rPr lang="en-US" sz="2000" dirty="0"/>
              <a:t>KFH</a:t>
            </a:r>
            <a:r>
              <a:rPr lang="en-US" sz="2000" dirty="0">
                <a:latin typeface="Arial"/>
              </a:rPr>
              <a:t>’</a:t>
            </a:r>
            <a:r>
              <a:rPr lang="en-US" sz="2000" dirty="0"/>
              <a:t>s operations cover the entire range of Islamic banking operations including Murabaha and leasing activities, trade, project and consumer finance, direct investments, real estate investments and treasury operations</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5E21CFD9-6B55-D4D5-1DBC-F86848C414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19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528047-AC2A-EFAC-0FD1-B32871B01689}"/>
              </a:ext>
            </a:extLst>
          </p:cNvPr>
          <p:cNvPicPr>
            <a:picLocks noChangeAspect="1"/>
          </p:cNvPicPr>
          <p:nvPr/>
        </p:nvPicPr>
        <p:blipFill>
          <a:blip r:embed="rId4"/>
          <a:stretch>
            <a:fillRect/>
          </a:stretch>
        </p:blipFill>
        <p:spPr>
          <a:xfrm>
            <a:off x="0" y="0"/>
            <a:ext cx="9144000" cy="6857999"/>
          </a:xfrm>
          <a:prstGeom prst="rect">
            <a:avLst/>
          </a:prstGeom>
        </p:spPr>
      </p:pic>
      <p:sp>
        <p:nvSpPr>
          <p:cNvPr id="104452" name="Rectangle 4"/>
          <p:cNvSpPr>
            <a:spLocks noChangeArrowheads="1"/>
          </p:cNvSpPr>
          <p:nvPr/>
        </p:nvSpPr>
        <p:spPr bwMode="auto">
          <a:xfrm>
            <a:off x="609600" y="1066800"/>
            <a:ext cx="8200292" cy="4999039"/>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Gulf Cooperation Council (GCC) States</a:t>
            </a:r>
          </a:p>
          <a:p>
            <a:pPr marL="609600" indent="-609600" algn="just" eaLnBrk="1" hangingPunct="1">
              <a:spcBef>
                <a:spcPct val="20000"/>
              </a:spcBef>
              <a:buClr>
                <a:schemeClr val="hlink"/>
              </a:buClr>
              <a:buSzPct val="70000"/>
              <a:buFont typeface="Wingdings" pitchFamily="2" charset="2"/>
              <a:buChar char="n"/>
              <a:defRPr/>
            </a:pPr>
            <a:r>
              <a:rPr lang="en-US" sz="2400" dirty="0"/>
              <a:t>Qatar</a:t>
            </a:r>
          </a:p>
          <a:p>
            <a:pPr marL="990600" lvl="1" indent="-533400" algn="just" eaLnBrk="1" hangingPunct="1">
              <a:spcBef>
                <a:spcPct val="20000"/>
              </a:spcBef>
              <a:buClr>
                <a:schemeClr val="accent2"/>
              </a:buClr>
              <a:buSzPct val="70000"/>
              <a:buFont typeface="Wingdings" pitchFamily="2" charset="2"/>
              <a:buChar char="n"/>
              <a:defRPr/>
            </a:pPr>
            <a:r>
              <a:rPr lang="en-US" sz="2000" dirty="0"/>
              <a:t>Qatar has the world</a:t>
            </a:r>
            <a:r>
              <a:rPr lang="en-US" sz="2000" dirty="0">
                <a:latin typeface="Arial"/>
              </a:rPr>
              <a:t>’</a:t>
            </a:r>
            <a:r>
              <a:rPr lang="en-US" sz="2000" dirty="0"/>
              <a:t>s third largest gas reserves</a:t>
            </a:r>
          </a:p>
          <a:p>
            <a:pPr marL="990600" lvl="1" indent="-533400" algn="just" eaLnBrk="1" hangingPunct="1">
              <a:spcBef>
                <a:spcPct val="20000"/>
              </a:spcBef>
              <a:buClr>
                <a:schemeClr val="accent2"/>
              </a:buClr>
              <a:buSzPct val="70000"/>
              <a:buFont typeface="Wingdings" pitchFamily="2" charset="2"/>
              <a:buChar char="n"/>
              <a:defRPr/>
            </a:pPr>
            <a:r>
              <a:rPr lang="en-US" sz="2000" dirty="0"/>
              <a:t>Qatar is among the world</a:t>
            </a:r>
            <a:r>
              <a:rPr lang="en-US" sz="2000" dirty="0">
                <a:latin typeface="Arial"/>
              </a:rPr>
              <a:t>’</a:t>
            </a:r>
            <a:r>
              <a:rPr lang="en-US" sz="2000" dirty="0"/>
              <a:t>s wealthiest nations per person (GDP per capita at USD29,800)</a:t>
            </a:r>
          </a:p>
          <a:p>
            <a:pPr marL="990600" lvl="1" indent="-533400" algn="just" eaLnBrk="1" hangingPunct="1">
              <a:spcBef>
                <a:spcPct val="20000"/>
              </a:spcBef>
              <a:buClr>
                <a:schemeClr val="accent2"/>
              </a:buClr>
              <a:buSzPct val="70000"/>
              <a:buFont typeface="Wingdings" pitchFamily="2" charset="2"/>
              <a:buChar char="n"/>
              <a:defRPr/>
            </a:pPr>
            <a:r>
              <a:rPr lang="en-US" sz="2000" dirty="0"/>
              <a:t>Qatar Islamic Bank is the largest Islamic bank in Qatar</a:t>
            </a:r>
          </a:p>
          <a:p>
            <a:pPr marL="990600" lvl="1" indent="-533400" algn="just" eaLnBrk="1" hangingPunct="1">
              <a:spcBef>
                <a:spcPct val="20000"/>
              </a:spcBef>
              <a:buClr>
                <a:schemeClr val="accent2"/>
              </a:buClr>
              <a:buSzPct val="70000"/>
              <a:buFont typeface="Wingdings" pitchFamily="2" charset="2"/>
              <a:buChar char="n"/>
              <a:defRPr/>
            </a:pPr>
            <a:r>
              <a:rPr lang="en-US" sz="2000" dirty="0"/>
              <a:t>It was reported that Qatar and Morocco have been considering the creation of a bank, through joint efforts, that would operate under </a:t>
            </a:r>
            <a:r>
              <a:rPr lang="en-US" sz="2000" i="1" dirty="0"/>
              <a:t>Shari</a:t>
            </a:r>
            <a:r>
              <a:rPr lang="en-US" sz="2000" i="1" dirty="0">
                <a:latin typeface="Arial"/>
              </a:rPr>
              <a:t>’</a:t>
            </a:r>
            <a:r>
              <a:rPr lang="en-US" sz="2000" i="1" dirty="0"/>
              <a:t>ah</a:t>
            </a:r>
          </a:p>
          <a:p>
            <a:pPr marL="609600" indent="-609600" algn="just" eaLnBrk="1" hangingPunct="1">
              <a:spcBef>
                <a:spcPct val="20000"/>
              </a:spcBef>
              <a:buClr>
                <a:schemeClr val="hlink"/>
              </a:buClr>
              <a:buSzPct val="70000"/>
              <a:buFont typeface="Wingdings" pitchFamily="2" charset="2"/>
              <a:buChar char="n"/>
              <a:defRPr/>
            </a:pPr>
            <a:r>
              <a:rPr lang="en-US" sz="2400" dirty="0"/>
              <a:t>Oman</a:t>
            </a:r>
          </a:p>
          <a:p>
            <a:pPr marL="990600" lvl="1" indent="-533400" algn="just" eaLnBrk="1" hangingPunct="1">
              <a:spcBef>
                <a:spcPct val="20000"/>
              </a:spcBef>
              <a:buClr>
                <a:schemeClr val="accent2"/>
              </a:buClr>
              <a:buSzPct val="70000"/>
              <a:buFont typeface="Wingdings" pitchFamily="2" charset="2"/>
              <a:buChar char="n"/>
              <a:defRPr/>
            </a:pPr>
            <a:r>
              <a:rPr lang="en-US" sz="2000" dirty="0"/>
              <a:t>Oman has not shown interest in establishing Islamic banks</a:t>
            </a:r>
          </a:p>
          <a:p>
            <a:pPr marL="990600" lvl="1" indent="-533400" algn="just" eaLnBrk="1" hangingPunct="1">
              <a:spcBef>
                <a:spcPct val="20000"/>
              </a:spcBef>
              <a:buClr>
                <a:schemeClr val="accent2"/>
              </a:buClr>
              <a:buSzPct val="70000"/>
              <a:buFont typeface="Wingdings" pitchFamily="2" charset="2"/>
              <a:buChar char="n"/>
              <a:defRPr/>
            </a:pPr>
            <a:r>
              <a:rPr lang="en-US" sz="2000" dirty="0"/>
              <a:t>Although, Bank Muscat, the leading bank in Oman, offers Islamic financial services</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0117973C-E86A-1779-A9A6-DB09EA0B8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205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7790C-7AA6-F595-8A8F-37437A12CE6D}"/>
              </a:ext>
            </a:extLst>
          </p:cNvPr>
          <p:cNvPicPr>
            <a:picLocks noChangeAspect="1"/>
          </p:cNvPicPr>
          <p:nvPr/>
        </p:nvPicPr>
        <p:blipFill>
          <a:blip r:embed="rId5"/>
          <a:stretch>
            <a:fillRect/>
          </a:stretch>
        </p:blipFill>
        <p:spPr>
          <a:xfrm>
            <a:off x="0" y="0"/>
            <a:ext cx="9144000" cy="6857999"/>
          </a:xfrm>
          <a:prstGeom prst="rect">
            <a:avLst/>
          </a:prstGeom>
        </p:spPr>
      </p:pic>
      <p:sp>
        <p:nvSpPr>
          <p:cNvPr id="105476" name="Rectangle 4"/>
          <p:cNvSpPr>
            <a:spLocks noChangeArrowheads="1"/>
          </p:cNvSpPr>
          <p:nvPr/>
        </p:nvSpPr>
        <p:spPr bwMode="auto">
          <a:xfrm>
            <a:off x="533399" y="927099"/>
            <a:ext cx="8424497" cy="5854701"/>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West Asia / Africa</a:t>
            </a:r>
          </a:p>
          <a:p>
            <a:pPr marL="609600" indent="-609600" algn="just" eaLnBrk="1" hangingPunct="1">
              <a:spcBef>
                <a:spcPct val="20000"/>
              </a:spcBef>
              <a:buClr>
                <a:schemeClr val="hlink"/>
              </a:buClr>
              <a:buSzPct val="70000"/>
              <a:buFont typeface="Wingdings" pitchFamily="2" charset="2"/>
              <a:buChar char="n"/>
              <a:defRPr/>
            </a:pPr>
            <a:r>
              <a:rPr lang="en-US" sz="2400" dirty="0"/>
              <a:t>Yemen: </a:t>
            </a:r>
            <a:r>
              <a:rPr lang="en-US" sz="2000" dirty="0"/>
              <a:t>Islamic banks in Yemen include Tadamon Islamic Bank, Islamic Bank of Yemen for Finance and Investment, Saba Islamic Bank and Yemen &amp; Bahrain Bank</a:t>
            </a:r>
          </a:p>
          <a:p>
            <a:pPr marL="609600" indent="-609600" algn="just" eaLnBrk="1" hangingPunct="1">
              <a:spcBef>
                <a:spcPct val="20000"/>
              </a:spcBef>
              <a:buClr>
                <a:schemeClr val="hlink"/>
              </a:buClr>
              <a:buSzPct val="70000"/>
              <a:buFont typeface="Wingdings" pitchFamily="2" charset="2"/>
              <a:buChar char="n"/>
              <a:defRPr/>
            </a:pPr>
            <a:r>
              <a:rPr lang="en-US" sz="2400" dirty="0"/>
              <a:t>Egypt: </a:t>
            </a:r>
            <a:r>
              <a:rPr lang="en-US" sz="2000" dirty="0"/>
              <a:t>Mit Ghamir Bank of Egypt, established in 1963, is sometimes cited as the first Islamic bank in the world</a:t>
            </a:r>
          </a:p>
          <a:p>
            <a:pPr marL="990600" lvl="1" indent="-533400" algn="just" eaLnBrk="1" hangingPunct="1">
              <a:spcBef>
                <a:spcPct val="20000"/>
              </a:spcBef>
              <a:buClr>
                <a:schemeClr val="accent2"/>
              </a:buClr>
              <a:buSzPct val="70000"/>
              <a:buFont typeface="Wingdings" pitchFamily="2" charset="2"/>
              <a:buChar char="n"/>
              <a:defRPr/>
            </a:pPr>
            <a:r>
              <a:rPr lang="en-US" sz="2000" dirty="0"/>
              <a:t>Due to political reasons, the bank was taken over by the National Bank of Egypt, a conventional bank</a:t>
            </a:r>
          </a:p>
          <a:p>
            <a:pPr marL="990600" lvl="1" indent="-533400" algn="just" eaLnBrk="1" hangingPunct="1">
              <a:spcBef>
                <a:spcPct val="20000"/>
              </a:spcBef>
              <a:buClr>
                <a:schemeClr val="accent2"/>
              </a:buClr>
              <a:buSzPct val="70000"/>
              <a:buFont typeface="Wingdings" pitchFamily="2" charset="2"/>
              <a:buChar char="n"/>
              <a:defRPr/>
            </a:pPr>
            <a:r>
              <a:rPr lang="en-US" sz="2000" dirty="0"/>
              <a:t>Nasser Social Bank operates autonomously under the Ministry of Social Affairs and Insurance as an interest-free commercial bank although it does not bear any specific reference to Islam</a:t>
            </a:r>
          </a:p>
          <a:p>
            <a:pPr marL="609600" indent="-609600" algn="just" eaLnBrk="1" hangingPunct="1">
              <a:spcBef>
                <a:spcPct val="20000"/>
              </a:spcBef>
              <a:buClr>
                <a:schemeClr val="hlink"/>
              </a:buClr>
              <a:buSzPct val="70000"/>
              <a:buFont typeface="Wingdings" pitchFamily="2" charset="2"/>
              <a:buChar char="n"/>
              <a:defRPr/>
            </a:pPr>
            <a:r>
              <a:rPr lang="en-US" sz="2400" dirty="0"/>
              <a:t>Iraq: </a:t>
            </a:r>
            <a:r>
              <a:rPr lang="en-US" sz="2000" dirty="0"/>
              <a:t>Islamic financial institutions include Rafidain Bank and Iraqi Islamic Bank for Investment and Development</a:t>
            </a:r>
          </a:p>
          <a:p>
            <a:pPr marL="990600" lvl="1" indent="-533400" algn="just" eaLnBrk="1" hangingPunct="1">
              <a:spcBef>
                <a:spcPct val="20000"/>
              </a:spcBef>
              <a:buClr>
                <a:schemeClr val="accent2"/>
              </a:buClr>
              <a:buSzPct val="70000"/>
              <a:buFont typeface="Wingdings" pitchFamily="2" charset="2"/>
              <a:buChar char="n"/>
              <a:defRPr/>
            </a:pPr>
            <a:r>
              <a:rPr lang="en-US" sz="2000" dirty="0"/>
              <a:t>In 2002, Iraq and Sudan entered into a banking cooperation agreement, which will help Iraq to get familiarized with Sudan</a:t>
            </a:r>
            <a:r>
              <a:rPr lang="en-US" sz="2000" dirty="0">
                <a:latin typeface="Arial"/>
              </a:rPr>
              <a:t>’</a:t>
            </a:r>
            <a:r>
              <a:rPr lang="en-US" sz="2000" dirty="0"/>
              <a:t>s experience in Islamic banking</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FA21EED8-DFF9-0D13-CE32-3B0EAB809F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16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DC2EC5-1E7E-B32C-D088-80AD14513EFF}"/>
              </a:ext>
            </a:extLst>
          </p:cNvPr>
          <p:cNvPicPr>
            <a:picLocks noChangeAspect="1"/>
          </p:cNvPicPr>
          <p:nvPr/>
        </p:nvPicPr>
        <p:blipFill>
          <a:blip r:embed="rId5"/>
          <a:stretch>
            <a:fillRect/>
          </a:stretch>
        </p:blipFill>
        <p:spPr>
          <a:xfrm>
            <a:off x="0" y="0"/>
            <a:ext cx="9144000" cy="6857999"/>
          </a:xfrm>
          <a:prstGeom prst="rect">
            <a:avLst/>
          </a:prstGeom>
        </p:spPr>
      </p:pic>
      <p:sp>
        <p:nvSpPr>
          <p:cNvPr id="106500" name="Rectangle 4"/>
          <p:cNvSpPr>
            <a:spLocks noChangeArrowheads="1"/>
          </p:cNvSpPr>
          <p:nvPr/>
        </p:nvSpPr>
        <p:spPr bwMode="auto">
          <a:xfrm>
            <a:off x="542193" y="1143000"/>
            <a:ext cx="8415704" cy="5549901"/>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West Asia / Africa: Sudan</a:t>
            </a:r>
          </a:p>
          <a:p>
            <a:pPr marL="990600" lvl="1" indent="-533400" algn="just" eaLnBrk="1" hangingPunct="1">
              <a:spcBef>
                <a:spcPct val="20000"/>
              </a:spcBef>
              <a:buClr>
                <a:schemeClr val="accent2"/>
              </a:buClr>
              <a:buSzPct val="70000"/>
              <a:buFont typeface="Wingdings" pitchFamily="2" charset="2"/>
              <a:buChar char="n"/>
              <a:defRPr/>
            </a:pPr>
            <a:r>
              <a:rPr lang="en-US" sz="2000" dirty="0"/>
              <a:t>In 1984, the whole banking system in Sudan was made totally </a:t>
            </a:r>
            <a:r>
              <a:rPr lang="en-US" sz="2000" i="1" dirty="0"/>
              <a:t>Shari</a:t>
            </a:r>
            <a:r>
              <a:rPr lang="en-US" sz="2000" i="1" dirty="0">
                <a:latin typeface="Arial"/>
              </a:rPr>
              <a:t>’</a:t>
            </a:r>
            <a:r>
              <a:rPr lang="en-US" sz="2000" i="1" dirty="0"/>
              <a:t>ah</a:t>
            </a:r>
            <a:r>
              <a:rPr lang="en-US" sz="2000" dirty="0"/>
              <a:t>-based</a:t>
            </a:r>
          </a:p>
          <a:p>
            <a:pPr marL="990600" lvl="1" indent="-533400" algn="just" eaLnBrk="1" hangingPunct="1">
              <a:spcBef>
                <a:spcPct val="20000"/>
              </a:spcBef>
              <a:buClr>
                <a:schemeClr val="accent2"/>
              </a:buClr>
              <a:buSzPct val="70000"/>
              <a:buFont typeface="Wingdings" pitchFamily="2" charset="2"/>
              <a:buChar char="n"/>
              <a:defRPr/>
            </a:pPr>
            <a:r>
              <a:rPr lang="en-US" sz="2000" dirty="0"/>
              <a:t>The Sudanese Court of Appeal, in 1984, held that the charging of interest is subject to criminal prosecution</a:t>
            </a:r>
          </a:p>
          <a:p>
            <a:pPr marL="990600" lvl="1" indent="-533400" algn="just" eaLnBrk="1" hangingPunct="1">
              <a:spcBef>
                <a:spcPct val="20000"/>
              </a:spcBef>
              <a:buClr>
                <a:schemeClr val="accent2"/>
              </a:buClr>
              <a:buSzPct val="70000"/>
              <a:buFont typeface="Wingdings" pitchFamily="2" charset="2"/>
              <a:buChar char="n"/>
              <a:defRPr/>
            </a:pPr>
            <a:r>
              <a:rPr lang="en-US" sz="2000" dirty="0"/>
              <a:t>The Islamic banking sector in Sudan has witnessed encouraging growth</a:t>
            </a:r>
          </a:p>
          <a:p>
            <a:pPr marL="990600" lvl="1" indent="-533400" algn="just" eaLnBrk="1" hangingPunct="1">
              <a:spcBef>
                <a:spcPct val="20000"/>
              </a:spcBef>
              <a:buClr>
                <a:schemeClr val="accent2"/>
              </a:buClr>
              <a:buSzPct val="70000"/>
              <a:buFont typeface="Wingdings" pitchFamily="2" charset="2"/>
              <a:buChar char="n"/>
              <a:defRPr/>
            </a:pPr>
            <a:r>
              <a:rPr lang="en-US" sz="2000" dirty="0"/>
              <a:t>Most of the Islamic banks have been established in cooperation with foreign capital</a:t>
            </a:r>
          </a:p>
          <a:p>
            <a:pPr marL="990600" lvl="1" indent="-533400" algn="just" eaLnBrk="1" hangingPunct="1">
              <a:spcBef>
                <a:spcPct val="20000"/>
              </a:spcBef>
              <a:buClr>
                <a:schemeClr val="accent2"/>
              </a:buClr>
              <a:buSzPct val="70000"/>
              <a:buFont typeface="Wingdings" pitchFamily="2" charset="2"/>
              <a:buChar char="n"/>
              <a:defRPr/>
            </a:pPr>
            <a:r>
              <a:rPr lang="en-US" sz="2000" dirty="0"/>
              <a:t>Some Islamic financial institutions operating in Sudan include Tadamon Islamic Bank, Al Shamal Islamic Bank, Faysal Islamic Bank Sudan, Sudanese Islamic Bank, Al Baraka Bank Sudan and Al Salam Bank</a:t>
            </a:r>
          </a:p>
          <a:p>
            <a:pPr marL="990600" lvl="1" indent="-533400" algn="just" eaLnBrk="1" hangingPunct="1">
              <a:spcBef>
                <a:spcPct val="20000"/>
              </a:spcBef>
              <a:buClr>
                <a:schemeClr val="accent2"/>
              </a:buClr>
              <a:buSzPct val="70000"/>
              <a:buFont typeface="Wingdings" pitchFamily="2" charset="2"/>
              <a:buChar char="n"/>
              <a:defRPr/>
            </a:pPr>
            <a:r>
              <a:rPr lang="en-US" sz="2000" dirty="0"/>
              <a:t>To enhance corporate governance, Sudanese authorities have enforced Basel requirements, implemented AAOIFI disclosure standards and revised the on-site inspection manual</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AB1F7579-55E3-3A81-6318-C21B182139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172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1600200" y="76200"/>
            <a:ext cx="7010400" cy="533400"/>
          </a:xfrm>
        </p:spPr>
        <p:txBody>
          <a:bodyPr>
            <a:noAutofit/>
          </a:bodyPr>
          <a:lstStyle/>
          <a:p>
            <a:pPr eaLnBrk="1" hangingPunct="1">
              <a:defRPr/>
            </a:pPr>
            <a:r>
              <a:rPr lang="en-US" sz="3200" b="1">
                <a:solidFill>
                  <a:srgbClr val="0000FF"/>
                </a:solidFill>
              </a:rPr>
              <a:t>History of Islamic Banking and Finance</a:t>
            </a:r>
            <a:endParaRPr lang="en-US" sz="3200" b="1" dirty="0">
              <a:solidFill>
                <a:srgbClr val="0000FF"/>
              </a:solidFill>
            </a:endParaRPr>
          </a:p>
        </p:txBody>
      </p:sp>
      <p:sp>
        <p:nvSpPr>
          <p:cNvPr id="50204" name="Rectangle 28"/>
          <p:cNvSpPr>
            <a:spLocks noChangeArrowheads="1"/>
          </p:cNvSpPr>
          <p:nvPr/>
        </p:nvSpPr>
        <p:spPr bwMode="auto">
          <a:xfrm>
            <a:off x="688731" y="920750"/>
            <a:ext cx="8374674" cy="58674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Char char="n"/>
              <a:defRPr/>
            </a:pPr>
            <a:r>
              <a:rPr lang="en-US" sz="2400"/>
              <a:t>Arabic financial and economic system </a:t>
            </a:r>
            <a:r>
              <a:rPr lang="en-US" sz="2400">
                <a:solidFill>
                  <a:srgbClr val="FF3300"/>
                </a:solidFill>
              </a:rPr>
              <a:t>pre-Islam</a:t>
            </a:r>
          </a:p>
          <a:p>
            <a:pPr marL="990600" lvl="1" indent="-533400" eaLnBrk="1" hangingPunct="1">
              <a:spcBef>
                <a:spcPct val="20000"/>
              </a:spcBef>
              <a:buClr>
                <a:schemeClr val="accent2"/>
              </a:buClr>
              <a:buSzPct val="70000"/>
              <a:buFont typeface="Wingdings" pitchFamily="2" charset="2"/>
              <a:buChar char="n"/>
              <a:defRPr/>
            </a:pPr>
            <a:r>
              <a:rPr lang="en-US" sz="2400"/>
              <a:t>Trading-based arrangements were common</a:t>
            </a:r>
          </a:p>
          <a:p>
            <a:pPr marL="1371600" lvl="2" indent="-457200" eaLnBrk="1" hangingPunct="1">
              <a:spcBef>
                <a:spcPct val="20000"/>
              </a:spcBef>
              <a:buClr>
                <a:schemeClr val="tx2"/>
              </a:buClr>
              <a:buSzPct val="70000"/>
              <a:buFont typeface="Wingdings" pitchFamily="2" charset="2"/>
              <a:buChar char="n"/>
              <a:defRPr/>
            </a:pPr>
            <a:r>
              <a:rPr lang="en-US" sz="2000" i="1"/>
              <a:t>Bay’ al-musawamah</a:t>
            </a:r>
            <a:r>
              <a:rPr lang="en-US" sz="2000"/>
              <a:t> (bargaining), </a:t>
            </a:r>
            <a:r>
              <a:rPr lang="en-US" sz="2000" i="1"/>
              <a:t>Bay’ al-muzayadah</a:t>
            </a:r>
            <a:r>
              <a:rPr lang="en-US" sz="2000"/>
              <a:t> (auctioning), </a:t>
            </a:r>
            <a:r>
              <a:rPr lang="en-US" sz="2000" i="1"/>
              <a:t>Bay’ al-amanah</a:t>
            </a:r>
            <a:r>
              <a:rPr lang="en-US" sz="2000"/>
              <a:t> (trust sale): a</a:t>
            </a:r>
            <a:r>
              <a:rPr lang="en-US" sz="2000" i="1"/>
              <a:t>l-murabahah</a:t>
            </a:r>
            <a:r>
              <a:rPr lang="en-US" sz="2000"/>
              <a:t> (resale with profit), a</a:t>
            </a:r>
            <a:r>
              <a:rPr lang="en-US" sz="2000" i="1"/>
              <a:t>l-tawliyyah</a:t>
            </a:r>
            <a:r>
              <a:rPr lang="en-US" sz="2000"/>
              <a:t> (resale at cost), a</a:t>
            </a:r>
            <a:r>
              <a:rPr lang="en-US" sz="2000" i="1"/>
              <a:t>l-wadiah</a:t>
            </a:r>
            <a:r>
              <a:rPr lang="en-US" sz="2000"/>
              <a:t> (resale at loss or below cost)</a:t>
            </a:r>
          </a:p>
          <a:p>
            <a:pPr marL="1371600" lvl="2" indent="-457200" eaLnBrk="1" hangingPunct="1">
              <a:spcBef>
                <a:spcPct val="20000"/>
              </a:spcBef>
              <a:buClr>
                <a:schemeClr val="tx2"/>
              </a:buClr>
              <a:buSzPct val="70000"/>
              <a:buFont typeface="Wingdings" pitchFamily="2" charset="2"/>
              <a:buChar char="n"/>
              <a:defRPr/>
            </a:pPr>
            <a:endParaRPr lang="en-US" sz="2000"/>
          </a:p>
          <a:p>
            <a:pPr marL="990600" lvl="1" indent="-533400" eaLnBrk="1" hangingPunct="1">
              <a:spcBef>
                <a:spcPct val="20000"/>
              </a:spcBef>
              <a:buClr>
                <a:schemeClr val="accent2"/>
              </a:buClr>
              <a:buSzPct val="70000"/>
              <a:buFont typeface="Wingdings" pitchFamily="2" charset="2"/>
              <a:buChar char="n"/>
              <a:defRPr/>
            </a:pPr>
            <a:r>
              <a:rPr lang="en-US" sz="2400"/>
              <a:t>Barter trade was common</a:t>
            </a:r>
          </a:p>
          <a:p>
            <a:pPr marL="1447800" lvl="2" indent="-533400" eaLnBrk="1" hangingPunct="1">
              <a:spcBef>
                <a:spcPct val="20000"/>
              </a:spcBef>
              <a:buClr>
                <a:schemeClr val="accent2"/>
              </a:buClr>
              <a:buSzPct val="70000"/>
              <a:buFont typeface="Wingdings" pitchFamily="2" charset="2"/>
              <a:buChar char="n"/>
              <a:defRPr/>
            </a:pPr>
            <a:r>
              <a:rPr lang="en-US" sz="2400" i="1"/>
              <a:t>Al-sarf</a:t>
            </a:r>
            <a:r>
              <a:rPr lang="en-US" sz="2400"/>
              <a:t> (money exchange): </a:t>
            </a:r>
            <a:r>
              <a:rPr lang="en-US" sz="2000"/>
              <a:t>Lack of standardization – for e.g., 10 grams of gold in coin form = 15 grams of gold in bracelet form</a:t>
            </a:r>
          </a:p>
          <a:p>
            <a:pPr marL="1447800" lvl="2" indent="-533400" eaLnBrk="1" hangingPunct="1">
              <a:spcBef>
                <a:spcPct val="20000"/>
              </a:spcBef>
              <a:buClr>
                <a:schemeClr val="accent2"/>
              </a:buClr>
              <a:buSzPct val="70000"/>
              <a:buFont typeface="Wingdings" pitchFamily="2" charset="2"/>
              <a:buChar char="n"/>
              <a:defRPr/>
            </a:pPr>
            <a:endParaRPr lang="en-US" sz="2000"/>
          </a:p>
          <a:p>
            <a:pPr marL="990600" lvl="1" indent="-533400" eaLnBrk="1" hangingPunct="1">
              <a:spcBef>
                <a:spcPct val="20000"/>
              </a:spcBef>
              <a:buClr>
                <a:schemeClr val="accent2"/>
              </a:buClr>
              <a:buSzPct val="70000"/>
              <a:buFont typeface="Wingdings" pitchFamily="2" charset="2"/>
              <a:buChar char="n"/>
              <a:defRPr/>
            </a:pPr>
            <a:r>
              <a:rPr lang="en-US" sz="2400"/>
              <a:t>Consequences: Monopoly, fraud and economic injustice was common</a:t>
            </a:r>
          </a:p>
          <a:p>
            <a:pPr marL="1447800" lvl="2" indent="-533400" eaLnBrk="1" hangingPunct="1">
              <a:spcBef>
                <a:spcPct val="20000"/>
              </a:spcBef>
              <a:buClr>
                <a:schemeClr val="accent2"/>
              </a:buClr>
              <a:buSzPct val="70000"/>
              <a:buFont typeface="Wingdings" pitchFamily="2" charset="2"/>
              <a:buChar char="n"/>
              <a:defRPr/>
            </a:pPr>
            <a:r>
              <a:rPr lang="en-US" sz="2400"/>
              <a:t>Institutionalization of </a:t>
            </a:r>
            <a:r>
              <a:rPr lang="en-US" sz="2400" i="1"/>
              <a:t>riba</a:t>
            </a:r>
          </a:p>
          <a:p>
            <a:pPr marL="1447800" lvl="2" indent="-533400" eaLnBrk="1" hangingPunct="1">
              <a:spcBef>
                <a:spcPct val="20000"/>
              </a:spcBef>
              <a:buClr>
                <a:schemeClr val="accent2"/>
              </a:buClr>
              <a:buSzPct val="70000"/>
              <a:buFont typeface="Wingdings" pitchFamily="2" charset="2"/>
              <a:buChar char="n"/>
              <a:defRPr/>
            </a:pPr>
            <a:r>
              <a:rPr lang="en-US" sz="2400"/>
              <a:t>Widespread </a:t>
            </a:r>
            <a:r>
              <a:rPr lang="en-US" sz="2400" i="1"/>
              <a:t>gharar</a:t>
            </a:r>
            <a:r>
              <a:rPr lang="en-US" sz="2400"/>
              <a:t> and </a:t>
            </a:r>
            <a:r>
              <a:rPr lang="en-US" sz="2400" i="1"/>
              <a:t>maysir</a:t>
            </a:r>
            <a:endParaRPr lang="en-US" sz="2400" i="1" dirty="0"/>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4" name="Picture 3">
            <a:extLst>
              <a:ext uri="{FF2B5EF4-FFF2-40B4-BE49-F238E27FC236}">
                <a16:creationId xmlns:a16="http://schemas.microsoft.com/office/drawing/2014/main" id="{8F758332-7506-7EBE-4F62-3A7DE494B3AD}"/>
              </a:ext>
            </a:extLst>
          </p:cNvPr>
          <p:cNvPicPr>
            <a:picLocks noChangeAspect="1"/>
          </p:cNvPicPr>
          <p:nvPr/>
        </p:nvPicPr>
        <p:blipFill>
          <a:blip r:embed="rId5">
            <a:lum bright="70000" contrast="-70000"/>
            <a:alphaModFix amt="35000"/>
          </a:blip>
          <a:stretch>
            <a:fillRect/>
          </a:stretch>
        </p:blipFill>
        <p:spPr>
          <a:xfrm>
            <a:off x="0" y="0"/>
            <a:ext cx="9144000" cy="6858000"/>
          </a:xfrm>
          <a:prstGeom prst="rect">
            <a:avLst/>
          </a:prstGeom>
        </p:spPr>
      </p:pic>
      <p:pic>
        <p:nvPicPr>
          <p:cNvPr id="6" name="Audio 5">
            <a:hlinkClick r:id="" action="ppaction://media"/>
            <a:extLst>
              <a:ext uri="{FF2B5EF4-FFF2-40B4-BE49-F238E27FC236}">
                <a16:creationId xmlns:a16="http://schemas.microsoft.com/office/drawing/2014/main" id="{6D2BEEAC-B780-8EC8-F8D6-F74BD9DD61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8083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CDF3A8-8B9A-750F-90C2-FD3AD5562E79}"/>
              </a:ext>
            </a:extLst>
          </p:cNvPr>
          <p:cNvPicPr>
            <a:picLocks noChangeAspect="1"/>
          </p:cNvPicPr>
          <p:nvPr/>
        </p:nvPicPr>
        <p:blipFill>
          <a:blip r:embed="rId4"/>
          <a:stretch>
            <a:fillRect/>
          </a:stretch>
        </p:blipFill>
        <p:spPr>
          <a:xfrm>
            <a:off x="0" y="0"/>
            <a:ext cx="9144000" cy="6857999"/>
          </a:xfrm>
          <a:prstGeom prst="rect">
            <a:avLst/>
          </a:prstGeom>
        </p:spPr>
      </p:pic>
      <p:sp>
        <p:nvSpPr>
          <p:cNvPr id="107524" name="Rectangle 4"/>
          <p:cNvSpPr>
            <a:spLocks noChangeArrowheads="1"/>
          </p:cNvSpPr>
          <p:nvPr/>
        </p:nvSpPr>
        <p:spPr bwMode="auto">
          <a:xfrm>
            <a:off x="773723" y="1447800"/>
            <a:ext cx="8184174" cy="5245100"/>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West Asia / Africa</a:t>
            </a:r>
          </a:p>
          <a:p>
            <a:pPr marL="609600" indent="-609600" algn="just" eaLnBrk="1" hangingPunct="1">
              <a:spcBef>
                <a:spcPct val="20000"/>
              </a:spcBef>
              <a:buClr>
                <a:schemeClr val="hlink"/>
              </a:buClr>
              <a:buSzPct val="70000"/>
              <a:buFont typeface="Wingdings" pitchFamily="2" charset="2"/>
              <a:buChar char="n"/>
              <a:defRPr/>
            </a:pPr>
            <a:r>
              <a:rPr lang="en-US" sz="2400" dirty="0"/>
              <a:t>Jordan</a:t>
            </a:r>
          </a:p>
          <a:p>
            <a:pPr marL="990600" lvl="1" indent="-533400" algn="just" eaLnBrk="1" hangingPunct="1">
              <a:spcBef>
                <a:spcPct val="20000"/>
              </a:spcBef>
              <a:buClr>
                <a:schemeClr val="accent2"/>
              </a:buClr>
              <a:buSzPct val="70000"/>
              <a:buFont typeface="Wingdings" pitchFamily="2" charset="2"/>
              <a:buChar char="n"/>
              <a:defRPr/>
            </a:pPr>
            <a:r>
              <a:rPr lang="en-US" sz="2000" dirty="0"/>
              <a:t>New Islamic banking provisions were introduced in 2000</a:t>
            </a:r>
          </a:p>
          <a:p>
            <a:pPr marL="990600" lvl="1" indent="-533400" algn="just" eaLnBrk="1" hangingPunct="1">
              <a:spcBef>
                <a:spcPct val="20000"/>
              </a:spcBef>
              <a:buClr>
                <a:schemeClr val="accent2"/>
              </a:buClr>
              <a:buSzPct val="70000"/>
              <a:buFont typeface="Wingdings" pitchFamily="2" charset="2"/>
              <a:buChar char="n"/>
              <a:defRPr/>
            </a:pPr>
            <a:r>
              <a:rPr lang="en-US" sz="2000" dirty="0"/>
              <a:t>Jordan Islamic Bank for Finance and Investment is the  main player</a:t>
            </a:r>
          </a:p>
          <a:p>
            <a:pPr marL="609600" indent="-609600" algn="just" eaLnBrk="1" hangingPunct="1">
              <a:spcBef>
                <a:spcPct val="20000"/>
              </a:spcBef>
              <a:buClr>
                <a:schemeClr val="hlink"/>
              </a:buClr>
              <a:buSzPct val="70000"/>
              <a:buFont typeface="Wingdings" pitchFamily="2" charset="2"/>
              <a:buChar char="n"/>
              <a:defRPr/>
            </a:pPr>
            <a:r>
              <a:rPr lang="en-US" sz="2400" dirty="0"/>
              <a:t>Turkey</a:t>
            </a:r>
          </a:p>
          <a:p>
            <a:pPr marL="990600" lvl="1" indent="-533400" algn="just" eaLnBrk="1" hangingPunct="1">
              <a:spcBef>
                <a:spcPct val="20000"/>
              </a:spcBef>
              <a:buClr>
                <a:schemeClr val="accent2"/>
              </a:buClr>
              <a:buSzPct val="70000"/>
              <a:buFont typeface="Wingdings" pitchFamily="2" charset="2"/>
              <a:buChar char="n"/>
              <a:defRPr/>
            </a:pPr>
            <a:r>
              <a:rPr lang="en-US" sz="2000" dirty="0"/>
              <a:t>Turkey</a:t>
            </a:r>
            <a:r>
              <a:rPr lang="en-US" sz="2000" dirty="0">
                <a:latin typeface="Arial"/>
              </a:rPr>
              <a:t>’</a:t>
            </a:r>
            <a:r>
              <a:rPr lang="en-US" sz="2000" dirty="0"/>
              <a:t>s population is 99% Muslim but officially a secular country</a:t>
            </a:r>
          </a:p>
          <a:p>
            <a:pPr marL="990600" lvl="1" indent="-533400" algn="just" eaLnBrk="1" hangingPunct="1">
              <a:spcBef>
                <a:spcPct val="20000"/>
              </a:spcBef>
              <a:buClr>
                <a:schemeClr val="accent2"/>
              </a:buClr>
              <a:buSzPct val="70000"/>
              <a:buFont typeface="Wingdings" pitchFamily="2" charset="2"/>
              <a:buChar char="n"/>
              <a:defRPr/>
            </a:pPr>
            <a:r>
              <a:rPr lang="en-US" sz="2000" dirty="0"/>
              <a:t>Islamic banks are called Special Financial Houses (SFH</a:t>
            </a:r>
            <a:r>
              <a:rPr lang="en-US" sz="2000" dirty="0">
                <a:latin typeface="Arial"/>
              </a:rPr>
              <a:t>’</a:t>
            </a:r>
            <a:r>
              <a:rPr lang="en-US" sz="2000" dirty="0"/>
              <a:t>s)</a:t>
            </a:r>
          </a:p>
          <a:p>
            <a:pPr marL="990600" lvl="1" indent="-533400" algn="just" eaLnBrk="1" hangingPunct="1">
              <a:spcBef>
                <a:spcPct val="20000"/>
              </a:spcBef>
              <a:buClr>
                <a:schemeClr val="accent2"/>
              </a:buClr>
              <a:buSzPct val="70000"/>
              <a:buFont typeface="Wingdings" pitchFamily="2" charset="2"/>
              <a:buChar char="n"/>
              <a:defRPr/>
            </a:pPr>
            <a:r>
              <a:rPr lang="en-US" sz="2000" dirty="0"/>
              <a:t>Subject to same regulations (capital, compliance, risk management) as conventional counterparts</a:t>
            </a:r>
          </a:p>
          <a:p>
            <a:pPr marL="990600" lvl="1" indent="-533400" algn="just" eaLnBrk="1" hangingPunct="1">
              <a:spcBef>
                <a:spcPct val="20000"/>
              </a:spcBef>
              <a:buClr>
                <a:schemeClr val="accent2"/>
              </a:buClr>
              <a:buSzPct val="70000"/>
              <a:buFont typeface="Wingdings" pitchFamily="2" charset="2"/>
              <a:buChar char="n"/>
              <a:defRPr/>
            </a:pPr>
            <a:r>
              <a:rPr lang="en-US" sz="2000" dirty="0"/>
              <a:t>Confidence in SFH</a:t>
            </a:r>
            <a:r>
              <a:rPr lang="en-US" sz="2000" dirty="0">
                <a:latin typeface="Arial"/>
              </a:rPr>
              <a:t>’</a:t>
            </a:r>
            <a:r>
              <a:rPr lang="en-US" sz="2000" dirty="0"/>
              <a:t>s damaged due to sharp market volatility since the Nov 2001 financial crisis</a:t>
            </a:r>
          </a:p>
          <a:p>
            <a:pPr marL="990600" lvl="1" indent="-533400" algn="just" eaLnBrk="1" hangingPunct="1">
              <a:spcBef>
                <a:spcPct val="20000"/>
              </a:spcBef>
              <a:buClr>
                <a:schemeClr val="accent2"/>
              </a:buClr>
              <a:buSzPct val="70000"/>
              <a:buFont typeface="Wingdings" pitchFamily="2" charset="2"/>
              <a:buChar char="n"/>
              <a:defRPr/>
            </a:pPr>
            <a:r>
              <a:rPr lang="en-US" sz="2000" dirty="0"/>
              <a:t>To instill depositor confidence, the authorities established an Islamic deposit insurance scheme</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693B5488-5F83-887C-DB61-BD154FBCE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16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A6446-1651-B26B-058E-5B9A9D47C7B1}"/>
              </a:ext>
            </a:extLst>
          </p:cNvPr>
          <p:cNvPicPr>
            <a:picLocks noChangeAspect="1"/>
          </p:cNvPicPr>
          <p:nvPr/>
        </p:nvPicPr>
        <p:blipFill>
          <a:blip r:embed="rId4"/>
          <a:stretch>
            <a:fillRect/>
          </a:stretch>
        </p:blipFill>
        <p:spPr>
          <a:xfrm>
            <a:off x="0" y="0"/>
            <a:ext cx="9144000" cy="6857999"/>
          </a:xfrm>
          <a:prstGeom prst="rect">
            <a:avLst/>
          </a:prstGeom>
        </p:spPr>
      </p:pic>
      <p:sp>
        <p:nvSpPr>
          <p:cNvPr id="108548" name="Rectangle 4"/>
          <p:cNvSpPr>
            <a:spLocks noChangeArrowheads="1"/>
          </p:cNvSpPr>
          <p:nvPr/>
        </p:nvSpPr>
        <p:spPr bwMode="auto">
          <a:xfrm>
            <a:off x="394189" y="990600"/>
            <a:ext cx="8563708" cy="5702301"/>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None/>
              <a:defRPr/>
            </a:pPr>
            <a:r>
              <a:rPr lang="en-US" sz="2400" dirty="0"/>
              <a:t>West Asia / Africa: Iran</a:t>
            </a:r>
          </a:p>
          <a:p>
            <a:pPr marL="990600" lvl="1" indent="-533400" eaLnBrk="1" hangingPunct="1">
              <a:spcBef>
                <a:spcPct val="20000"/>
              </a:spcBef>
              <a:buClr>
                <a:schemeClr val="accent2"/>
              </a:buClr>
              <a:buSzPct val="70000"/>
              <a:buFont typeface="Wingdings" pitchFamily="2" charset="2"/>
              <a:buChar char="n"/>
              <a:defRPr/>
            </a:pPr>
            <a:r>
              <a:rPr lang="en-US" sz="2000" dirty="0"/>
              <a:t>Since the 1979 Islamic Revolution, Iran</a:t>
            </a:r>
            <a:r>
              <a:rPr lang="en-US" sz="2000" dirty="0">
                <a:latin typeface="Arial"/>
              </a:rPr>
              <a:t>’</a:t>
            </a:r>
            <a:r>
              <a:rPr lang="en-US" sz="2000" dirty="0"/>
              <a:t>s economy and financial system have been functioning in compliance with the </a:t>
            </a:r>
            <a:r>
              <a:rPr lang="en-US" sz="2000" i="1" dirty="0"/>
              <a:t>Shari</a:t>
            </a:r>
            <a:r>
              <a:rPr lang="en-US" sz="2000" i="1" dirty="0">
                <a:latin typeface="Arial"/>
              </a:rPr>
              <a:t>’</a:t>
            </a:r>
            <a:r>
              <a:rPr lang="en-US" sz="2000" i="1" dirty="0"/>
              <a:t>ah</a:t>
            </a:r>
          </a:p>
          <a:p>
            <a:pPr marL="990600" lvl="1" indent="-533400" eaLnBrk="1" hangingPunct="1">
              <a:spcBef>
                <a:spcPct val="20000"/>
              </a:spcBef>
              <a:buClr>
                <a:schemeClr val="accent2"/>
              </a:buClr>
              <a:buSzPct val="70000"/>
              <a:buFont typeface="Wingdings" pitchFamily="2" charset="2"/>
              <a:buChar char="n"/>
              <a:defRPr/>
            </a:pPr>
            <a:r>
              <a:rPr lang="en-US" sz="2000" dirty="0"/>
              <a:t>Interest on all financial assets was replaced by a 4% maximum service charge, and 4-8% profit rate (according to the type of economic activity)</a:t>
            </a:r>
          </a:p>
          <a:p>
            <a:pPr marL="990600" lvl="1" indent="-533400" eaLnBrk="1" hangingPunct="1">
              <a:spcBef>
                <a:spcPct val="20000"/>
              </a:spcBef>
              <a:buClr>
                <a:schemeClr val="accent2"/>
              </a:buClr>
              <a:buSzPct val="70000"/>
              <a:buFont typeface="Wingdings" pitchFamily="2" charset="2"/>
              <a:buChar char="n"/>
              <a:defRPr/>
            </a:pPr>
            <a:r>
              <a:rPr lang="en-US" sz="2000" dirty="0"/>
              <a:t>Interest on deposits converted to </a:t>
            </a:r>
            <a:r>
              <a:rPr lang="en-US" sz="2000" dirty="0">
                <a:latin typeface="Arial"/>
              </a:rPr>
              <a:t>“</a:t>
            </a:r>
            <a:r>
              <a:rPr lang="en-US" sz="2000" dirty="0"/>
              <a:t>guaranteed minimum profit</a:t>
            </a:r>
            <a:r>
              <a:rPr lang="en-US" sz="2000" dirty="0">
                <a:latin typeface="Arial"/>
              </a:rPr>
              <a:t>”</a:t>
            </a:r>
            <a:endParaRPr lang="en-US" sz="2000" dirty="0"/>
          </a:p>
          <a:p>
            <a:pPr marL="990600" lvl="1" indent="-533400" eaLnBrk="1" hangingPunct="1">
              <a:spcBef>
                <a:spcPct val="20000"/>
              </a:spcBef>
              <a:buClr>
                <a:schemeClr val="accent2"/>
              </a:buClr>
              <a:buSzPct val="70000"/>
              <a:buFont typeface="Wingdings" pitchFamily="2" charset="2"/>
              <a:buChar char="n"/>
              <a:defRPr/>
            </a:pPr>
            <a:r>
              <a:rPr lang="en-US" sz="2000" dirty="0">
                <a:latin typeface="Arial"/>
              </a:rPr>
              <a:t>“</a:t>
            </a:r>
            <a:r>
              <a:rPr lang="en-US" sz="2000" dirty="0"/>
              <a:t>Participation certificates</a:t>
            </a:r>
            <a:r>
              <a:rPr lang="en-US" sz="2000" dirty="0">
                <a:latin typeface="Arial"/>
              </a:rPr>
              <a:t>”</a:t>
            </a:r>
            <a:r>
              <a:rPr lang="en-US" sz="2000" dirty="0"/>
              <a:t> substituted interest-bearing bonds</a:t>
            </a:r>
          </a:p>
          <a:p>
            <a:pPr marL="990600" lvl="1" indent="-533400" eaLnBrk="1" hangingPunct="1">
              <a:spcBef>
                <a:spcPct val="20000"/>
              </a:spcBef>
              <a:buClr>
                <a:schemeClr val="accent2"/>
              </a:buClr>
              <a:buSzPct val="70000"/>
              <a:buFont typeface="Wingdings" pitchFamily="2" charset="2"/>
              <a:buChar char="n"/>
              <a:defRPr/>
            </a:pPr>
            <a:r>
              <a:rPr lang="en-US" sz="2000" dirty="0"/>
              <a:t>Economically, Iran has good prospects due to inflow of funds post-Sept 11, High oil prices, and position as a net international creditor with low debts and a healthy current account surplus</a:t>
            </a:r>
          </a:p>
          <a:p>
            <a:pPr marL="990600" lvl="1" indent="-533400" eaLnBrk="1" hangingPunct="1">
              <a:spcBef>
                <a:spcPct val="20000"/>
              </a:spcBef>
              <a:buClr>
                <a:schemeClr val="accent2"/>
              </a:buClr>
              <a:buSzPct val="70000"/>
              <a:buFont typeface="Wingdings" pitchFamily="2" charset="2"/>
              <a:buChar char="n"/>
              <a:defRPr/>
            </a:pPr>
            <a:r>
              <a:rPr lang="en-US" sz="2000" dirty="0"/>
              <a:t>Prior to 2003, supervision of interest-free institutions was delegated to the Interior Ministry and the police force</a:t>
            </a:r>
          </a:p>
          <a:p>
            <a:pPr marL="1371600" lvl="2" indent="-457200" eaLnBrk="1" hangingPunct="1">
              <a:spcBef>
                <a:spcPct val="20000"/>
              </a:spcBef>
              <a:buClr>
                <a:schemeClr val="tx2"/>
              </a:buClr>
              <a:buSzPct val="70000"/>
              <a:buFont typeface="Wingdings" pitchFamily="2" charset="2"/>
              <a:buChar char="n"/>
              <a:defRPr/>
            </a:pPr>
            <a:r>
              <a:rPr lang="en-US" sz="2000" dirty="0"/>
              <a:t>Lack of adequate prudent supervision led to exploitative banking and trading activities which were at the expense of deprived segments of the population</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BA96EA28-0327-30BF-C314-DD1C8F962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147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41F487-3959-BE9A-2F65-276D9CE448A8}"/>
              </a:ext>
            </a:extLst>
          </p:cNvPr>
          <p:cNvPicPr>
            <a:picLocks noChangeAspect="1"/>
          </p:cNvPicPr>
          <p:nvPr/>
        </p:nvPicPr>
        <p:blipFill>
          <a:blip r:embed="rId4"/>
          <a:stretch>
            <a:fillRect/>
          </a:stretch>
        </p:blipFill>
        <p:spPr>
          <a:xfrm>
            <a:off x="0" y="0"/>
            <a:ext cx="9144000" cy="6857999"/>
          </a:xfrm>
          <a:prstGeom prst="rect">
            <a:avLst/>
          </a:prstGeom>
        </p:spPr>
      </p:pic>
      <p:sp>
        <p:nvSpPr>
          <p:cNvPr id="109572" name="Rectangle 4"/>
          <p:cNvSpPr>
            <a:spLocks noChangeArrowheads="1"/>
          </p:cNvSpPr>
          <p:nvPr/>
        </p:nvSpPr>
        <p:spPr bwMode="auto">
          <a:xfrm>
            <a:off x="376604" y="1143000"/>
            <a:ext cx="8581292" cy="5549901"/>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West Asia / Africa: Pakistan</a:t>
            </a:r>
          </a:p>
          <a:p>
            <a:pPr marL="990600" lvl="1" indent="-533400" algn="just" eaLnBrk="1" hangingPunct="1">
              <a:spcBef>
                <a:spcPct val="20000"/>
              </a:spcBef>
              <a:buClr>
                <a:schemeClr val="accent2"/>
              </a:buClr>
              <a:buSzPct val="70000"/>
              <a:buFont typeface="Wingdings" pitchFamily="2" charset="2"/>
              <a:buChar char="n"/>
              <a:defRPr/>
            </a:pPr>
            <a:r>
              <a:rPr lang="en-US" sz="2000" dirty="0"/>
              <a:t>Entire financial system is being transformed to make it compliant with Islamic principles</a:t>
            </a:r>
          </a:p>
          <a:p>
            <a:pPr marL="990600" lvl="1" indent="-533400" algn="just" eaLnBrk="1" hangingPunct="1">
              <a:spcBef>
                <a:spcPct val="20000"/>
              </a:spcBef>
              <a:buClr>
                <a:schemeClr val="accent2"/>
              </a:buClr>
              <a:buSzPct val="70000"/>
              <a:buFont typeface="Wingdings" pitchFamily="2" charset="2"/>
              <a:buChar char="n"/>
              <a:defRPr/>
            </a:pPr>
            <a:r>
              <a:rPr lang="en-US" sz="2000" dirty="0"/>
              <a:t>From 1985, no banks were allowed to accept any interest bearing deposits and all existing deposits became subject to PLS (Profit and Loss Sharing) rules</a:t>
            </a:r>
          </a:p>
          <a:p>
            <a:pPr marL="990600" lvl="1" indent="-533400" algn="just" eaLnBrk="1" hangingPunct="1">
              <a:spcBef>
                <a:spcPct val="20000"/>
              </a:spcBef>
              <a:buClr>
                <a:schemeClr val="accent2"/>
              </a:buClr>
              <a:buSzPct val="70000"/>
              <a:buFont typeface="Wingdings" pitchFamily="2" charset="2"/>
              <a:buChar char="n"/>
              <a:defRPr/>
            </a:pPr>
            <a:r>
              <a:rPr lang="en-US" sz="2000" dirty="0"/>
              <a:t>Landmark decision by Pakistan Supreme Court banning interest in all its forms and nomenclature on 23 Dec 1999</a:t>
            </a:r>
          </a:p>
          <a:p>
            <a:pPr marL="990600" lvl="1" indent="-533400" algn="just" eaLnBrk="1" hangingPunct="1">
              <a:spcBef>
                <a:spcPct val="20000"/>
              </a:spcBef>
              <a:buClr>
                <a:schemeClr val="accent2"/>
              </a:buClr>
              <a:buSzPct val="70000"/>
              <a:buFont typeface="Wingdings" pitchFamily="2" charset="2"/>
              <a:buChar char="n"/>
              <a:defRPr/>
            </a:pPr>
            <a:r>
              <a:rPr lang="en-US" sz="2000" dirty="0"/>
              <a:t>Pressure has been building on Pakistan</a:t>
            </a:r>
            <a:r>
              <a:rPr lang="en-US" sz="2000" dirty="0">
                <a:latin typeface="Arial"/>
              </a:rPr>
              <a:t>’</a:t>
            </a:r>
            <a:r>
              <a:rPr lang="en-US" sz="2000" dirty="0"/>
              <a:t>s financial services to comply with the Shari</a:t>
            </a:r>
            <a:r>
              <a:rPr lang="en-US" sz="2000" dirty="0">
                <a:latin typeface="Arial"/>
              </a:rPr>
              <a:t>’</a:t>
            </a:r>
            <a:r>
              <a:rPr lang="en-US" sz="2000" dirty="0"/>
              <a:t>ah, esp. since a number of Islamic parties won seats in Parliament in 2002</a:t>
            </a:r>
          </a:p>
          <a:p>
            <a:pPr marL="990600" lvl="1" indent="-533400" algn="just" eaLnBrk="1" hangingPunct="1">
              <a:spcBef>
                <a:spcPct val="20000"/>
              </a:spcBef>
              <a:buClr>
                <a:schemeClr val="accent2"/>
              </a:buClr>
              <a:buSzPct val="70000"/>
              <a:buFont typeface="Wingdings" pitchFamily="2" charset="2"/>
              <a:buChar char="n"/>
              <a:defRPr/>
            </a:pPr>
            <a:r>
              <a:rPr lang="en-US" sz="2000" dirty="0"/>
              <a:t>In 2004, State Bank of Pakistan permitted conventional commercial banks to establish </a:t>
            </a:r>
            <a:r>
              <a:rPr lang="en-US" sz="2000" i="1" dirty="0"/>
              <a:t>Shari</a:t>
            </a:r>
            <a:r>
              <a:rPr lang="en-US" sz="2000" i="1" dirty="0">
                <a:latin typeface="Arial"/>
              </a:rPr>
              <a:t>’</a:t>
            </a:r>
            <a:r>
              <a:rPr lang="en-US" sz="2000" i="1" dirty="0"/>
              <a:t>ah</a:t>
            </a:r>
            <a:r>
              <a:rPr lang="en-US" sz="2000" dirty="0"/>
              <a:t>-compliant non-banking finance companies (NBFC</a:t>
            </a:r>
            <a:r>
              <a:rPr lang="en-US" sz="2000" dirty="0">
                <a:latin typeface="Arial"/>
              </a:rPr>
              <a:t>’</a:t>
            </a:r>
            <a:r>
              <a:rPr lang="en-US" sz="2000" dirty="0"/>
              <a:t>s)</a:t>
            </a:r>
          </a:p>
          <a:p>
            <a:pPr marL="990600" lvl="1" indent="-533400" algn="just" eaLnBrk="1" hangingPunct="1">
              <a:spcBef>
                <a:spcPct val="20000"/>
              </a:spcBef>
              <a:buClr>
                <a:schemeClr val="accent2"/>
              </a:buClr>
              <a:buSzPct val="70000"/>
              <a:buFont typeface="Wingdings" pitchFamily="2" charset="2"/>
              <a:buChar char="n"/>
              <a:defRPr/>
            </a:pPr>
            <a:r>
              <a:rPr lang="en-US" sz="2000" dirty="0"/>
              <a:t>Islamic financial institutions in Pakistan include Meezan Bank, Habib Bank, Muslim Commercial Bank, Bank Al Falah and AG Zurich</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FFB7B4CB-CB7D-FEAA-A02A-A367C4A1D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251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AA888C-3571-5664-2AF7-745C5CB6A54F}"/>
              </a:ext>
            </a:extLst>
          </p:cNvPr>
          <p:cNvPicPr>
            <a:picLocks noChangeAspect="1"/>
          </p:cNvPicPr>
          <p:nvPr/>
        </p:nvPicPr>
        <p:blipFill>
          <a:blip r:embed="rId4"/>
          <a:stretch>
            <a:fillRect/>
          </a:stretch>
        </p:blipFill>
        <p:spPr>
          <a:xfrm>
            <a:off x="0" y="0"/>
            <a:ext cx="9144000" cy="6857999"/>
          </a:xfrm>
          <a:prstGeom prst="rect">
            <a:avLst/>
          </a:prstGeom>
        </p:spPr>
      </p:pic>
      <p:sp>
        <p:nvSpPr>
          <p:cNvPr id="110596" name="Rectangle 4"/>
          <p:cNvSpPr>
            <a:spLocks noChangeArrowheads="1"/>
          </p:cNvSpPr>
          <p:nvPr/>
        </p:nvSpPr>
        <p:spPr bwMode="auto">
          <a:xfrm>
            <a:off x="264500" y="838497"/>
            <a:ext cx="8614997" cy="5397500"/>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South and South-East Asia: Indonesia</a:t>
            </a:r>
          </a:p>
          <a:p>
            <a:pPr marL="990600" lvl="1" indent="-533400" algn="just" eaLnBrk="1" hangingPunct="1">
              <a:spcBef>
                <a:spcPct val="20000"/>
              </a:spcBef>
              <a:buClr>
                <a:schemeClr val="accent2"/>
              </a:buClr>
              <a:buSzPct val="70000"/>
              <a:buFont typeface="Wingdings" pitchFamily="2" charset="2"/>
              <a:buChar char="n"/>
              <a:defRPr/>
            </a:pPr>
            <a:r>
              <a:rPr lang="en-US" sz="2000" dirty="0"/>
              <a:t>In 1994, the government launched </a:t>
            </a:r>
            <a:r>
              <a:rPr lang="en-US" sz="2000" i="1" dirty="0"/>
              <a:t>Bait al-</a:t>
            </a:r>
            <a:r>
              <a:rPr lang="en-US" sz="2000" i="1" dirty="0" err="1"/>
              <a:t>Maal</a:t>
            </a:r>
            <a:r>
              <a:rPr lang="en-US" sz="2000" i="1" dirty="0"/>
              <a:t> </a:t>
            </a:r>
            <a:r>
              <a:rPr lang="en-US" sz="2000" i="1" dirty="0" err="1"/>
              <a:t>wa</a:t>
            </a:r>
            <a:r>
              <a:rPr lang="en-US" sz="2000" i="1" dirty="0"/>
              <a:t> at-</a:t>
            </a:r>
            <a:r>
              <a:rPr lang="en-US" sz="2000" i="1" dirty="0" err="1"/>
              <a:t>Tamwil</a:t>
            </a:r>
            <a:r>
              <a:rPr lang="en-US" sz="2000" dirty="0"/>
              <a:t> (BMT), a co-operative bank whose target market is petty traders and hawkers</a:t>
            </a:r>
          </a:p>
          <a:p>
            <a:pPr marL="990600" lvl="1" indent="-533400" algn="just" eaLnBrk="1" hangingPunct="1">
              <a:spcBef>
                <a:spcPct val="20000"/>
              </a:spcBef>
              <a:buClr>
                <a:schemeClr val="accent2"/>
              </a:buClr>
              <a:buSzPct val="70000"/>
              <a:buFont typeface="Wingdings" pitchFamily="2" charset="2"/>
              <a:buChar char="n"/>
              <a:defRPr/>
            </a:pPr>
            <a:r>
              <a:rPr lang="en-US" sz="2000" dirty="0"/>
              <a:t>PT </a:t>
            </a:r>
            <a:r>
              <a:rPr lang="en-US" sz="2000" dirty="0" err="1"/>
              <a:t>Manajeman</a:t>
            </a:r>
            <a:r>
              <a:rPr lang="en-US" sz="2000" dirty="0"/>
              <a:t> </a:t>
            </a:r>
            <a:r>
              <a:rPr lang="en-US" sz="2000" dirty="0" err="1"/>
              <a:t>Musyarakah</a:t>
            </a:r>
            <a:r>
              <a:rPr lang="en-US" sz="2000" dirty="0"/>
              <a:t> Indonesia (MMI) was established to function as the </a:t>
            </a:r>
            <a:r>
              <a:rPr lang="en-US" sz="2000" dirty="0">
                <a:latin typeface="Arial"/>
              </a:rPr>
              <a:t>“</a:t>
            </a:r>
            <a:r>
              <a:rPr lang="en-US" sz="2000" dirty="0"/>
              <a:t>People</a:t>
            </a:r>
            <a:r>
              <a:rPr lang="en-US" sz="2000" dirty="0">
                <a:latin typeface="Arial"/>
              </a:rPr>
              <a:t>’</a:t>
            </a:r>
            <a:r>
              <a:rPr lang="en-US" sz="2000" dirty="0"/>
              <a:t>s </a:t>
            </a:r>
            <a:r>
              <a:rPr lang="en-US" sz="2000" i="1" dirty="0"/>
              <a:t>Shari</a:t>
            </a:r>
            <a:r>
              <a:rPr lang="en-US" sz="2000" i="1" dirty="0">
                <a:latin typeface="Arial"/>
              </a:rPr>
              <a:t>’</a:t>
            </a:r>
            <a:r>
              <a:rPr lang="en-US" sz="2000" i="1" dirty="0"/>
              <a:t>ah</a:t>
            </a:r>
            <a:r>
              <a:rPr lang="en-US" sz="2000" dirty="0"/>
              <a:t> Credit Bank</a:t>
            </a:r>
            <a:r>
              <a:rPr lang="en-US" sz="2000" dirty="0">
                <a:latin typeface="Arial"/>
              </a:rPr>
              <a:t>”</a:t>
            </a:r>
            <a:endParaRPr lang="en-US" sz="2000" dirty="0"/>
          </a:p>
          <a:p>
            <a:pPr marL="1371600" lvl="2" indent="-457200" algn="just" eaLnBrk="1" hangingPunct="1">
              <a:spcBef>
                <a:spcPct val="20000"/>
              </a:spcBef>
              <a:buClr>
                <a:schemeClr val="tx2"/>
              </a:buClr>
              <a:buSzPct val="70000"/>
              <a:buFont typeface="Wingdings" pitchFamily="2" charset="2"/>
              <a:buChar char="n"/>
              <a:defRPr/>
            </a:pPr>
            <a:r>
              <a:rPr lang="en-US" sz="2000" dirty="0"/>
              <a:t>MMI would assist in bringing together affluent investors and (poor) small-scale Muslim enterprises via a variety of savings/credit/profit-sharing arrangements</a:t>
            </a:r>
          </a:p>
          <a:p>
            <a:pPr marL="990600" lvl="1" indent="-533400" algn="just" eaLnBrk="1" hangingPunct="1">
              <a:spcBef>
                <a:spcPct val="20000"/>
              </a:spcBef>
              <a:buClr>
                <a:schemeClr val="accent2"/>
              </a:buClr>
              <a:buSzPct val="70000"/>
              <a:buFont typeface="Wingdings" pitchFamily="2" charset="2"/>
              <a:buChar char="n"/>
              <a:defRPr/>
            </a:pPr>
            <a:r>
              <a:rPr lang="en-US" sz="2000" dirty="0"/>
              <a:t>In 2003, the government announced it would soon issue a law on Islamic banks, that would emphasize the needs of small and medium enterprises (SME), thus contributing to the reducing of poverty</a:t>
            </a:r>
          </a:p>
          <a:p>
            <a:pPr marL="990600" lvl="1" indent="-533400" algn="just" eaLnBrk="1" hangingPunct="1">
              <a:spcBef>
                <a:spcPct val="20000"/>
              </a:spcBef>
              <a:buClr>
                <a:schemeClr val="accent2"/>
              </a:buClr>
              <a:buSzPct val="70000"/>
              <a:buFont typeface="Wingdings" pitchFamily="2" charset="2"/>
              <a:buChar char="n"/>
              <a:defRPr/>
            </a:pPr>
            <a:r>
              <a:rPr lang="en-US" sz="2000" dirty="0"/>
              <a:t>In Dec 2003, </a:t>
            </a:r>
            <a:r>
              <a:rPr lang="en-US" sz="2000" i="1" dirty="0"/>
              <a:t>fatwa</a:t>
            </a:r>
            <a:r>
              <a:rPr lang="en-US" sz="2000" dirty="0"/>
              <a:t> of Indonesian </a:t>
            </a:r>
            <a:r>
              <a:rPr lang="en-US" sz="2000" i="1" dirty="0" err="1"/>
              <a:t>Ulama</a:t>
            </a:r>
            <a:r>
              <a:rPr lang="en-US" sz="2000" dirty="0" err="1"/>
              <a:t>s</a:t>
            </a:r>
            <a:r>
              <a:rPr lang="en-US" sz="2000" dirty="0"/>
              <a:t> Council </a:t>
            </a:r>
            <a:r>
              <a:rPr lang="en-US" sz="2000" dirty="0">
                <a:latin typeface="Arial"/>
              </a:rPr>
              <a:t>–</a:t>
            </a:r>
            <a:r>
              <a:rPr lang="en-US" sz="2000" dirty="0"/>
              <a:t> receiving of interest from any financial institution is forbidden, conditional on the availability of an Islamic alternative</a:t>
            </a:r>
          </a:p>
          <a:p>
            <a:pPr marL="990600" lvl="1" indent="-533400" algn="just" eaLnBrk="1" hangingPunct="1">
              <a:spcBef>
                <a:spcPct val="20000"/>
              </a:spcBef>
              <a:buClr>
                <a:schemeClr val="accent2"/>
              </a:buClr>
              <a:buSzPct val="70000"/>
              <a:buFont typeface="Wingdings" pitchFamily="2" charset="2"/>
              <a:buChar char="n"/>
              <a:defRPr/>
            </a:pPr>
            <a:r>
              <a:rPr lang="en-US" sz="2000" dirty="0"/>
              <a:t>There are 2 full-fledged Islamic banks in Indonesia, namely, Bank </a:t>
            </a:r>
            <a:r>
              <a:rPr lang="en-US" sz="2000" dirty="0" err="1"/>
              <a:t>Muamalat</a:t>
            </a:r>
            <a:r>
              <a:rPr lang="en-US" sz="2000" dirty="0"/>
              <a:t> Indonesia (BMI) and Bank </a:t>
            </a:r>
            <a:r>
              <a:rPr lang="en-US" sz="2000" dirty="0" err="1"/>
              <a:t>Mandiri</a:t>
            </a:r>
            <a:r>
              <a:rPr lang="en-US" sz="2000" dirty="0"/>
              <a:t> </a:t>
            </a:r>
            <a:r>
              <a:rPr lang="en-US" sz="2000" dirty="0" err="1"/>
              <a:t>Syariah</a:t>
            </a:r>
            <a:endParaRPr lang="en-US" sz="2000" dirty="0"/>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40C45186-EA83-639B-BEE1-210BCC87A0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42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28A0A9-2492-2999-CE62-7633CA7D7E71}"/>
              </a:ext>
            </a:extLst>
          </p:cNvPr>
          <p:cNvPicPr>
            <a:picLocks noChangeAspect="1"/>
          </p:cNvPicPr>
          <p:nvPr/>
        </p:nvPicPr>
        <p:blipFill>
          <a:blip r:embed="rId4"/>
          <a:stretch>
            <a:fillRect/>
          </a:stretch>
        </p:blipFill>
        <p:spPr>
          <a:xfrm>
            <a:off x="0" y="0"/>
            <a:ext cx="9144000" cy="6857999"/>
          </a:xfrm>
          <a:prstGeom prst="rect">
            <a:avLst/>
          </a:prstGeom>
        </p:spPr>
      </p:pic>
      <p:sp>
        <p:nvSpPr>
          <p:cNvPr id="111620" name="Rectangle 4"/>
          <p:cNvSpPr>
            <a:spLocks noChangeArrowheads="1"/>
          </p:cNvSpPr>
          <p:nvPr/>
        </p:nvSpPr>
        <p:spPr bwMode="auto">
          <a:xfrm>
            <a:off x="609600" y="762000"/>
            <a:ext cx="8348297" cy="5930901"/>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South and South-East Asia</a:t>
            </a:r>
          </a:p>
          <a:p>
            <a:pPr marL="609600" indent="-609600" algn="just" eaLnBrk="1" hangingPunct="1">
              <a:spcBef>
                <a:spcPct val="20000"/>
              </a:spcBef>
              <a:buClr>
                <a:schemeClr val="hlink"/>
              </a:buClr>
              <a:buSzPct val="70000"/>
              <a:buFont typeface="Wingdings" pitchFamily="2" charset="2"/>
              <a:buChar char="n"/>
              <a:defRPr/>
            </a:pPr>
            <a:r>
              <a:rPr lang="en-US" sz="2400" dirty="0"/>
              <a:t>Bangladesh</a:t>
            </a:r>
          </a:p>
          <a:p>
            <a:pPr marL="990600" lvl="1" indent="-533400" algn="just" eaLnBrk="1" hangingPunct="1">
              <a:spcBef>
                <a:spcPct val="20000"/>
              </a:spcBef>
              <a:buClr>
                <a:schemeClr val="accent2"/>
              </a:buClr>
              <a:buSzPct val="70000"/>
              <a:buFont typeface="Wingdings" pitchFamily="2" charset="2"/>
              <a:buChar char="n"/>
              <a:defRPr/>
            </a:pPr>
            <a:r>
              <a:rPr lang="en-US" sz="2000" dirty="0"/>
              <a:t>Bangladesh Bank (central bank of Bangladesh) has a wing to monitor operational activities of Islamic banks, but its scope is limited</a:t>
            </a:r>
          </a:p>
          <a:p>
            <a:pPr marL="990600" lvl="1" indent="-533400" algn="just" eaLnBrk="1" hangingPunct="1">
              <a:spcBef>
                <a:spcPct val="20000"/>
              </a:spcBef>
              <a:buClr>
                <a:schemeClr val="accent2"/>
              </a:buClr>
              <a:buSzPct val="70000"/>
              <a:buFont typeface="Wingdings" pitchFamily="2" charset="2"/>
              <a:buChar char="n"/>
              <a:defRPr/>
            </a:pPr>
            <a:r>
              <a:rPr lang="en-US" sz="2000" dirty="0"/>
              <a:t>The government is considering the introduction of separate rules and regulations to govern the country</a:t>
            </a:r>
            <a:r>
              <a:rPr lang="en-US" sz="2000" dirty="0">
                <a:latin typeface="Arial"/>
              </a:rPr>
              <a:t>’</a:t>
            </a:r>
            <a:r>
              <a:rPr lang="en-US" sz="2000" dirty="0"/>
              <a:t>s Islamic banking</a:t>
            </a:r>
          </a:p>
          <a:p>
            <a:pPr marL="990600" lvl="1" indent="-533400" algn="just" eaLnBrk="1" hangingPunct="1">
              <a:spcBef>
                <a:spcPct val="20000"/>
              </a:spcBef>
              <a:buClr>
                <a:schemeClr val="accent2"/>
              </a:buClr>
              <a:buSzPct val="70000"/>
              <a:buFont typeface="Wingdings" pitchFamily="2" charset="2"/>
              <a:buChar char="n"/>
              <a:defRPr/>
            </a:pPr>
            <a:r>
              <a:rPr lang="en-US" sz="2000" dirty="0"/>
              <a:t>The largest Islamic bank in Bangladesh is Islami Bank Bangladesh Ltd (IBBL)</a:t>
            </a:r>
          </a:p>
          <a:p>
            <a:pPr marL="609600" indent="-609600" algn="just" eaLnBrk="1" hangingPunct="1">
              <a:spcBef>
                <a:spcPct val="20000"/>
              </a:spcBef>
              <a:buClr>
                <a:schemeClr val="hlink"/>
              </a:buClr>
              <a:buSzPct val="70000"/>
              <a:buFont typeface="Wingdings" pitchFamily="2" charset="2"/>
              <a:buChar char="n"/>
              <a:defRPr/>
            </a:pPr>
            <a:r>
              <a:rPr lang="en-US" sz="2400" dirty="0"/>
              <a:t>Brunei</a:t>
            </a:r>
          </a:p>
          <a:p>
            <a:pPr marL="990600" lvl="1" indent="-533400" algn="just" eaLnBrk="1" hangingPunct="1">
              <a:spcBef>
                <a:spcPct val="20000"/>
              </a:spcBef>
              <a:buClr>
                <a:schemeClr val="accent2"/>
              </a:buClr>
              <a:buSzPct val="70000"/>
              <a:buFont typeface="Wingdings" pitchFamily="2" charset="2"/>
              <a:buChar char="n"/>
              <a:defRPr/>
            </a:pPr>
            <a:r>
              <a:rPr lang="en-US" sz="2000" dirty="0"/>
              <a:t>Assets of Islamic banks account for 30% of all banking assets</a:t>
            </a:r>
          </a:p>
          <a:p>
            <a:pPr marL="990600" lvl="1" indent="-533400" algn="just" eaLnBrk="1" hangingPunct="1">
              <a:spcBef>
                <a:spcPct val="20000"/>
              </a:spcBef>
              <a:buClr>
                <a:schemeClr val="accent2"/>
              </a:buClr>
              <a:buSzPct val="70000"/>
              <a:buFont typeface="Wingdings" pitchFamily="2" charset="2"/>
              <a:buChar char="n"/>
              <a:defRPr/>
            </a:pPr>
            <a:r>
              <a:rPr lang="en-US" sz="2000" dirty="0"/>
              <a:t>Brunei aims to become an Islamic offshore financial centre as well as an offshore centre for high-net-worth Muslim individuals</a:t>
            </a:r>
          </a:p>
          <a:p>
            <a:pPr marL="990600" lvl="1" indent="-533400" algn="just" eaLnBrk="1" hangingPunct="1">
              <a:spcBef>
                <a:spcPct val="20000"/>
              </a:spcBef>
              <a:buClr>
                <a:schemeClr val="accent2"/>
              </a:buClr>
              <a:buSzPct val="70000"/>
              <a:buFont typeface="Wingdings" pitchFamily="2" charset="2"/>
              <a:buChar char="n"/>
              <a:defRPr/>
            </a:pPr>
            <a:r>
              <a:rPr lang="en-US" sz="2000" dirty="0"/>
              <a:t>An important Islamic financial institution in Brunei is the Islamic Bank of Brunei Bhd (IBB) </a:t>
            </a:r>
            <a:r>
              <a:rPr lang="en-US" sz="2000" dirty="0">
                <a:latin typeface="Arial"/>
              </a:rPr>
              <a:t>–</a:t>
            </a:r>
            <a:r>
              <a:rPr lang="en-US" sz="2000" dirty="0"/>
              <a:t> previously the Island Development Bank Bhd</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AB223AD1-2521-53B0-2C07-1924F2F9A3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530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66CD4C-E0E0-9C7C-FDB9-7B38EDF2426B}"/>
              </a:ext>
            </a:extLst>
          </p:cNvPr>
          <p:cNvPicPr>
            <a:picLocks noChangeAspect="1"/>
          </p:cNvPicPr>
          <p:nvPr/>
        </p:nvPicPr>
        <p:blipFill>
          <a:blip r:embed="rId4"/>
          <a:stretch>
            <a:fillRect/>
          </a:stretch>
        </p:blipFill>
        <p:spPr>
          <a:xfrm>
            <a:off x="0" y="0"/>
            <a:ext cx="9144000" cy="6857999"/>
          </a:xfrm>
          <a:prstGeom prst="rect">
            <a:avLst/>
          </a:prstGeom>
        </p:spPr>
      </p:pic>
      <p:sp>
        <p:nvSpPr>
          <p:cNvPr id="112644" name="Rectangle 4"/>
          <p:cNvSpPr>
            <a:spLocks noChangeArrowheads="1"/>
          </p:cNvSpPr>
          <p:nvPr/>
        </p:nvSpPr>
        <p:spPr bwMode="auto">
          <a:xfrm>
            <a:off x="675543" y="838200"/>
            <a:ext cx="8282354" cy="5854701"/>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South and South-East Asia</a:t>
            </a:r>
          </a:p>
          <a:p>
            <a:pPr marL="609600" indent="-609600" algn="just" eaLnBrk="1" hangingPunct="1">
              <a:spcBef>
                <a:spcPct val="20000"/>
              </a:spcBef>
              <a:buClr>
                <a:schemeClr val="hlink"/>
              </a:buClr>
              <a:buSzPct val="70000"/>
              <a:buFont typeface="Wingdings" pitchFamily="2" charset="2"/>
              <a:buChar char="n"/>
              <a:defRPr/>
            </a:pPr>
            <a:r>
              <a:rPr lang="en-US" sz="2400" dirty="0"/>
              <a:t>Thailand</a:t>
            </a:r>
          </a:p>
          <a:p>
            <a:pPr marL="990600" lvl="1" indent="-533400" algn="just" eaLnBrk="1" hangingPunct="1">
              <a:spcBef>
                <a:spcPct val="20000"/>
              </a:spcBef>
              <a:buClr>
                <a:schemeClr val="accent2"/>
              </a:buClr>
              <a:buSzPct val="70000"/>
              <a:buFont typeface="Wingdings" pitchFamily="2" charset="2"/>
              <a:buChar char="n"/>
              <a:defRPr/>
            </a:pPr>
            <a:r>
              <a:rPr lang="en-US" sz="2000" dirty="0"/>
              <a:t>Previously, Thai Muslims (mostly living in the southern region of Thailand) have been depositing funds across the border in Malaysian banks due to lack of such facilities in Thailand</a:t>
            </a:r>
          </a:p>
          <a:p>
            <a:pPr marL="990600" lvl="1" indent="-533400" algn="just" eaLnBrk="1" hangingPunct="1">
              <a:spcBef>
                <a:spcPct val="20000"/>
              </a:spcBef>
              <a:buClr>
                <a:schemeClr val="accent2"/>
              </a:buClr>
              <a:buSzPct val="70000"/>
              <a:buFont typeface="Wingdings" pitchFamily="2" charset="2"/>
              <a:buChar char="n"/>
              <a:defRPr/>
            </a:pPr>
            <a:r>
              <a:rPr lang="en-US" sz="2000" dirty="0"/>
              <a:t>In 2003, a government-run Islamic Bank of Thailand was established</a:t>
            </a:r>
          </a:p>
          <a:p>
            <a:pPr marL="990600" lvl="1" indent="-533400" algn="just" eaLnBrk="1" hangingPunct="1">
              <a:spcBef>
                <a:spcPct val="20000"/>
              </a:spcBef>
              <a:buClr>
                <a:schemeClr val="accent2"/>
              </a:buClr>
              <a:buSzPct val="70000"/>
              <a:buFont typeface="Wingdings" pitchFamily="2" charset="2"/>
              <a:buChar char="n"/>
              <a:defRPr/>
            </a:pPr>
            <a:r>
              <a:rPr lang="en-US" sz="2000" dirty="0"/>
              <a:t>Thailand has been procuring help from countries like Malaysia, Qatar and Bahrain to help develop the IBF sector in Thailand</a:t>
            </a:r>
          </a:p>
          <a:p>
            <a:pPr marL="609600" indent="-609600" algn="just" eaLnBrk="1" hangingPunct="1">
              <a:spcBef>
                <a:spcPct val="20000"/>
              </a:spcBef>
              <a:buClr>
                <a:schemeClr val="hlink"/>
              </a:buClr>
              <a:buSzPct val="70000"/>
              <a:buFont typeface="Wingdings" pitchFamily="2" charset="2"/>
              <a:buChar char="n"/>
              <a:defRPr/>
            </a:pPr>
            <a:r>
              <a:rPr lang="en-US" sz="2400" dirty="0"/>
              <a:t>Philippines</a:t>
            </a:r>
          </a:p>
          <a:p>
            <a:pPr marL="990600" lvl="1" indent="-533400" algn="just" eaLnBrk="1" hangingPunct="1">
              <a:spcBef>
                <a:spcPct val="20000"/>
              </a:spcBef>
              <a:buClr>
                <a:schemeClr val="accent2"/>
              </a:buClr>
              <a:buSzPct val="70000"/>
              <a:buFont typeface="Wingdings" pitchFamily="2" charset="2"/>
              <a:buChar char="n"/>
              <a:defRPr/>
            </a:pPr>
            <a:r>
              <a:rPr lang="en-US" sz="2000" dirty="0"/>
              <a:t>Muslims comprise 8.5% of the population</a:t>
            </a:r>
          </a:p>
          <a:p>
            <a:pPr marL="990600" lvl="1" indent="-533400" algn="just" eaLnBrk="1" hangingPunct="1">
              <a:spcBef>
                <a:spcPct val="20000"/>
              </a:spcBef>
              <a:buClr>
                <a:schemeClr val="accent2"/>
              </a:buClr>
              <a:buSzPct val="70000"/>
              <a:buFont typeface="Wingdings" pitchFamily="2" charset="2"/>
              <a:buChar char="n"/>
              <a:defRPr/>
            </a:pPr>
            <a:r>
              <a:rPr lang="en-US" sz="2000" dirty="0"/>
              <a:t>The government is considering developing Islamic banking to serve the country</a:t>
            </a:r>
            <a:r>
              <a:rPr lang="en-US" sz="2000" dirty="0">
                <a:latin typeface="Arial"/>
              </a:rPr>
              <a:t>’</a:t>
            </a:r>
            <a:r>
              <a:rPr lang="en-US" sz="2000" dirty="0"/>
              <a:t>s minority Muslim population</a:t>
            </a:r>
          </a:p>
          <a:p>
            <a:pPr marL="990600" lvl="1" indent="-533400" algn="just" eaLnBrk="1" hangingPunct="1">
              <a:spcBef>
                <a:spcPct val="20000"/>
              </a:spcBef>
              <a:buClr>
                <a:schemeClr val="accent2"/>
              </a:buClr>
              <a:buSzPct val="70000"/>
              <a:buFont typeface="Wingdings" pitchFamily="2" charset="2"/>
              <a:buChar char="n"/>
              <a:defRPr/>
            </a:pPr>
            <a:r>
              <a:rPr lang="en-US" sz="2000" dirty="0"/>
              <a:t>Currently there is only one Islamic bank </a:t>
            </a:r>
            <a:r>
              <a:rPr lang="en-US" sz="2000" dirty="0">
                <a:latin typeface="Arial"/>
              </a:rPr>
              <a:t>–</a:t>
            </a:r>
            <a:r>
              <a:rPr lang="en-US" sz="2000" dirty="0"/>
              <a:t> Al Amanah Islamic Investment Bank of the Philippines</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D7C6A19B-1FCD-4DE2-00BD-C7B383F43D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38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821E14-98C7-1235-B27E-BA38FFD09F6B}"/>
              </a:ext>
            </a:extLst>
          </p:cNvPr>
          <p:cNvPicPr>
            <a:picLocks noChangeAspect="1"/>
          </p:cNvPicPr>
          <p:nvPr/>
        </p:nvPicPr>
        <p:blipFill>
          <a:blip r:embed="rId5"/>
          <a:stretch>
            <a:fillRect/>
          </a:stretch>
        </p:blipFill>
        <p:spPr>
          <a:xfrm>
            <a:off x="0" y="0"/>
            <a:ext cx="9144000" cy="6857999"/>
          </a:xfrm>
          <a:prstGeom prst="rect">
            <a:avLst/>
          </a:prstGeom>
        </p:spPr>
      </p:pic>
      <p:sp>
        <p:nvSpPr>
          <p:cNvPr id="113668" name="Rectangle 4"/>
          <p:cNvSpPr>
            <a:spLocks noChangeArrowheads="1"/>
          </p:cNvSpPr>
          <p:nvPr/>
        </p:nvSpPr>
        <p:spPr bwMode="auto">
          <a:xfrm>
            <a:off x="410308" y="762000"/>
            <a:ext cx="8547589" cy="5930901"/>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South and South-East Asia</a:t>
            </a:r>
          </a:p>
          <a:p>
            <a:pPr marL="609600" indent="-609600" algn="just" eaLnBrk="1" hangingPunct="1">
              <a:spcBef>
                <a:spcPct val="20000"/>
              </a:spcBef>
              <a:buClr>
                <a:schemeClr val="hlink"/>
              </a:buClr>
              <a:buSzPct val="70000"/>
              <a:buFont typeface="Wingdings" pitchFamily="2" charset="2"/>
              <a:buChar char="n"/>
              <a:defRPr/>
            </a:pPr>
            <a:r>
              <a:rPr lang="en-US" sz="2400" dirty="0"/>
              <a:t>Singapore</a:t>
            </a:r>
          </a:p>
          <a:p>
            <a:pPr marL="990600" lvl="1" indent="-533400" algn="just" eaLnBrk="1" hangingPunct="1">
              <a:spcBef>
                <a:spcPct val="20000"/>
              </a:spcBef>
              <a:buClr>
                <a:schemeClr val="accent2"/>
              </a:buClr>
              <a:buSzPct val="70000"/>
              <a:buFont typeface="Wingdings" pitchFamily="2" charset="2"/>
              <a:buChar char="n"/>
              <a:defRPr/>
            </a:pPr>
            <a:r>
              <a:rPr lang="en-US" sz="2000" dirty="0"/>
              <a:t>Muslims make up 14% of the total population</a:t>
            </a:r>
          </a:p>
          <a:p>
            <a:pPr marL="990600" lvl="1" indent="-533400" algn="just" eaLnBrk="1" hangingPunct="1">
              <a:spcBef>
                <a:spcPct val="20000"/>
              </a:spcBef>
              <a:buClr>
                <a:schemeClr val="accent2"/>
              </a:buClr>
              <a:buSzPct val="70000"/>
              <a:buFont typeface="Wingdings" pitchFamily="2" charset="2"/>
              <a:buChar char="n"/>
              <a:defRPr/>
            </a:pPr>
            <a:r>
              <a:rPr lang="en-US" sz="2000" dirty="0"/>
              <a:t>Islamic banking is still at its infancy, although Singapore has expressly stated that it wants to be the regional hub for Islamic finance</a:t>
            </a:r>
          </a:p>
          <a:p>
            <a:pPr marL="990600" lvl="1" indent="-533400" algn="just" eaLnBrk="1" hangingPunct="1">
              <a:spcBef>
                <a:spcPct val="20000"/>
              </a:spcBef>
              <a:buClr>
                <a:schemeClr val="accent2"/>
              </a:buClr>
              <a:buSzPct val="70000"/>
              <a:buFont typeface="Wingdings" pitchFamily="2" charset="2"/>
              <a:buChar char="n"/>
              <a:defRPr/>
            </a:pPr>
            <a:r>
              <a:rPr lang="en-US" sz="2000" dirty="0"/>
              <a:t>Small domestic market, but showing innovation and initiative</a:t>
            </a:r>
          </a:p>
          <a:p>
            <a:pPr marL="1371600" lvl="2" indent="-457200" algn="just" eaLnBrk="1" hangingPunct="1">
              <a:spcBef>
                <a:spcPct val="20000"/>
              </a:spcBef>
              <a:buClr>
                <a:schemeClr val="tx2"/>
              </a:buClr>
              <a:buSzPct val="70000"/>
              <a:buFont typeface="Wingdings" pitchFamily="2" charset="2"/>
              <a:buChar char="n"/>
              <a:defRPr/>
            </a:pPr>
            <a:r>
              <a:rPr lang="en-US" sz="2000" dirty="0"/>
              <a:t>Automated calculation and payment of zakat from Islamic deposit accounts</a:t>
            </a:r>
          </a:p>
          <a:p>
            <a:pPr marL="1371600" lvl="2" indent="-457200" algn="just" eaLnBrk="1" hangingPunct="1">
              <a:spcBef>
                <a:spcPct val="20000"/>
              </a:spcBef>
              <a:buClr>
                <a:schemeClr val="tx2"/>
              </a:buClr>
              <a:buSzPct val="70000"/>
              <a:buFont typeface="Wingdings" pitchFamily="2" charset="2"/>
              <a:buChar char="n"/>
              <a:defRPr/>
            </a:pPr>
            <a:r>
              <a:rPr lang="en-US" sz="2000" dirty="0"/>
              <a:t>Monetary Authority of Singapore (MAS) awarding Islamic bond issuances the same concessionary tax treatment given to conventional financing</a:t>
            </a:r>
          </a:p>
          <a:p>
            <a:pPr marL="609600" indent="-609600" algn="just" eaLnBrk="1" hangingPunct="1">
              <a:spcBef>
                <a:spcPct val="20000"/>
              </a:spcBef>
              <a:buClr>
                <a:schemeClr val="hlink"/>
              </a:buClr>
              <a:buSzPct val="70000"/>
              <a:buFont typeface="Wingdings" pitchFamily="2" charset="2"/>
              <a:buChar char="n"/>
              <a:defRPr/>
            </a:pPr>
            <a:r>
              <a:rPr lang="en-US" sz="2400" dirty="0"/>
              <a:t>India</a:t>
            </a:r>
          </a:p>
          <a:p>
            <a:pPr marL="990600" lvl="1" indent="-533400" algn="just" eaLnBrk="1" hangingPunct="1">
              <a:spcBef>
                <a:spcPct val="20000"/>
              </a:spcBef>
              <a:buClr>
                <a:schemeClr val="accent2"/>
              </a:buClr>
              <a:buSzPct val="70000"/>
              <a:buFont typeface="Wingdings" pitchFamily="2" charset="2"/>
              <a:buChar char="n"/>
              <a:defRPr/>
            </a:pPr>
            <a:r>
              <a:rPr lang="en-US" sz="2000" dirty="0"/>
              <a:t>11% of the population are Muslims</a:t>
            </a:r>
          </a:p>
          <a:p>
            <a:pPr marL="990600" lvl="1" indent="-533400" algn="just" eaLnBrk="1" hangingPunct="1">
              <a:spcBef>
                <a:spcPct val="20000"/>
              </a:spcBef>
              <a:buClr>
                <a:schemeClr val="accent2"/>
              </a:buClr>
              <a:buSzPct val="70000"/>
              <a:buFont typeface="Wingdings" pitchFamily="2" charset="2"/>
              <a:buChar char="n"/>
              <a:defRPr/>
            </a:pPr>
            <a:r>
              <a:rPr lang="en-US" sz="2000" dirty="0"/>
              <a:t>There are over 300 Islamic financial institutions operating as Islamic cooperative credit societies, Islamic welfare societies and financial associations</a:t>
            </a:r>
          </a:p>
          <a:p>
            <a:pPr marL="990600" lvl="1" indent="-533400" eaLnBrk="1" hangingPunct="1">
              <a:spcBef>
                <a:spcPct val="20000"/>
              </a:spcBef>
              <a:buClr>
                <a:schemeClr val="accent2"/>
              </a:buClr>
              <a:buSzPct val="70000"/>
              <a:buFont typeface="Wingdings" pitchFamily="2" charset="2"/>
              <a:buChar char="n"/>
              <a:defRPr/>
            </a:pPr>
            <a:endParaRPr lang="en-US" sz="2000" dirty="0"/>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6C686011-9E44-041B-E05C-6E40D6F1A8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333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91762-B7D9-6412-272C-854A0445A5DB}"/>
              </a:ext>
            </a:extLst>
          </p:cNvPr>
          <p:cNvPicPr>
            <a:picLocks noChangeAspect="1"/>
          </p:cNvPicPr>
          <p:nvPr/>
        </p:nvPicPr>
        <p:blipFill>
          <a:blip r:embed="rId4"/>
          <a:stretch>
            <a:fillRect/>
          </a:stretch>
        </p:blipFill>
        <p:spPr>
          <a:xfrm>
            <a:off x="0" y="0"/>
            <a:ext cx="9144000" cy="6857999"/>
          </a:xfrm>
          <a:prstGeom prst="rect">
            <a:avLst/>
          </a:prstGeom>
        </p:spPr>
      </p:pic>
      <p:sp>
        <p:nvSpPr>
          <p:cNvPr id="114692" name="Rectangle 4"/>
          <p:cNvSpPr>
            <a:spLocks noChangeArrowheads="1"/>
          </p:cNvSpPr>
          <p:nvPr/>
        </p:nvSpPr>
        <p:spPr bwMode="auto">
          <a:xfrm>
            <a:off x="426429" y="990600"/>
            <a:ext cx="8336572" cy="5702301"/>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Western Countries: United Kingdom (UK)</a:t>
            </a:r>
          </a:p>
          <a:p>
            <a:pPr marL="990600" lvl="1" indent="-533400" algn="just" eaLnBrk="1" hangingPunct="1">
              <a:spcBef>
                <a:spcPct val="20000"/>
              </a:spcBef>
              <a:buClr>
                <a:schemeClr val="accent2"/>
              </a:buClr>
              <a:buSzPct val="70000"/>
              <a:buFont typeface="Wingdings" pitchFamily="2" charset="2"/>
              <a:buChar char="n"/>
              <a:defRPr/>
            </a:pPr>
            <a:r>
              <a:rPr lang="en-US" sz="2000" dirty="0"/>
              <a:t>There is an urgent need and a large demand for Islamic retail products for the vastly under-served Muslim communities in non-Muslim countries in the West</a:t>
            </a:r>
          </a:p>
          <a:p>
            <a:pPr marL="990600" lvl="1" indent="-533400" algn="just" eaLnBrk="1" hangingPunct="1">
              <a:spcBef>
                <a:spcPct val="20000"/>
              </a:spcBef>
              <a:buClr>
                <a:schemeClr val="accent2"/>
              </a:buClr>
              <a:buSzPct val="70000"/>
              <a:buFont typeface="Wingdings" pitchFamily="2" charset="2"/>
              <a:buChar char="n"/>
              <a:defRPr/>
            </a:pPr>
            <a:r>
              <a:rPr lang="en-US" sz="2000" dirty="0"/>
              <a:t>There are 3 million Muslims in the UK</a:t>
            </a:r>
          </a:p>
          <a:p>
            <a:pPr marL="990600" lvl="1" indent="-533400" algn="just" eaLnBrk="1" hangingPunct="1">
              <a:spcBef>
                <a:spcPct val="20000"/>
              </a:spcBef>
              <a:buClr>
                <a:schemeClr val="accent2"/>
              </a:buClr>
              <a:buSzPct val="70000"/>
              <a:buFont typeface="Wingdings" pitchFamily="2" charset="2"/>
              <a:buChar char="n"/>
              <a:defRPr/>
            </a:pPr>
            <a:r>
              <a:rPr lang="en-US" sz="2000" dirty="0"/>
              <a:t>Financial Services Authority (FSA) regulates Islamic banking in the UK</a:t>
            </a:r>
          </a:p>
          <a:p>
            <a:pPr marL="990600" lvl="1" indent="-533400" algn="just" eaLnBrk="1" hangingPunct="1">
              <a:spcBef>
                <a:spcPct val="20000"/>
              </a:spcBef>
              <a:buClr>
                <a:schemeClr val="accent2"/>
              </a:buClr>
              <a:buSzPct val="70000"/>
              <a:buFont typeface="Wingdings" pitchFamily="2" charset="2"/>
              <a:buChar char="n"/>
              <a:defRPr/>
            </a:pPr>
            <a:r>
              <a:rPr lang="en-US" sz="2000" dirty="0"/>
              <a:t>Four main issues facing Islamic banks in the UK </a:t>
            </a:r>
            <a:r>
              <a:rPr lang="en-US" sz="2000" dirty="0">
                <a:latin typeface="Arial"/>
              </a:rPr>
              <a:t>–</a:t>
            </a:r>
            <a:r>
              <a:rPr lang="en-US" sz="2000" dirty="0"/>
              <a:t> calculation of capital, accounting and disclosure standards, role of the </a:t>
            </a:r>
            <a:r>
              <a:rPr lang="en-US" sz="2000" i="1" dirty="0"/>
              <a:t>Shari</a:t>
            </a:r>
            <a:r>
              <a:rPr lang="en-US" sz="2000" i="1" dirty="0">
                <a:latin typeface="Arial"/>
              </a:rPr>
              <a:t>’</a:t>
            </a:r>
            <a:r>
              <a:rPr lang="en-US" sz="2000" i="1" dirty="0"/>
              <a:t>ah</a:t>
            </a:r>
            <a:r>
              <a:rPr lang="en-US" sz="2000" dirty="0"/>
              <a:t> board, and liquidity management</a:t>
            </a:r>
          </a:p>
          <a:p>
            <a:pPr marL="990600" lvl="1" indent="-533400" algn="just" eaLnBrk="1" hangingPunct="1">
              <a:spcBef>
                <a:spcPct val="20000"/>
              </a:spcBef>
              <a:buClr>
                <a:schemeClr val="accent2"/>
              </a:buClr>
              <a:buSzPct val="70000"/>
              <a:buFont typeface="Wingdings" pitchFamily="2" charset="2"/>
              <a:buChar char="n"/>
              <a:defRPr/>
            </a:pPr>
            <a:r>
              <a:rPr lang="en-US" sz="2000" dirty="0"/>
              <a:t>Islamic Bank of Britain (IBB) is the first stand-alone Islamic retail bank in the UK</a:t>
            </a:r>
          </a:p>
          <a:p>
            <a:pPr marL="1371600" lvl="2" indent="-457200" algn="just" eaLnBrk="1" hangingPunct="1">
              <a:spcBef>
                <a:spcPct val="20000"/>
              </a:spcBef>
              <a:buClr>
                <a:schemeClr val="tx2"/>
              </a:buClr>
              <a:buSzPct val="70000"/>
              <a:buFont typeface="Wingdings" pitchFamily="2" charset="2"/>
              <a:buChar char="n"/>
              <a:defRPr/>
            </a:pPr>
            <a:r>
              <a:rPr lang="en-US" sz="2000" dirty="0"/>
              <a:t>Prior to IBB, Muslims relied on Middle Eastern banks with branches in the UK</a:t>
            </a:r>
          </a:p>
          <a:p>
            <a:pPr marL="990600" lvl="1" indent="-533400" algn="just" eaLnBrk="1" hangingPunct="1">
              <a:spcBef>
                <a:spcPct val="20000"/>
              </a:spcBef>
              <a:buClr>
                <a:schemeClr val="accent2"/>
              </a:buClr>
              <a:buSzPct val="70000"/>
              <a:buFont typeface="Wingdings" pitchFamily="2" charset="2"/>
              <a:buChar char="n"/>
              <a:defRPr/>
            </a:pPr>
            <a:r>
              <a:rPr lang="en-US" sz="2000" dirty="0"/>
              <a:t>British-based banks offering Islamic financial services include Lloyds TSB, HSBC, Barclays Bank &amp; ANZ Grindlays (London)</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D6BECABC-96E6-DF66-1692-69B3392EE0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203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2DB55E-90D3-385C-7752-86DBD2403412}"/>
              </a:ext>
            </a:extLst>
          </p:cNvPr>
          <p:cNvPicPr>
            <a:picLocks noChangeAspect="1"/>
          </p:cNvPicPr>
          <p:nvPr/>
        </p:nvPicPr>
        <p:blipFill>
          <a:blip r:embed="rId5"/>
          <a:stretch>
            <a:fillRect/>
          </a:stretch>
        </p:blipFill>
        <p:spPr>
          <a:xfrm>
            <a:off x="0" y="0"/>
            <a:ext cx="9144000" cy="6857999"/>
          </a:xfrm>
          <a:prstGeom prst="rect">
            <a:avLst/>
          </a:prstGeom>
        </p:spPr>
      </p:pic>
      <p:sp>
        <p:nvSpPr>
          <p:cNvPr id="115716" name="Rectangle 4"/>
          <p:cNvSpPr>
            <a:spLocks noChangeArrowheads="1"/>
          </p:cNvSpPr>
          <p:nvPr/>
        </p:nvSpPr>
        <p:spPr bwMode="auto">
          <a:xfrm>
            <a:off x="609601" y="1143000"/>
            <a:ext cx="8153399" cy="6142037"/>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Western Countries: Europe</a:t>
            </a:r>
          </a:p>
          <a:p>
            <a:pPr marL="990600" lvl="1" indent="-533400" algn="just" eaLnBrk="1" hangingPunct="1">
              <a:spcBef>
                <a:spcPct val="20000"/>
              </a:spcBef>
              <a:buClr>
                <a:schemeClr val="accent2"/>
              </a:buClr>
              <a:buSzPct val="70000"/>
              <a:buFont typeface="Wingdings" pitchFamily="2" charset="2"/>
              <a:buChar char="n"/>
              <a:defRPr/>
            </a:pPr>
            <a:r>
              <a:rPr lang="en-US" sz="2000" dirty="0"/>
              <a:t>Muslim population in Europe (minus Turkey) estimated to be 13.8 million</a:t>
            </a:r>
          </a:p>
          <a:p>
            <a:pPr marL="990600" lvl="1" indent="-533400" algn="just" eaLnBrk="1" hangingPunct="1">
              <a:spcBef>
                <a:spcPct val="20000"/>
              </a:spcBef>
              <a:buClr>
                <a:schemeClr val="accent2"/>
              </a:buClr>
              <a:buSzPct val="70000"/>
              <a:buFont typeface="Wingdings" pitchFamily="2" charset="2"/>
              <a:buChar char="n"/>
              <a:defRPr/>
            </a:pPr>
            <a:r>
              <a:rPr lang="en-US" sz="2000" dirty="0"/>
              <a:t>Financial institutions offering Islamic financial services in Europe include,</a:t>
            </a:r>
          </a:p>
          <a:p>
            <a:pPr marL="1371600" lvl="2" indent="-457200" algn="just" eaLnBrk="1" hangingPunct="1">
              <a:spcBef>
                <a:spcPct val="20000"/>
              </a:spcBef>
              <a:buClr>
                <a:schemeClr val="tx2"/>
              </a:buClr>
              <a:buSzPct val="70000"/>
              <a:buFont typeface="Wingdings" pitchFamily="2" charset="2"/>
              <a:buChar char="n"/>
              <a:defRPr/>
            </a:pPr>
            <a:r>
              <a:rPr lang="en-US" sz="2000" dirty="0"/>
              <a:t>Bosnia Bank International (Bosnia)</a:t>
            </a:r>
          </a:p>
          <a:p>
            <a:pPr marL="1371600" lvl="2" indent="-457200" algn="just" eaLnBrk="1" hangingPunct="1">
              <a:spcBef>
                <a:spcPct val="20000"/>
              </a:spcBef>
              <a:buClr>
                <a:schemeClr val="tx2"/>
              </a:buClr>
              <a:buSzPct val="70000"/>
              <a:buFont typeface="Wingdings" pitchFamily="2" charset="2"/>
              <a:buChar char="n"/>
              <a:defRPr/>
            </a:pPr>
            <a:r>
              <a:rPr lang="en-US" sz="2000" dirty="0"/>
              <a:t>Islamic Bank International of Denmark Copenhagen (Denmark)</a:t>
            </a:r>
          </a:p>
          <a:p>
            <a:pPr marL="1371600" lvl="2" indent="-457200" algn="just" eaLnBrk="1" hangingPunct="1">
              <a:spcBef>
                <a:spcPct val="20000"/>
              </a:spcBef>
              <a:buClr>
                <a:schemeClr val="tx2"/>
              </a:buClr>
              <a:buSzPct val="70000"/>
              <a:buFont typeface="Wingdings" pitchFamily="2" charset="2"/>
              <a:buChar char="n"/>
              <a:defRPr/>
            </a:pPr>
            <a:r>
              <a:rPr lang="en-US" sz="2000" dirty="0"/>
              <a:t>BNP Paribas (France)</a:t>
            </a:r>
          </a:p>
          <a:p>
            <a:pPr marL="1371600" lvl="2" indent="-457200" algn="just" eaLnBrk="1" hangingPunct="1">
              <a:spcBef>
                <a:spcPct val="20000"/>
              </a:spcBef>
              <a:buClr>
                <a:schemeClr val="tx2"/>
              </a:buClr>
              <a:buSzPct val="70000"/>
              <a:buFont typeface="Wingdings" pitchFamily="2" charset="2"/>
              <a:buChar char="n"/>
              <a:defRPr/>
            </a:pPr>
            <a:r>
              <a:rPr lang="en-US" sz="2000" dirty="0"/>
              <a:t>Commerzbank and Deutsche Bank (Germany)</a:t>
            </a:r>
          </a:p>
          <a:p>
            <a:pPr marL="1371600" lvl="2" indent="-457200" algn="just" eaLnBrk="1" hangingPunct="1">
              <a:spcBef>
                <a:spcPct val="20000"/>
              </a:spcBef>
              <a:buClr>
                <a:schemeClr val="tx2"/>
              </a:buClr>
              <a:buSzPct val="70000"/>
              <a:buFont typeface="Wingdings" pitchFamily="2" charset="2"/>
              <a:buChar char="n"/>
              <a:defRPr/>
            </a:pPr>
            <a:r>
              <a:rPr lang="en-US" sz="2000" dirty="0"/>
              <a:t>ABN Amro (Holland)</a:t>
            </a:r>
          </a:p>
          <a:p>
            <a:pPr marL="1371600" lvl="2" indent="-457200" algn="just" eaLnBrk="1" hangingPunct="1">
              <a:spcBef>
                <a:spcPct val="20000"/>
              </a:spcBef>
              <a:buClr>
                <a:schemeClr val="tx2"/>
              </a:buClr>
              <a:buSzPct val="70000"/>
              <a:buFont typeface="Wingdings" pitchFamily="2" charset="2"/>
              <a:buChar char="n"/>
              <a:defRPr/>
            </a:pPr>
            <a:r>
              <a:rPr lang="en-US" sz="2000" dirty="0"/>
              <a:t>Samba Capital Management International (Luxembourg)</a:t>
            </a:r>
          </a:p>
          <a:p>
            <a:pPr marL="1371600" lvl="2" indent="-457200" algn="just" eaLnBrk="1" hangingPunct="1">
              <a:spcBef>
                <a:spcPct val="20000"/>
              </a:spcBef>
              <a:buClr>
                <a:schemeClr val="tx2"/>
              </a:buClr>
              <a:buSzPct val="70000"/>
              <a:buFont typeface="Wingdings" pitchFamily="2" charset="2"/>
              <a:buChar char="n"/>
              <a:defRPr/>
            </a:pPr>
            <a:r>
              <a:rPr lang="en-US" sz="2000" dirty="0"/>
              <a:t>Dar Al Maal Al Islamic Trust and Union Bank of Switzerland (Switzerland)</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4ADA4581-33B7-9380-F2E3-A1ECBD858F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223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F1E4E-7451-0AA1-6724-6102D7D1E52E}"/>
              </a:ext>
            </a:extLst>
          </p:cNvPr>
          <p:cNvPicPr>
            <a:picLocks noChangeAspect="1"/>
          </p:cNvPicPr>
          <p:nvPr/>
        </p:nvPicPr>
        <p:blipFill>
          <a:blip r:embed="rId4"/>
          <a:stretch>
            <a:fillRect/>
          </a:stretch>
        </p:blipFill>
        <p:spPr>
          <a:xfrm>
            <a:off x="0" y="0"/>
            <a:ext cx="9144000" cy="6857999"/>
          </a:xfrm>
          <a:prstGeom prst="rect">
            <a:avLst/>
          </a:prstGeom>
        </p:spPr>
      </p:pic>
      <p:sp>
        <p:nvSpPr>
          <p:cNvPr id="116740" name="Rectangle 4"/>
          <p:cNvSpPr>
            <a:spLocks noChangeArrowheads="1"/>
          </p:cNvSpPr>
          <p:nvPr/>
        </p:nvSpPr>
        <p:spPr bwMode="auto">
          <a:xfrm>
            <a:off x="559777" y="990600"/>
            <a:ext cx="8050823" cy="5702301"/>
          </a:xfrm>
          <a:prstGeom prst="rect">
            <a:avLst/>
          </a:prstGeom>
          <a:noFill/>
          <a:ln w="9525">
            <a:noFill/>
            <a:miter lim="800000"/>
            <a:headEnd/>
            <a:tailEnd/>
          </a:ln>
          <a:effectLst/>
        </p:spPr>
        <p:txBody>
          <a:bodyPr/>
          <a:lstStyle/>
          <a:p>
            <a:pPr marL="609600" indent="-609600" algn="just" eaLnBrk="1" hangingPunct="1">
              <a:spcBef>
                <a:spcPct val="20000"/>
              </a:spcBef>
              <a:buClr>
                <a:schemeClr val="hlink"/>
              </a:buClr>
              <a:buSzPct val="70000"/>
              <a:buFont typeface="Wingdings" pitchFamily="2" charset="2"/>
              <a:buNone/>
              <a:defRPr/>
            </a:pPr>
            <a:r>
              <a:rPr lang="en-US" sz="2400" dirty="0"/>
              <a:t>Western Countries: United States (US)</a:t>
            </a:r>
          </a:p>
          <a:p>
            <a:pPr marL="990600" lvl="1" indent="-533400" algn="just" eaLnBrk="1" hangingPunct="1">
              <a:spcBef>
                <a:spcPct val="20000"/>
              </a:spcBef>
              <a:buClr>
                <a:schemeClr val="accent2"/>
              </a:buClr>
              <a:buSzPct val="70000"/>
              <a:buFont typeface="Wingdings" pitchFamily="2" charset="2"/>
              <a:buChar char="n"/>
              <a:defRPr/>
            </a:pPr>
            <a:r>
              <a:rPr lang="en-US" sz="2000" dirty="0"/>
              <a:t>Muslim population in the US estimated to range between 6-12 million</a:t>
            </a:r>
          </a:p>
          <a:p>
            <a:pPr marL="990600" lvl="1" indent="-533400" algn="just" eaLnBrk="1" hangingPunct="1">
              <a:spcBef>
                <a:spcPct val="20000"/>
              </a:spcBef>
              <a:buClr>
                <a:schemeClr val="accent2"/>
              </a:buClr>
              <a:buSzPct val="70000"/>
              <a:buFont typeface="Wingdings" pitchFamily="2" charset="2"/>
              <a:buChar char="n"/>
              <a:defRPr/>
            </a:pPr>
            <a:r>
              <a:rPr lang="en-US" sz="2000" dirty="0"/>
              <a:t>Average per capita income of American Muslims higher than national average (USD35,000 </a:t>
            </a:r>
            <a:r>
              <a:rPr lang="en-US" sz="2000" dirty="0">
                <a:latin typeface="Arial"/>
              </a:rPr>
              <a:t>–</a:t>
            </a:r>
            <a:r>
              <a:rPr lang="en-US" sz="2000" dirty="0"/>
              <a:t> USD45,000)</a:t>
            </a:r>
          </a:p>
          <a:p>
            <a:pPr marL="990600" lvl="1" indent="-533400" algn="just" eaLnBrk="1" hangingPunct="1">
              <a:spcBef>
                <a:spcPct val="20000"/>
              </a:spcBef>
              <a:buClr>
                <a:schemeClr val="accent2"/>
              </a:buClr>
              <a:buSzPct val="70000"/>
              <a:buFont typeface="Wingdings" pitchFamily="2" charset="2"/>
              <a:buChar char="n"/>
              <a:defRPr/>
            </a:pPr>
            <a:r>
              <a:rPr lang="en-US" sz="2000" dirty="0"/>
              <a:t>General Council of Islamic Banks and Financial Institutions (GCIBFI) educate regulators and Treasury officials on Islamic finance</a:t>
            </a:r>
          </a:p>
          <a:p>
            <a:pPr marL="990600" lvl="1" indent="-533400" algn="just" eaLnBrk="1" hangingPunct="1">
              <a:spcBef>
                <a:spcPct val="20000"/>
              </a:spcBef>
              <a:buClr>
                <a:schemeClr val="accent2"/>
              </a:buClr>
              <a:buSzPct val="70000"/>
              <a:buFont typeface="Wingdings" pitchFamily="2" charset="2"/>
              <a:buChar char="n"/>
              <a:defRPr/>
            </a:pPr>
            <a:r>
              <a:rPr lang="en-US" sz="2000" dirty="0"/>
              <a:t>Among financial institutions in the US involved in Islamic finance are Al Baraka Corp., Al Manzil Islamic Financial Services, Lariba Bank, Goldman Sach</a:t>
            </a:r>
            <a:r>
              <a:rPr lang="en-US" sz="2000" dirty="0">
                <a:latin typeface="Arial"/>
              </a:rPr>
              <a:t>’</a:t>
            </a:r>
            <a:r>
              <a:rPr lang="en-US" sz="2000" dirty="0"/>
              <a:t>s Islamic banking subsidiary and the Muslim Credit Union</a:t>
            </a:r>
          </a:p>
          <a:p>
            <a:pPr marL="990600" lvl="1" indent="-533400" algn="just" eaLnBrk="1" hangingPunct="1">
              <a:spcBef>
                <a:spcPct val="20000"/>
              </a:spcBef>
              <a:buClr>
                <a:schemeClr val="accent2"/>
              </a:buClr>
              <a:buSzPct val="70000"/>
              <a:buFont typeface="Wingdings" pitchFamily="2" charset="2"/>
              <a:buChar char="n"/>
              <a:defRPr/>
            </a:pPr>
            <a:r>
              <a:rPr lang="en-US" sz="2000" dirty="0"/>
              <a:t>The Office of the Comptroller of the Currency (OCC), in addressing the economic substance of contemporary Islamic banking products, concluded that they are functionally equivalent to secured lending and hence permissible under existing banking law</a:t>
            </a:r>
          </a:p>
        </p:txBody>
      </p:sp>
      <p:sp>
        <p:nvSpPr>
          <p:cNvPr id="6" name="Rectangle 2"/>
          <p:cNvSpPr>
            <a:spLocks noGrp="1" noRot="1" noChangeArrowheads="1"/>
          </p:cNvSpPr>
          <p:nvPr>
            <p:ph type="title"/>
          </p:nvPr>
        </p:nvSpPr>
        <p:spPr>
          <a:xfrm>
            <a:off x="444012" y="152400"/>
            <a:ext cx="8166588" cy="533400"/>
          </a:xfrm>
        </p:spPr>
        <p:txBody>
          <a:bodyPr>
            <a:noAutofit/>
          </a:bodyPr>
          <a:lstStyle/>
          <a:p>
            <a:pPr eaLnBrk="1" hangingPunct="1">
              <a:defRPr/>
            </a:pPr>
            <a:r>
              <a:rPr lang="en-US" sz="3600" b="1" dirty="0">
                <a:solidFill>
                  <a:srgbClr val="0000FF"/>
                </a:solidFill>
              </a:rPr>
              <a:t>Development of IBF in Other Countries</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7" name="Audio 6">
            <a:hlinkClick r:id="" action="ppaction://media"/>
            <a:extLst>
              <a:ext uri="{FF2B5EF4-FFF2-40B4-BE49-F238E27FC236}">
                <a16:creationId xmlns:a16="http://schemas.microsoft.com/office/drawing/2014/main" id="{AD70B2B6-004F-9220-1053-547EE8B56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326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a:xfrm>
            <a:off x="1600200" y="76200"/>
            <a:ext cx="7010400" cy="533400"/>
          </a:xfrm>
        </p:spPr>
        <p:txBody>
          <a:bodyPr>
            <a:noAutofit/>
          </a:bodyPr>
          <a:lstStyle/>
          <a:p>
            <a:pPr eaLnBrk="1" hangingPunct="1">
              <a:defRPr/>
            </a:pPr>
            <a:r>
              <a:rPr lang="en-US" sz="3200" b="1" dirty="0">
                <a:solidFill>
                  <a:srgbClr val="0000FF"/>
                </a:solidFill>
              </a:rPr>
              <a:t>History of Islamic Banking and Finance</a:t>
            </a:r>
          </a:p>
        </p:txBody>
      </p:sp>
      <p:sp>
        <p:nvSpPr>
          <p:cNvPr id="65540" name="Rectangle 4"/>
          <p:cNvSpPr>
            <a:spLocks noChangeArrowheads="1"/>
          </p:cNvSpPr>
          <p:nvPr/>
        </p:nvSpPr>
        <p:spPr bwMode="auto">
          <a:xfrm>
            <a:off x="786912" y="990600"/>
            <a:ext cx="8052288" cy="54102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Char char="n"/>
              <a:defRPr/>
            </a:pPr>
            <a:r>
              <a:rPr lang="en-US" sz="2400" dirty="0"/>
              <a:t>With advent of Islam</a:t>
            </a:r>
          </a:p>
          <a:p>
            <a:pPr marL="990600" lvl="1" indent="-533400" eaLnBrk="1" hangingPunct="1">
              <a:spcBef>
                <a:spcPct val="20000"/>
              </a:spcBef>
              <a:buClr>
                <a:schemeClr val="accent2"/>
              </a:buClr>
              <a:buSzPct val="70000"/>
              <a:buFont typeface="Wingdings" pitchFamily="2" charset="2"/>
              <a:buChar char="n"/>
              <a:defRPr/>
            </a:pPr>
            <a:r>
              <a:rPr lang="en-US" sz="2400" dirty="0"/>
              <a:t>Institutionalization of fair and equitable markets</a:t>
            </a:r>
          </a:p>
          <a:p>
            <a:pPr marL="1447800" lvl="2" indent="-533400" eaLnBrk="1" hangingPunct="1">
              <a:spcBef>
                <a:spcPct val="20000"/>
              </a:spcBef>
              <a:buClr>
                <a:schemeClr val="accent2"/>
              </a:buClr>
              <a:buSzPct val="70000"/>
              <a:buFont typeface="Wingdings" pitchFamily="2" charset="2"/>
              <a:buChar char="n"/>
              <a:defRPr/>
            </a:pPr>
            <a:r>
              <a:rPr lang="en-US" sz="2000" dirty="0"/>
              <a:t>Eradication of </a:t>
            </a:r>
            <a:r>
              <a:rPr lang="en-US" sz="2000" i="1" dirty="0"/>
              <a:t>riba</a:t>
            </a:r>
            <a:r>
              <a:rPr lang="en-US" sz="2000" dirty="0"/>
              <a:t> institutions and practices</a:t>
            </a:r>
          </a:p>
          <a:p>
            <a:pPr marL="1447800" lvl="2" indent="-533400" eaLnBrk="1" hangingPunct="1">
              <a:spcBef>
                <a:spcPct val="20000"/>
              </a:spcBef>
              <a:buClr>
                <a:schemeClr val="accent2"/>
              </a:buClr>
              <a:buSzPct val="70000"/>
              <a:buFont typeface="Wingdings" pitchFamily="2" charset="2"/>
              <a:buChar char="n"/>
              <a:defRPr/>
            </a:pPr>
            <a:r>
              <a:rPr lang="en-US" sz="2000" dirty="0"/>
              <a:t>Eradication of </a:t>
            </a:r>
            <a:r>
              <a:rPr lang="en-US" sz="2000" i="1" dirty="0" err="1"/>
              <a:t>gharar</a:t>
            </a:r>
            <a:r>
              <a:rPr lang="en-US" sz="2000" dirty="0"/>
              <a:t> transactions</a:t>
            </a:r>
          </a:p>
          <a:p>
            <a:pPr marL="1371600" lvl="2" indent="-457200" eaLnBrk="1" hangingPunct="1">
              <a:spcBef>
                <a:spcPct val="20000"/>
              </a:spcBef>
              <a:buClr>
                <a:schemeClr val="tx2"/>
              </a:buClr>
              <a:buSzPct val="70000"/>
              <a:buFont typeface="Wingdings" pitchFamily="2" charset="2"/>
              <a:buChar char="n"/>
              <a:defRPr/>
            </a:pPr>
            <a:r>
              <a:rPr lang="en-US" sz="2000" dirty="0"/>
              <a:t>No monopoly, fraud</a:t>
            </a:r>
          </a:p>
          <a:p>
            <a:pPr marL="1371600" lvl="2" indent="-457200" eaLnBrk="1" hangingPunct="1">
              <a:spcBef>
                <a:spcPct val="20000"/>
              </a:spcBef>
              <a:buClr>
                <a:schemeClr val="tx2"/>
              </a:buClr>
              <a:buSzPct val="70000"/>
              <a:buFont typeface="Wingdings" pitchFamily="2" charset="2"/>
              <a:buChar char="n"/>
              <a:defRPr/>
            </a:pPr>
            <a:r>
              <a:rPr lang="en-US" sz="2000" dirty="0"/>
              <a:t>Standardization of money and commodity exchanges: </a:t>
            </a:r>
            <a:r>
              <a:rPr lang="en-US" sz="2000" i="1" dirty="0" err="1"/>
              <a:t>Hadith</a:t>
            </a:r>
            <a:r>
              <a:rPr lang="en-US" sz="2000" dirty="0"/>
              <a:t> on the six commodities</a:t>
            </a:r>
          </a:p>
          <a:p>
            <a:pPr marL="990600" lvl="1" indent="-533400" eaLnBrk="1" hangingPunct="1">
              <a:spcBef>
                <a:spcPct val="20000"/>
              </a:spcBef>
              <a:buClr>
                <a:schemeClr val="accent2"/>
              </a:buClr>
              <a:buSzPct val="70000"/>
              <a:buFont typeface="Wingdings" pitchFamily="2" charset="2"/>
              <a:buChar char="n"/>
              <a:defRPr/>
            </a:pPr>
            <a:r>
              <a:rPr lang="en-US" sz="2400" dirty="0" err="1"/>
              <a:t>Islamization</a:t>
            </a:r>
            <a:r>
              <a:rPr lang="en-US" sz="2400" dirty="0"/>
              <a:t> of many business organizations and institutions</a:t>
            </a:r>
          </a:p>
          <a:p>
            <a:pPr marL="1371600" lvl="2" indent="-457200" eaLnBrk="1" hangingPunct="1">
              <a:spcBef>
                <a:spcPct val="20000"/>
              </a:spcBef>
              <a:buClr>
                <a:schemeClr val="tx2"/>
              </a:buClr>
              <a:buSzPct val="70000"/>
              <a:buFont typeface="Wingdings" pitchFamily="2" charset="2"/>
              <a:buChar char="n"/>
              <a:defRPr/>
            </a:pPr>
            <a:r>
              <a:rPr lang="en-US" sz="2000" i="1" dirty="0" err="1"/>
              <a:t>Mudarabah</a:t>
            </a:r>
            <a:r>
              <a:rPr lang="en-US" sz="2000" dirty="0"/>
              <a:t>, </a:t>
            </a:r>
            <a:r>
              <a:rPr lang="en-US" sz="2000" i="1" dirty="0" err="1"/>
              <a:t>musyarakah</a:t>
            </a:r>
            <a:r>
              <a:rPr lang="en-US" sz="2000" dirty="0"/>
              <a:t>, </a:t>
            </a:r>
            <a:r>
              <a:rPr lang="en-US" sz="2000" i="1" dirty="0" err="1"/>
              <a:t>salam</a:t>
            </a:r>
            <a:r>
              <a:rPr lang="en-US" sz="2000" dirty="0"/>
              <a:t>, </a:t>
            </a:r>
            <a:r>
              <a:rPr lang="en-US" sz="2000" i="1" dirty="0" err="1"/>
              <a:t>muzara’ah</a:t>
            </a:r>
            <a:r>
              <a:rPr lang="en-US" sz="2000" dirty="0"/>
              <a:t> (sharecropping or partnership in agriculture), </a:t>
            </a:r>
            <a:r>
              <a:rPr lang="en-US" sz="2000" i="1" dirty="0" err="1"/>
              <a:t>musaqah</a:t>
            </a:r>
            <a:r>
              <a:rPr lang="en-US" sz="2000" dirty="0"/>
              <a:t> (irrigation)</a:t>
            </a:r>
          </a:p>
          <a:p>
            <a:pPr marL="990600" lvl="1" indent="-533400" eaLnBrk="1" hangingPunct="1">
              <a:spcBef>
                <a:spcPct val="20000"/>
              </a:spcBef>
              <a:buClr>
                <a:schemeClr val="accent2"/>
              </a:buClr>
              <a:buSzPct val="70000"/>
              <a:buFont typeface="Wingdings" pitchFamily="2" charset="2"/>
              <a:buChar char="n"/>
              <a:defRPr/>
            </a:pPr>
            <a:r>
              <a:rPr lang="en-US" sz="2400" dirty="0"/>
              <a:t>New organizations and institutions were introduced</a:t>
            </a:r>
          </a:p>
          <a:p>
            <a:pPr marL="1371600" lvl="2" indent="-457200" eaLnBrk="1" hangingPunct="1">
              <a:spcBef>
                <a:spcPct val="20000"/>
              </a:spcBef>
              <a:buClr>
                <a:schemeClr val="tx2"/>
              </a:buClr>
              <a:buSzPct val="70000"/>
              <a:buFont typeface="Wingdings" pitchFamily="2" charset="2"/>
              <a:buChar char="n"/>
              <a:defRPr/>
            </a:pPr>
            <a:r>
              <a:rPr lang="en-US" sz="2000" i="1" dirty="0" err="1"/>
              <a:t>Zakah</a:t>
            </a:r>
            <a:r>
              <a:rPr lang="en-US" sz="2000" i="1" dirty="0"/>
              <a:t> and </a:t>
            </a:r>
            <a:r>
              <a:rPr lang="en-US" sz="2000" i="1" dirty="0" err="1"/>
              <a:t>awqf</a:t>
            </a:r>
            <a:endParaRPr lang="en-US" sz="2000" i="1" dirty="0"/>
          </a:p>
          <a:p>
            <a:pPr marL="1371600" lvl="2" indent="-457200" eaLnBrk="1" hangingPunct="1">
              <a:spcBef>
                <a:spcPct val="20000"/>
              </a:spcBef>
              <a:buClr>
                <a:schemeClr val="tx2"/>
              </a:buClr>
              <a:buSzPct val="70000"/>
              <a:buFont typeface="Wingdings" pitchFamily="2" charset="2"/>
              <a:buChar char="n"/>
              <a:defRPr/>
            </a:pPr>
            <a:r>
              <a:rPr lang="en-US" sz="2000" i="1" dirty="0" err="1"/>
              <a:t>Baitul</a:t>
            </a:r>
            <a:r>
              <a:rPr lang="en-US" sz="2000" i="1" dirty="0"/>
              <a:t>-mal</a:t>
            </a:r>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4" name="Picture 3">
            <a:extLst>
              <a:ext uri="{FF2B5EF4-FFF2-40B4-BE49-F238E27FC236}">
                <a16:creationId xmlns:a16="http://schemas.microsoft.com/office/drawing/2014/main" id="{668A618B-C41D-53AD-FE5D-B3CD66BFCBE5}"/>
              </a:ext>
            </a:extLst>
          </p:cNvPr>
          <p:cNvPicPr>
            <a:picLocks noChangeAspect="1"/>
          </p:cNvPicPr>
          <p:nvPr/>
        </p:nvPicPr>
        <p:blipFill>
          <a:blip r:embed="rId5"/>
          <a:stretch>
            <a:fillRect/>
          </a:stretch>
        </p:blipFill>
        <p:spPr>
          <a:xfrm>
            <a:off x="0" y="0"/>
            <a:ext cx="9144000" cy="6857999"/>
          </a:xfrm>
          <a:prstGeom prst="rect">
            <a:avLst/>
          </a:prstGeom>
        </p:spPr>
      </p:pic>
      <p:pic>
        <p:nvPicPr>
          <p:cNvPr id="6" name="Audio 5">
            <a:hlinkClick r:id="" action="ppaction://media"/>
            <a:extLst>
              <a:ext uri="{FF2B5EF4-FFF2-40B4-BE49-F238E27FC236}">
                <a16:creationId xmlns:a16="http://schemas.microsoft.com/office/drawing/2014/main" id="{CC4C9C7F-0412-4098-5D30-D9893DE8B5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med" advTm="472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8C16C-4447-80F4-97DA-790561BC7888}"/>
              </a:ext>
            </a:extLst>
          </p:cNvPr>
          <p:cNvPicPr>
            <a:picLocks noChangeAspect="1"/>
          </p:cNvPicPr>
          <p:nvPr/>
        </p:nvPicPr>
        <p:blipFill>
          <a:blip r:embed="rId4"/>
          <a:stretch>
            <a:fillRect/>
          </a:stretch>
        </p:blipFill>
        <p:spPr>
          <a:xfrm>
            <a:off x="0" y="0"/>
            <a:ext cx="9144000" cy="6857999"/>
          </a:xfrm>
          <a:prstGeom prst="rect">
            <a:avLst/>
          </a:prstGeom>
        </p:spPr>
      </p:pic>
      <p:sp>
        <p:nvSpPr>
          <p:cNvPr id="38914" name="Rectangle 2"/>
          <p:cNvSpPr>
            <a:spLocks noGrp="1" noRot="1" noChangeArrowheads="1"/>
          </p:cNvSpPr>
          <p:nvPr>
            <p:ph type="title"/>
          </p:nvPr>
        </p:nvSpPr>
        <p:spPr>
          <a:xfrm>
            <a:off x="1676400" y="152400"/>
            <a:ext cx="7010400" cy="609600"/>
          </a:xfrm>
        </p:spPr>
        <p:txBody>
          <a:bodyPr>
            <a:noAutofit/>
          </a:bodyPr>
          <a:lstStyle/>
          <a:p>
            <a:pPr eaLnBrk="1" hangingPunct="1"/>
            <a:r>
              <a:rPr lang="en-US" sz="3600" b="1" dirty="0">
                <a:solidFill>
                  <a:srgbClr val="0000FF"/>
                </a:solidFill>
                <a:effectLst/>
              </a:rPr>
              <a:t>Islamic Banks in Malaysia</a:t>
            </a:r>
          </a:p>
        </p:txBody>
      </p:sp>
      <p:sp>
        <p:nvSpPr>
          <p:cNvPr id="63491" name="Rectangle 3"/>
          <p:cNvSpPr>
            <a:spLocks noGrp="1" noChangeArrowheads="1"/>
          </p:cNvSpPr>
          <p:nvPr>
            <p:ph type="body" idx="1"/>
          </p:nvPr>
        </p:nvSpPr>
        <p:spPr>
          <a:xfrm>
            <a:off x="1752600" y="1143000"/>
            <a:ext cx="7010400" cy="5365750"/>
          </a:xfrm>
        </p:spPr>
        <p:txBody>
          <a:bodyPr/>
          <a:lstStyle/>
          <a:p>
            <a:pPr marL="609600" indent="-609600" eaLnBrk="1" hangingPunct="1">
              <a:lnSpc>
                <a:spcPct val="90000"/>
              </a:lnSpc>
              <a:defRPr/>
            </a:pPr>
            <a:r>
              <a:rPr lang="en-US" sz="2800" dirty="0">
                <a:hlinkClick r:id="rId5"/>
              </a:rPr>
              <a:t>BNM List of Licensed Banking Institutions in </a:t>
            </a:r>
            <a:r>
              <a:rPr lang="en-US" sz="2800" dirty="0" err="1">
                <a:hlinkClick r:id="rId5"/>
              </a:rPr>
              <a:t>Malaysia:Senarai</a:t>
            </a:r>
            <a:r>
              <a:rPr lang="en-US" sz="2800" dirty="0">
                <a:hlinkClick r:id="rId5"/>
              </a:rPr>
              <a:t> </a:t>
            </a:r>
            <a:r>
              <a:rPr lang="en-US" sz="2800" dirty="0" err="1">
                <a:hlinkClick r:id="rId5"/>
              </a:rPr>
              <a:t>Institusi</a:t>
            </a:r>
            <a:r>
              <a:rPr lang="en-US" sz="2800" dirty="0">
                <a:hlinkClick r:id="rId5"/>
              </a:rPr>
              <a:t> </a:t>
            </a:r>
            <a:r>
              <a:rPr lang="en-US" sz="2800" dirty="0" err="1">
                <a:hlinkClick r:id="rId5"/>
              </a:rPr>
              <a:t>Perbankan</a:t>
            </a:r>
            <a:r>
              <a:rPr lang="en-US" sz="2800" dirty="0">
                <a:hlinkClick r:id="rId5"/>
              </a:rPr>
              <a:t> </a:t>
            </a:r>
            <a:r>
              <a:rPr lang="en-US" sz="2800" dirty="0" err="1">
                <a:hlinkClick r:id="rId5"/>
              </a:rPr>
              <a:t>Berlesen</a:t>
            </a:r>
            <a:r>
              <a:rPr lang="en-US" sz="2800" dirty="0">
                <a:hlinkClick r:id="rId5"/>
              </a:rPr>
              <a:t> </a:t>
            </a:r>
            <a:r>
              <a:rPr lang="en-US" sz="2800" dirty="0" err="1">
                <a:hlinkClick r:id="rId5"/>
              </a:rPr>
              <a:t>di</a:t>
            </a:r>
            <a:r>
              <a:rPr lang="en-US" sz="2800" dirty="0">
                <a:hlinkClick r:id="rId5"/>
              </a:rPr>
              <a:t> Malaysia</a:t>
            </a:r>
            <a:endParaRPr lang="en-US" sz="2800" dirty="0"/>
          </a:p>
          <a:p>
            <a:pPr marL="609600" indent="-609600" eaLnBrk="1" hangingPunct="1">
              <a:lnSpc>
                <a:spcPct val="90000"/>
              </a:lnSpc>
              <a:defRPr/>
            </a:pPr>
            <a:r>
              <a:rPr lang="en-US" sz="2800" dirty="0"/>
              <a:t>Local vs. Foreign</a:t>
            </a: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6" name="Audio 5">
            <a:hlinkClick r:id="" action="ppaction://media"/>
            <a:extLst>
              <a:ext uri="{FF2B5EF4-FFF2-40B4-BE49-F238E27FC236}">
                <a16:creationId xmlns:a16="http://schemas.microsoft.com/office/drawing/2014/main" id="{1BDC13F1-26C0-FB98-3C5C-64A809F085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10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7700-2FAB-350B-D9CC-9E2A3AA944A1}"/>
              </a:ext>
            </a:extLst>
          </p:cNvPr>
          <p:cNvPicPr>
            <a:picLocks noChangeAspect="1"/>
          </p:cNvPicPr>
          <p:nvPr/>
        </p:nvPicPr>
        <p:blipFill>
          <a:blip r:embed="rId4"/>
          <a:stretch>
            <a:fillRect/>
          </a:stretch>
        </p:blipFill>
        <p:spPr>
          <a:xfrm>
            <a:off x="0" y="0"/>
            <a:ext cx="9144000" cy="6857999"/>
          </a:xfrm>
          <a:prstGeom prst="rect">
            <a:avLst/>
          </a:prstGeom>
        </p:spPr>
      </p:pic>
      <p:sp>
        <p:nvSpPr>
          <p:cNvPr id="51202" name="Rectangle 2"/>
          <p:cNvSpPr>
            <a:spLocks noGrp="1" noRot="1" noChangeArrowheads="1"/>
          </p:cNvSpPr>
          <p:nvPr>
            <p:ph type="title"/>
          </p:nvPr>
        </p:nvSpPr>
        <p:spPr>
          <a:xfrm>
            <a:off x="304800" y="0"/>
            <a:ext cx="8610600" cy="990600"/>
          </a:xfrm>
        </p:spPr>
        <p:txBody>
          <a:bodyPr>
            <a:noAutofit/>
          </a:bodyPr>
          <a:lstStyle/>
          <a:p>
            <a:pPr eaLnBrk="1" hangingPunct="1"/>
            <a:r>
              <a:rPr lang="en-US" sz="3600" b="1" dirty="0">
                <a:solidFill>
                  <a:srgbClr val="0000FF"/>
                </a:solidFill>
                <a:effectLst/>
              </a:rPr>
              <a:t>Participation by Non - </a:t>
            </a:r>
            <a:r>
              <a:rPr lang="en-US" sz="3600" b="1" dirty="0">
                <a:solidFill>
                  <a:srgbClr val="0000FF"/>
                </a:solidFill>
              </a:rPr>
              <a:t>M</a:t>
            </a:r>
            <a:r>
              <a:rPr lang="en-US" sz="3600" b="1" dirty="0">
                <a:solidFill>
                  <a:srgbClr val="0000FF"/>
                </a:solidFill>
                <a:effectLst/>
              </a:rPr>
              <a:t>uslim banks</a:t>
            </a:r>
          </a:p>
        </p:txBody>
      </p:sp>
      <p:sp>
        <p:nvSpPr>
          <p:cNvPr id="51203" name="Rectangle 3"/>
          <p:cNvSpPr>
            <a:spLocks noGrp="1" noChangeArrowheads="1"/>
          </p:cNvSpPr>
          <p:nvPr>
            <p:ph type="body" idx="1"/>
          </p:nvPr>
        </p:nvSpPr>
        <p:spPr>
          <a:xfrm>
            <a:off x="495300" y="1447800"/>
            <a:ext cx="8420100" cy="5257800"/>
          </a:xfrm>
        </p:spPr>
        <p:txBody>
          <a:bodyPr/>
          <a:lstStyle/>
          <a:p>
            <a:pPr algn="just" eaLnBrk="1" hangingPunct="1"/>
            <a:r>
              <a:rPr lang="en-US" sz="2800" dirty="0">
                <a:effectLst/>
              </a:rPr>
              <a:t>Big players in Islamic financial landscape today are Western-based, majority non - </a:t>
            </a:r>
            <a:r>
              <a:rPr lang="en-US" sz="2800" dirty="0"/>
              <a:t>M</a:t>
            </a:r>
            <a:r>
              <a:rPr lang="en-US" sz="2800" dirty="0">
                <a:effectLst/>
              </a:rPr>
              <a:t>uslim owned banks who participate via their Islamic subsidiaries</a:t>
            </a:r>
          </a:p>
          <a:p>
            <a:pPr lvl="1" algn="just" eaLnBrk="1" hangingPunct="1"/>
            <a:r>
              <a:rPr lang="en-US" sz="2400" dirty="0">
                <a:effectLst/>
              </a:rPr>
              <a:t>Citigroup’s </a:t>
            </a:r>
            <a:r>
              <a:rPr lang="en-US" sz="2400" dirty="0" err="1">
                <a:effectLst/>
              </a:rPr>
              <a:t>Citi</a:t>
            </a:r>
            <a:r>
              <a:rPr lang="en-US" sz="2400" dirty="0">
                <a:effectLst/>
              </a:rPr>
              <a:t> Islamic (Bahrain) has deposits exceeding USD6 billion compared to largest local Al-Baraka whose deposit amounted to a little over half a million</a:t>
            </a:r>
          </a:p>
          <a:p>
            <a:pPr algn="just" eaLnBrk="1" hangingPunct="1"/>
            <a:r>
              <a:rPr lang="en-US" sz="2800" dirty="0">
                <a:effectLst/>
              </a:rPr>
              <a:t>What is the motivation or rationale behind apparent “embracing” of IBF by non-Muslims?</a:t>
            </a:r>
          </a:p>
          <a:p>
            <a:pPr lvl="1" algn="just" eaLnBrk="1" hangingPunct="1"/>
            <a:r>
              <a:rPr lang="en-US" dirty="0">
                <a:effectLst/>
              </a:rPr>
              <a:t>Muslims act on faith and adherence to religious injunctions</a:t>
            </a: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6" name="Audio 5">
            <a:hlinkClick r:id="" action="ppaction://media"/>
            <a:extLst>
              <a:ext uri="{FF2B5EF4-FFF2-40B4-BE49-F238E27FC236}">
                <a16:creationId xmlns:a16="http://schemas.microsoft.com/office/drawing/2014/main" id="{2C383BB0-E78E-F151-0CF8-FDEFA673E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8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78C78-CAF6-6FED-DA48-0A69E03D28C1}"/>
              </a:ext>
            </a:extLst>
          </p:cNvPr>
          <p:cNvPicPr>
            <a:picLocks noChangeAspect="1"/>
          </p:cNvPicPr>
          <p:nvPr/>
        </p:nvPicPr>
        <p:blipFill>
          <a:blip r:embed="rId4"/>
          <a:stretch>
            <a:fillRect/>
          </a:stretch>
        </p:blipFill>
        <p:spPr>
          <a:xfrm>
            <a:off x="0" y="0"/>
            <a:ext cx="9144000" cy="6857999"/>
          </a:xfrm>
          <a:prstGeom prst="rect">
            <a:avLst/>
          </a:prstGeom>
        </p:spPr>
      </p:pic>
      <p:sp>
        <p:nvSpPr>
          <p:cNvPr id="52226" name="Rectangle 2"/>
          <p:cNvSpPr>
            <a:spLocks noGrp="1" noRot="1" noChangeArrowheads="1"/>
          </p:cNvSpPr>
          <p:nvPr>
            <p:ph type="title" idx="4294967295"/>
          </p:nvPr>
        </p:nvSpPr>
        <p:spPr>
          <a:xfrm>
            <a:off x="1676400" y="152400"/>
            <a:ext cx="7010400" cy="381000"/>
          </a:xfrm>
          <a:noFill/>
        </p:spPr>
        <p:txBody>
          <a:bodyPr>
            <a:normAutofit fontScale="90000"/>
          </a:bodyPr>
          <a:lstStyle/>
          <a:p>
            <a:pPr eaLnBrk="1" hangingPunct="1"/>
            <a:r>
              <a:rPr lang="en-US" sz="3200" dirty="0">
                <a:effectLst/>
              </a:rPr>
              <a:t>Participation by non-</a:t>
            </a:r>
            <a:r>
              <a:rPr lang="en-US" sz="3200" dirty="0" err="1">
                <a:effectLst/>
              </a:rPr>
              <a:t>muslim</a:t>
            </a:r>
            <a:r>
              <a:rPr lang="en-US" sz="3200" dirty="0">
                <a:effectLst/>
              </a:rPr>
              <a:t> banks</a:t>
            </a:r>
          </a:p>
        </p:txBody>
      </p:sp>
      <p:sp>
        <p:nvSpPr>
          <p:cNvPr id="79875" name="Rectangle 3"/>
          <p:cNvSpPr>
            <a:spLocks noGrp="1" noChangeArrowheads="1"/>
          </p:cNvSpPr>
          <p:nvPr>
            <p:ph type="body" idx="4294967295"/>
          </p:nvPr>
        </p:nvSpPr>
        <p:spPr>
          <a:xfrm>
            <a:off x="0" y="762000"/>
            <a:ext cx="8915400" cy="6096000"/>
          </a:xfrm>
        </p:spPr>
        <p:txBody>
          <a:bodyPr/>
          <a:lstStyle/>
          <a:p>
            <a:pPr lvl="1" algn="just" eaLnBrk="1" hangingPunct="1">
              <a:lnSpc>
                <a:spcPct val="90000"/>
              </a:lnSpc>
              <a:defRPr/>
            </a:pPr>
            <a:r>
              <a:rPr lang="en-US" dirty="0"/>
              <a:t>Some </a:t>
            </a:r>
            <a:r>
              <a:rPr lang="en-US" u="sng" dirty="0"/>
              <a:t>possible</a:t>
            </a:r>
            <a:r>
              <a:rPr lang="en-US" dirty="0"/>
              <a:t> explanations for non-Muslims</a:t>
            </a:r>
          </a:p>
          <a:p>
            <a:pPr lvl="2" algn="just" eaLnBrk="1" hangingPunct="1">
              <a:lnSpc>
                <a:spcPct val="90000"/>
              </a:lnSpc>
              <a:defRPr/>
            </a:pPr>
            <a:r>
              <a:rPr lang="en-US" b="1" dirty="0">
                <a:solidFill>
                  <a:schemeClr val="hlink"/>
                </a:solidFill>
                <a:effectLst/>
              </a:rPr>
              <a:t>Appreciation and concurrence with wisdom behind prohibition of </a:t>
            </a:r>
            <a:r>
              <a:rPr lang="en-US" b="1" i="1" dirty="0">
                <a:solidFill>
                  <a:schemeClr val="hlink"/>
                </a:solidFill>
                <a:effectLst/>
              </a:rPr>
              <a:t>riba</a:t>
            </a:r>
          </a:p>
          <a:p>
            <a:pPr lvl="3" algn="just" eaLnBrk="1" hangingPunct="1">
              <a:lnSpc>
                <a:spcPct val="90000"/>
              </a:lnSpc>
              <a:defRPr/>
            </a:pPr>
            <a:r>
              <a:rPr lang="en-US" sz="1800" dirty="0">
                <a:effectLst/>
              </a:rPr>
              <a:t>The negative repercussions of interest-based lending on the economy and society</a:t>
            </a:r>
          </a:p>
          <a:p>
            <a:pPr lvl="3" algn="just" eaLnBrk="1" hangingPunct="1">
              <a:lnSpc>
                <a:spcPct val="90000"/>
              </a:lnSpc>
              <a:defRPr/>
            </a:pPr>
            <a:r>
              <a:rPr lang="en-US" sz="1800" dirty="0">
                <a:effectLst/>
              </a:rPr>
              <a:t>Benefits associated with profit-sharing arrangements including better realization of distributive justice</a:t>
            </a:r>
          </a:p>
          <a:p>
            <a:pPr lvl="2" algn="just" eaLnBrk="1" hangingPunct="1">
              <a:lnSpc>
                <a:spcPct val="90000"/>
              </a:lnSpc>
              <a:defRPr/>
            </a:pPr>
            <a:r>
              <a:rPr lang="en-US" b="1" dirty="0">
                <a:solidFill>
                  <a:schemeClr val="hlink"/>
                </a:solidFill>
                <a:effectLst/>
              </a:rPr>
              <a:t>Pure commercial incentives</a:t>
            </a:r>
          </a:p>
          <a:p>
            <a:pPr lvl="3" algn="just" eaLnBrk="1" hangingPunct="1">
              <a:lnSpc>
                <a:spcPct val="90000"/>
              </a:lnSpc>
              <a:defRPr/>
            </a:pPr>
            <a:r>
              <a:rPr lang="en-US" sz="1800" dirty="0">
                <a:effectLst/>
              </a:rPr>
              <a:t>Islamic banking perceived as a market segment, rather than a distinctively separate offering</a:t>
            </a:r>
          </a:p>
          <a:p>
            <a:pPr lvl="3" algn="just" eaLnBrk="1" hangingPunct="1">
              <a:lnSpc>
                <a:spcPct val="90000"/>
              </a:lnSpc>
              <a:defRPr/>
            </a:pPr>
            <a:r>
              <a:rPr lang="en-US" sz="1800" dirty="0">
                <a:effectLst/>
              </a:rPr>
              <a:t>Ignoring this marketing niche will be at the expense of lost profit opportunities</a:t>
            </a:r>
          </a:p>
          <a:p>
            <a:pPr lvl="2" algn="just" eaLnBrk="1" hangingPunct="1">
              <a:lnSpc>
                <a:spcPct val="90000"/>
              </a:lnSpc>
              <a:defRPr/>
            </a:pPr>
            <a:r>
              <a:rPr lang="en-US" b="1" dirty="0">
                <a:solidFill>
                  <a:schemeClr val="hlink"/>
                </a:solidFill>
                <a:effectLst/>
              </a:rPr>
              <a:t>Conventional banking stakeholders view Islamic banking as a threat</a:t>
            </a:r>
          </a:p>
          <a:p>
            <a:pPr lvl="3" algn="just" eaLnBrk="1" hangingPunct="1">
              <a:lnSpc>
                <a:spcPct val="90000"/>
              </a:lnSpc>
              <a:defRPr/>
            </a:pPr>
            <a:r>
              <a:rPr lang="en-US" sz="1800" dirty="0">
                <a:effectLst/>
              </a:rPr>
              <a:t>If Islamic banking is implemented as envisioned by the </a:t>
            </a:r>
            <a:r>
              <a:rPr lang="en-US" sz="1800" i="1" dirty="0">
                <a:effectLst/>
              </a:rPr>
              <a:t>Shari’ah</a:t>
            </a:r>
            <a:r>
              <a:rPr lang="en-US" sz="1800" dirty="0">
                <a:effectLst/>
              </a:rPr>
              <a:t>, inferiority of conventional banking will be self-evident</a:t>
            </a:r>
          </a:p>
          <a:p>
            <a:pPr lvl="3" algn="just" eaLnBrk="1" hangingPunct="1">
              <a:lnSpc>
                <a:spcPct val="90000"/>
              </a:lnSpc>
              <a:defRPr/>
            </a:pPr>
            <a:r>
              <a:rPr lang="en-US" sz="1800" dirty="0">
                <a:effectLst/>
              </a:rPr>
              <a:t>In an attempt to pre-empt such a possibility, conventional banking stakeholders participate in Islamic banking in order to steer it towards convergence with conventional banking</a:t>
            </a:r>
          </a:p>
        </p:txBody>
      </p:sp>
      <p:sp>
        <p:nvSpPr>
          <p:cNvPr id="52228" name="Line 4"/>
          <p:cNvSpPr>
            <a:spLocks noChangeShapeType="1"/>
          </p:cNvSpPr>
          <p:nvPr/>
        </p:nvSpPr>
        <p:spPr bwMode="auto">
          <a:xfrm>
            <a:off x="1600200" y="609600"/>
            <a:ext cx="7086600" cy="0"/>
          </a:xfrm>
          <a:prstGeom prst="line">
            <a:avLst/>
          </a:prstGeom>
          <a:noFill/>
          <a:ln w="25400">
            <a:solidFill>
              <a:schemeClr val="tx1"/>
            </a:solidFill>
            <a:round/>
            <a:headEnd/>
            <a:tailEnd/>
          </a:ln>
        </p:spPr>
        <p:txBody>
          <a:bodyPr/>
          <a:lstStyle/>
          <a:p>
            <a:endParaRPr lang="en-US"/>
          </a:p>
        </p:txBody>
      </p:sp>
      <p:sp>
        <p:nvSpPr>
          <p:cNvPr id="2" name="Footer Placeholder 1"/>
          <p:cNvSpPr>
            <a:spLocks noGrp="1"/>
          </p:cNvSpPr>
          <p:nvPr>
            <p:ph type="ftr" sz="quarter" idx="11"/>
          </p:nvPr>
        </p:nvSpPr>
        <p:spPr>
          <a:xfrm>
            <a:off x="3124199" y="6531272"/>
            <a:ext cx="2895600" cy="365125"/>
          </a:xfrm>
        </p:spPr>
        <p:txBody>
          <a:bodyPr/>
          <a:lstStyle/>
          <a:p>
            <a:r>
              <a:rPr lang="en-US" dirty="0"/>
              <a:t>Prepared by : Mimi Suriaty Binti Abdul Rani</a:t>
            </a:r>
          </a:p>
        </p:txBody>
      </p:sp>
      <p:pic>
        <p:nvPicPr>
          <p:cNvPr id="6" name="Audio 5">
            <a:hlinkClick r:id="" action="ppaction://media"/>
            <a:extLst>
              <a:ext uri="{FF2B5EF4-FFF2-40B4-BE49-F238E27FC236}">
                <a16:creationId xmlns:a16="http://schemas.microsoft.com/office/drawing/2014/main" id="{5889ABF7-C538-12E1-2129-5BF8076FB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16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4BC1A-DE72-5CE9-593F-CF419737CB88}"/>
              </a:ext>
            </a:extLst>
          </p:cNvPr>
          <p:cNvPicPr>
            <a:picLocks noChangeAspect="1"/>
          </p:cNvPicPr>
          <p:nvPr/>
        </p:nvPicPr>
        <p:blipFill>
          <a:blip r:embed="rId4">
            <a:alphaModFix amt="50000"/>
          </a:blip>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DBF9620D-63B0-8F8C-22F7-F53BE6CF6E13}"/>
              </a:ext>
            </a:extLst>
          </p:cNvPr>
          <p:cNvSpPr>
            <a:spLocks noGrp="1"/>
          </p:cNvSpPr>
          <p:nvPr>
            <p:ph type="title"/>
          </p:nvPr>
        </p:nvSpPr>
        <p:spPr>
          <a:xfrm>
            <a:off x="822960" y="1072203"/>
            <a:ext cx="7543800" cy="1088068"/>
          </a:xfrm>
        </p:spPr>
        <p:txBody>
          <a:bodyPr>
            <a:normAutofit/>
          </a:bodyPr>
          <a:lstStyle/>
          <a:p>
            <a:pPr algn="l"/>
            <a:r>
              <a:rPr lang="en-US" dirty="0"/>
              <a:t>NEXT…..</a:t>
            </a:r>
            <a:endParaRPr lang="en-MY" dirty="0"/>
          </a:p>
        </p:txBody>
      </p:sp>
      <p:sp>
        <p:nvSpPr>
          <p:cNvPr id="3" name="Content Placeholder 2">
            <a:extLst>
              <a:ext uri="{FF2B5EF4-FFF2-40B4-BE49-F238E27FC236}">
                <a16:creationId xmlns:a16="http://schemas.microsoft.com/office/drawing/2014/main" id="{0EEB11FF-E529-D239-A83F-1544A7EB9F11}"/>
              </a:ext>
            </a:extLst>
          </p:cNvPr>
          <p:cNvSpPr>
            <a:spLocks noGrp="1"/>
          </p:cNvSpPr>
          <p:nvPr>
            <p:ph idx="1"/>
          </p:nvPr>
        </p:nvSpPr>
        <p:spPr>
          <a:xfrm>
            <a:off x="813619" y="3429000"/>
            <a:ext cx="4181525" cy="761999"/>
          </a:xfrm>
        </p:spPr>
        <p:txBody>
          <a:bodyPr>
            <a:normAutofit/>
          </a:bodyPr>
          <a:lstStyle/>
          <a:p>
            <a:pPr>
              <a:buFont typeface="Wingdings" panose="05000000000000000000" pitchFamily="2" charset="2"/>
              <a:buChar char="q"/>
            </a:pPr>
            <a:r>
              <a:rPr lang="en-US" sz="4050" dirty="0">
                <a:latin typeface="+mj-lt"/>
              </a:rPr>
              <a:t>Self check 2.1</a:t>
            </a:r>
          </a:p>
          <a:p>
            <a:pPr marL="0" indent="0">
              <a:buNone/>
            </a:pPr>
            <a:endParaRPr lang="en-MY" sz="4050" dirty="0">
              <a:latin typeface="+mj-lt"/>
            </a:endParaRPr>
          </a:p>
        </p:txBody>
      </p:sp>
      <p:pic>
        <p:nvPicPr>
          <p:cNvPr id="5" name="Picture 4">
            <a:extLst>
              <a:ext uri="{FF2B5EF4-FFF2-40B4-BE49-F238E27FC236}">
                <a16:creationId xmlns:a16="http://schemas.microsoft.com/office/drawing/2014/main" id="{9F691C91-71BD-F738-911E-AAC39359B979}"/>
              </a:ext>
            </a:extLst>
          </p:cNvPr>
          <p:cNvPicPr>
            <a:picLocks noChangeAspect="1"/>
          </p:cNvPicPr>
          <p:nvPr/>
        </p:nvPicPr>
        <p:blipFill rotWithShape="1">
          <a:blip r:embed="rId5"/>
          <a:srcRect l="23023" r="26693" b="-2"/>
          <a:stretch/>
        </p:blipFill>
        <p:spPr>
          <a:xfrm>
            <a:off x="4724400" y="2160272"/>
            <a:ext cx="3642360" cy="3935728"/>
          </a:xfrm>
          <a:prstGeom prst="rect">
            <a:avLst/>
          </a:prstGeom>
        </p:spPr>
      </p:pic>
      <p:pic>
        <p:nvPicPr>
          <p:cNvPr id="8" name="Audio 7">
            <a:hlinkClick r:id="" action="ppaction://media"/>
            <a:extLst>
              <a:ext uri="{FF2B5EF4-FFF2-40B4-BE49-F238E27FC236}">
                <a16:creationId xmlns:a16="http://schemas.microsoft.com/office/drawing/2014/main" id="{BE2AC71B-E15B-0B10-ECF4-DCB5E20008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42617511"/>
      </p:ext>
    </p:extLst>
  </p:cSld>
  <p:clrMapOvr>
    <a:masterClrMapping/>
  </p:clrMapOvr>
  <mc:AlternateContent xmlns:mc="http://schemas.openxmlformats.org/markup-compatibility/2006">
    <mc:Choice xmlns:p14="http://schemas.microsoft.com/office/powerpoint/2010/main" Requires="p14">
      <p:transition spd="slow" p14:dur="2000" advTm="28464"/>
    </mc:Choice>
    <mc:Fallback>
      <p:transition spd="slow" advTm="2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397" y="-297"/>
            <a:ext cx="9144793" cy="6858594"/>
          </a:xfrm>
          <a:prstGeom prst="rect">
            <a:avLst/>
          </a:prstGeom>
        </p:spPr>
      </p:pic>
      <p:sp>
        <p:nvSpPr>
          <p:cNvPr id="8195" name="Rectangle 3"/>
          <p:cNvSpPr>
            <a:spLocks noGrp="1" noChangeArrowheads="1"/>
          </p:cNvSpPr>
          <p:nvPr>
            <p:ph type="subTitle" idx="1"/>
          </p:nvPr>
        </p:nvSpPr>
        <p:spPr>
          <a:xfrm>
            <a:off x="1143000" y="1905000"/>
            <a:ext cx="6400800" cy="3276600"/>
          </a:xfrm>
        </p:spPr>
        <p:txBody>
          <a:bodyPr>
            <a:noAutofit/>
          </a:bodyPr>
          <a:lstStyle/>
          <a:p>
            <a:pPr marL="342900" indent="-342900" eaLnBrk="1" hangingPunct="1">
              <a:lnSpc>
                <a:spcPct val="80000"/>
              </a:lnSpc>
            </a:pPr>
            <a:r>
              <a:rPr lang="en-US" sz="4000" dirty="0">
                <a:solidFill>
                  <a:schemeClr val="hlink"/>
                </a:solidFill>
              </a:rPr>
              <a:t>2. </a:t>
            </a:r>
          </a:p>
          <a:p>
            <a:pPr marL="342900" indent="-342900" eaLnBrk="1" hangingPunct="1">
              <a:lnSpc>
                <a:spcPct val="80000"/>
              </a:lnSpc>
            </a:pPr>
            <a:r>
              <a:rPr lang="en-US" sz="4000" dirty="0">
                <a:solidFill>
                  <a:schemeClr val="hlink"/>
                </a:solidFill>
              </a:rPr>
              <a:t>Early Establishment of Islamic Banking and Finance: 1950-1970s</a:t>
            </a:r>
          </a:p>
          <a:p>
            <a:pPr marL="342900" indent="-342900" algn="l" eaLnBrk="1" hangingPunct="1">
              <a:lnSpc>
                <a:spcPct val="80000"/>
              </a:lnSpc>
            </a:pPr>
            <a:endParaRPr lang="en-US" sz="2800" dirty="0">
              <a:solidFill>
                <a:schemeClr val="hlink"/>
              </a:solidFill>
            </a:endParaRP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6" name="Audio 5">
            <a:hlinkClick r:id="" action="ppaction://media"/>
            <a:extLst>
              <a:ext uri="{FF2B5EF4-FFF2-40B4-BE49-F238E27FC236}">
                <a16:creationId xmlns:a16="http://schemas.microsoft.com/office/drawing/2014/main" id="{7597AD36-E448-761F-B09A-BF4D05F65C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68"/>
    </mc:Choice>
    <mc:Fallback>
      <p:transition spd="slow" advTm="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457200" y="76200"/>
            <a:ext cx="8153400" cy="762000"/>
          </a:xfrm>
        </p:spPr>
        <p:txBody>
          <a:bodyPr>
            <a:noAutofit/>
          </a:bodyPr>
          <a:lstStyle/>
          <a:p>
            <a:pPr eaLnBrk="1" hangingPunct="1">
              <a:defRPr/>
            </a:pPr>
            <a:r>
              <a:rPr lang="en-US" sz="3600" b="1" dirty="0">
                <a:solidFill>
                  <a:srgbClr val="0000FF"/>
                </a:solidFill>
              </a:rPr>
              <a:t>History of Islamic Banking and Finance</a:t>
            </a:r>
          </a:p>
        </p:txBody>
      </p:sp>
      <p:sp>
        <p:nvSpPr>
          <p:cNvPr id="64516" name="Rectangle 4"/>
          <p:cNvSpPr>
            <a:spLocks noChangeArrowheads="1"/>
          </p:cNvSpPr>
          <p:nvPr/>
        </p:nvSpPr>
        <p:spPr bwMode="auto">
          <a:xfrm>
            <a:off x="521677" y="1066800"/>
            <a:ext cx="8502162" cy="54102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Char char="n"/>
              <a:defRPr/>
            </a:pPr>
            <a:r>
              <a:rPr lang="en-US" sz="2800" dirty="0" err="1"/>
              <a:t>IBF</a:t>
            </a:r>
            <a:r>
              <a:rPr lang="en-US" sz="2800" dirty="0"/>
              <a:t> is relatively new compared to conventional banking and finance</a:t>
            </a:r>
          </a:p>
          <a:p>
            <a:pPr marL="990600" lvl="1" indent="-533400" eaLnBrk="1" hangingPunct="1">
              <a:spcBef>
                <a:spcPct val="20000"/>
              </a:spcBef>
              <a:buClr>
                <a:schemeClr val="accent2"/>
              </a:buClr>
              <a:buSzPct val="70000"/>
              <a:buFont typeface="Wingdings" pitchFamily="2" charset="2"/>
              <a:buChar char="n"/>
              <a:defRPr/>
            </a:pPr>
            <a:r>
              <a:rPr lang="en-US" sz="2400" dirty="0"/>
              <a:t>1963 - Earliest Islamic financial institution can be traced to a  savings institution based on profit sharing in Mit </a:t>
            </a:r>
            <a:r>
              <a:rPr lang="en-US" sz="2400" dirty="0" err="1"/>
              <a:t>Ghamr</a:t>
            </a:r>
            <a:r>
              <a:rPr lang="en-US" sz="2400" dirty="0"/>
              <a:t>, Egypt</a:t>
            </a:r>
          </a:p>
          <a:p>
            <a:pPr marL="990600" lvl="1" indent="-533400" eaLnBrk="1" hangingPunct="1">
              <a:spcBef>
                <a:spcPct val="20000"/>
              </a:spcBef>
              <a:buClr>
                <a:schemeClr val="accent2"/>
              </a:buClr>
              <a:buSzPct val="70000"/>
              <a:buFont typeface="Wingdings" pitchFamily="2" charset="2"/>
              <a:buChar char="n"/>
              <a:defRPr/>
            </a:pPr>
            <a:endParaRPr lang="en-US" sz="1000" dirty="0"/>
          </a:p>
          <a:p>
            <a:pPr marL="990600" lvl="1" indent="-533400" eaLnBrk="1" hangingPunct="1">
              <a:spcBef>
                <a:spcPct val="20000"/>
              </a:spcBef>
              <a:buClr>
                <a:schemeClr val="accent2"/>
              </a:buClr>
              <a:buSzPct val="70000"/>
              <a:buFont typeface="Wingdings" pitchFamily="2" charset="2"/>
              <a:buChar char="n"/>
              <a:defRPr/>
            </a:pPr>
            <a:r>
              <a:rPr lang="en-US" sz="2400" dirty="0"/>
              <a:t>1970s - Oil boom triggered a rapid growth of Islamic financial institutions</a:t>
            </a:r>
          </a:p>
          <a:p>
            <a:pPr marL="990600" lvl="1" indent="-533400" eaLnBrk="1" hangingPunct="1">
              <a:spcBef>
                <a:spcPct val="20000"/>
              </a:spcBef>
              <a:buClr>
                <a:schemeClr val="accent2"/>
              </a:buClr>
              <a:buSzPct val="70000"/>
              <a:buFont typeface="Wingdings" pitchFamily="2" charset="2"/>
              <a:buChar char="n"/>
              <a:defRPr/>
            </a:pPr>
            <a:endParaRPr lang="en-US" sz="1000" dirty="0"/>
          </a:p>
          <a:p>
            <a:pPr marL="990600" lvl="1" indent="-533400" eaLnBrk="1" hangingPunct="1">
              <a:spcBef>
                <a:spcPct val="20000"/>
              </a:spcBef>
              <a:buClr>
                <a:schemeClr val="accent2"/>
              </a:buClr>
              <a:buSzPct val="70000"/>
              <a:buFont typeface="Wingdings" pitchFamily="2" charset="2"/>
              <a:buChar char="n"/>
              <a:defRPr/>
            </a:pPr>
            <a:r>
              <a:rPr lang="en-US" sz="2400" dirty="0"/>
              <a:t>1975 - Establishment of first Islamic bank (Dubai Islamic Bank in UAE) and Islamic Development Bank (IDB) in Saudi Arabia</a:t>
            </a:r>
          </a:p>
          <a:p>
            <a:pPr marL="990600" lvl="1" indent="-533400" eaLnBrk="1" hangingPunct="1">
              <a:spcBef>
                <a:spcPct val="20000"/>
              </a:spcBef>
              <a:buClr>
                <a:schemeClr val="accent2"/>
              </a:buClr>
              <a:buSzPct val="70000"/>
              <a:buFont typeface="Wingdings" pitchFamily="2" charset="2"/>
              <a:buChar char="n"/>
              <a:defRPr/>
            </a:pPr>
            <a:endParaRPr lang="en-US" sz="1000" dirty="0"/>
          </a:p>
          <a:p>
            <a:pPr marL="990600" lvl="1" indent="-533400" eaLnBrk="1" hangingPunct="1">
              <a:spcBef>
                <a:spcPct val="20000"/>
              </a:spcBef>
              <a:buClr>
                <a:schemeClr val="accent2"/>
              </a:buClr>
              <a:buSzPct val="70000"/>
              <a:buFont typeface="Wingdings" pitchFamily="2" charset="2"/>
              <a:buChar char="n"/>
              <a:defRPr/>
            </a:pPr>
            <a:r>
              <a:rPr lang="en-US" sz="2400" dirty="0"/>
              <a:t>1978 - First attempt in the West to establish Islamic banking was 	in Luxembourg</a:t>
            </a:r>
          </a:p>
          <a:p>
            <a:pPr marL="609600" indent="-609600" eaLnBrk="1" hangingPunct="1">
              <a:spcBef>
                <a:spcPct val="20000"/>
              </a:spcBef>
              <a:buClr>
                <a:schemeClr val="hlink"/>
              </a:buClr>
              <a:buSzPct val="70000"/>
              <a:buFont typeface="Wingdings" pitchFamily="2" charset="2"/>
              <a:buChar char="n"/>
              <a:defRPr/>
            </a:pPr>
            <a:endParaRPr lang="en-US" sz="2400" dirty="0"/>
          </a:p>
        </p:txBody>
      </p:sp>
      <p:sp>
        <p:nvSpPr>
          <p:cNvPr id="2" name="Footer Placeholder 1"/>
          <p:cNvSpPr>
            <a:spLocks noGrp="1"/>
          </p:cNvSpPr>
          <p:nvPr>
            <p:ph type="ftr" sz="quarter" idx="12"/>
          </p:nvPr>
        </p:nvSpPr>
        <p:spPr/>
        <p:txBody>
          <a:bodyPr/>
          <a:lstStyle/>
          <a:p>
            <a:pPr>
              <a:defRPr/>
            </a:pPr>
            <a:r>
              <a:rPr lang="en-US"/>
              <a:t>Prepared by : Mimi Suriaty Binti Abdul Rani</a:t>
            </a:r>
          </a:p>
        </p:txBody>
      </p:sp>
      <p:pic>
        <p:nvPicPr>
          <p:cNvPr id="3" name="Picture 2">
            <a:extLst>
              <a:ext uri="{FF2B5EF4-FFF2-40B4-BE49-F238E27FC236}">
                <a16:creationId xmlns:a16="http://schemas.microsoft.com/office/drawing/2014/main" id="{D1688803-8BEC-94BB-0D7A-B3D82F0AA6D1}"/>
              </a:ext>
            </a:extLst>
          </p:cNvPr>
          <p:cNvPicPr>
            <a:picLocks noChangeAspect="1"/>
          </p:cNvPicPr>
          <p:nvPr/>
        </p:nvPicPr>
        <p:blipFill>
          <a:blip r:embed="rId4"/>
          <a:stretch>
            <a:fillRect/>
          </a:stretch>
        </p:blipFill>
        <p:spPr>
          <a:xfrm>
            <a:off x="0" y="0"/>
            <a:ext cx="9144000" cy="6857999"/>
          </a:xfrm>
          <a:prstGeom prst="rect">
            <a:avLst/>
          </a:prstGeom>
        </p:spPr>
      </p:pic>
      <p:pic>
        <p:nvPicPr>
          <p:cNvPr id="6" name="Audio 5">
            <a:hlinkClick r:id="" action="ppaction://media"/>
            <a:extLst>
              <a:ext uri="{FF2B5EF4-FFF2-40B4-BE49-F238E27FC236}">
                <a16:creationId xmlns:a16="http://schemas.microsoft.com/office/drawing/2014/main" id="{7CBAAB2D-9F27-05BD-4F7D-330F4279D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med" advTm="6791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457200" y="1219200"/>
            <a:ext cx="8686800" cy="5638800"/>
          </a:xfrm>
        </p:spPr>
        <p:txBody>
          <a:bodyPr/>
          <a:lstStyle/>
          <a:p>
            <a:pPr marL="47625" indent="-47625" eaLnBrk="1" hangingPunct="1">
              <a:buFontTx/>
              <a:buNone/>
            </a:pPr>
            <a:r>
              <a:rPr lang="en-US" dirty="0"/>
              <a:t>The first attempt to establish IB was in the 1950’s – in the rural area of Pakistan </a:t>
            </a:r>
          </a:p>
          <a:p>
            <a:pPr marL="447675" lvl="1" indent="-47625">
              <a:buFontTx/>
              <a:buChar char="-"/>
            </a:pPr>
            <a:r>
              <a:rPr lang="en-US" sz="2400" dirty="0"/>
              <a:t>Pious landowners deposits their funds without interest rewards</a:t>
            </a:r>
          </a:p>
          <a:p>
            <a:pPr marL="447675" lvl="1" indent="-47625">
              <a:buFontTx/>
              <a:buChar char="-"/>
            </a:pPr>
            <a:r>
              <a:rPr lang="en-US" sz="2400" dirty="0"/>
              <a:t>Credit was advanced to other poorer landowners for agricultural improvements</a:t>
            </a:r>
          </a:p>
          <a:p>
            <a:pPr marL="447675" lvl="1" indent="-47625">
              <a:buFontTx/>
              <a:buChar char="-"/>
            </a:pPr>
            <a:r>
              <a:rPr lang="en-US" sz="2400" dirty="0"/>
              <a:t>Although there was no shortage of borrowers, for the depositors, it was a once and for all effort</a:t>
            </a:r>
          </a:p>
          <a:p>
            <a:pPr marL="447675" lvl="1" indent="-47625">
              <a:buFontTx/>
              <a:buChar char="-"/>
            </a:pPr>
            <a:r>
              <a:rPr lang="en-US" sz="2400" dirty="0"/>
              <a:t>Depositors took considerable interest on how the money was loaned out</a:t>
            </a:r>
          </a:p>
        </p:txBody>
      </p:sp>
      <p:sp>
        <p:nvSpPr>
          <p:cNvPr id="3" name="Rectangle 2"/>
          <p:cNvSpPr>
            <a:spLocks noGrp="1" noRot="1" noChangeArrowheads="1"/>
          </p:cNvSpPr>
          <p:nvPr>
            <p:ph type="title"/>
          </p:nvPr>
        </p:nvSpPr>
        <p:spPr>
          <a:xfrm>
            <a:off x="457200" y="76200"/>
            <a:ext cx="8153400" cy="762000"/>
          </a:xfrm>
        </p:spPr>
        <p:txBody>
          <a:bodyPr>
            <a:noAutofit/>
          </a:bodyPr>
          <a:lstStyle/>
          <a:p>
            <a:pPr eaLnBrk="1" hangingPunct="1">
              <a:defRPr/>
            </a:pPr>
            <a:r>
              <a:rPr lang="en-US" sz="3600" b="1" dirty="0">
                <a:solidFill>
                  <a:srgbClr val="0000FF"/>
                </a:solidFill>
              </a:rPr>
              <a:t>History of Islamic Banking and Finance</a:t>
            </a: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4" name="Picture 3">
            <a:extLst>
              <a:ext uri="{FF2B5EF4-FFF2-40B4-BE49-F238E27FC236}">
                <a16:creationId xmlns:a16="http://schemas.microsoft.com/office/drawing/2014/main" id="{D6895B99-57C5-7F37-1D14-9D02783BA80F}"/>
              </a:ext>
            </a:extLst>
          </p:cNvPr>
          <p:cNvPicPr>
            <a:picLocks noChangeAspect="1"/>
          </p:cNvPicPr>
          <p:nvPr/>
        </p:nvPicPr>
        <p:blipFill>
          <a:blip r:embed="rId4"/>
          <a:stretch>
            <a:fillRect/>
          </a:stretch>
        </p:blipFill>
        <p:spPr>
          <a:xfrm>
            <a:off x="0" y="0"/>
            <a:ext cx="9144000" cy="6857999"/>
          </a:xfrm>
          <a:prstGeom prst="rect">
            <a:avLst/>
          </a:prstGeom>
        </p:spPr>
      </p:pic>
      <p:pic>
        <p:nvPicPr>
          <p:cNvPr id="7" name="Audio 6">
            <a:hlinkClick r:id="" action="ppaction://media"/>
            <a:extLst>
              <a:ext uri="{FF2B5EF4-FFF2-40B4-BE49-F238E27FC236}">
                <a16:creationId xmlns:a16="http://schemas.microsoft.com/office/drawing/2014/main" id="{49100958-B0F5-A790-288C-FCAC2BB2FF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21"/>
    </mc:Choice>
    <mc:Fallback>
      <p:transition spd="slow" advTm="1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457200" y="1295400"/>
            <a:ext cx="8686800" cy="5181600"/>
          </a:xfrm>
        </p:spPr>
        <p:txBody>
          <a:bodyPr>
            <a:normAutofit/>
          </a:bodyPr>
          <a:lstStyle/>
          <a:p>
            <a:pPr marL="47625" indent="-47625" eaLnBrk="1" hangingPunct="1">
              <a:lnSpc>
                <a:spcPct val="90000"/>
              </a:lnSpc>
              <a:buNone/>
            </a:pPr>
            <a:r>
              <a:rPr lang="en-US" sz="3400" u="sng" dirty="0"/>
              <a:t>25</a:t>
            </a:r>
            <a:r>
              <a:rPr lang="en-US" sz="3400" u="sng" baseline="30000" dirty="0"/>
              <a:t>th</a:t>
            </a:r>
            <a:r>
              <a:rPr lang="en-US" sz="3400" u="sng" dirty="0"/>
              <a:t> July 1963 – February 1967:  </a:t>
            </a:r>
            <a:r>
              <a:rPr lang="en-US" sz="3400" dirty="0"/>
              <a:t>Mit </a:t>
            </a:r>
            <a:r>
              <a:rPr lang="en-US" sz="3400" dirty="0" err="1"/>
              <a:t>ghamr</a:t>
            </a:r>
            <a:r>
              <a:rPr lang="en-US" sz="3400" dirty="0"/>
              <a:t> Islamic Savings Bank started in Egypt by El-Naggar:</a:t>
            </a:r>
          </a:p>
          <a:p>
            <a:pPr marL="447675" lvl="1" indent="-47625">
              <a:lnSpc>
                <a:spcPct val="90000"/>
              </a:lnSpc>
              <a:buFontTx/>
              <a:buChar char="-"/>
            </a:pPr>
            <a:r>
              <a:rPr lang="en-US" sz="2400" dirty="0"/>
              <a:t>Based on German saving bank</a:t>
            </a:r>
          </a:p>
          <a:p>
            <a:pPr marL="447675" lvl="1" indent="-47625">
              <a:lnSpc>
                <a:spcPct val="90000"/>
              </a:lnSpc>
              <a:buFontTx/>
              <a:buChar char="-"/>
            </a:pPr>
            <a:r>
              <a:rPr lang="en-US" sz="2400" dirty="0"/>
              <a:t>Purpose to mobilize idle savings of the majority of Muslim within the </a:t>
            </a:r>
            <a:r>
              <a:rPr lang="en-US" sz="2400" dirty="0" err="1"/>
              <a:t>Syariah</a:t>
            </a:r>
            <a:r>
              <a:rPr lang="en-US" sz="2400" dirty="0"/>
              <a:t> and to provide </a:t>
            </a:r>
            <a:r>
              <a:rPr lang="en-US" sz="2400" dirty="0" err="1"/>
              <a:t>halal</a:t>
            </a:r>
            <a:r>
              <a:rPr lang="en-US" sz="2400" dirty="0"/>
              <a:t> returns on their saving</a:t>
            </a:r>
          </a:p>
          <a:p>
            <a:pPr marL="447675" lvl="1" indent="-47625">
              <a:lnSpc>
                <a:spcPct val="90000"/>
              </a:lnSpc>
              <a:buFontTx/>
              <a:buChar char="-"/>
            </a:pPr>
            <a:r>
              <a:rPr lang="en-US" sz="2400" dirty="0"/>
              <a:t>El-</a:t>
            </a:r>
            <a:r>
              <a:rPr lang="en-US" sz="2400" dirty="0" err="1"/>
              <a:t>Naggar</a:t>
            </a:r>
            <a:r>
              <a:rPr lang="en-US" sz="2400" dirty="0"/>
              <a:t> was an academic himself</a:t>
            </a:r>
          </a:p>
          <a:p>
            <a:pPr marL="447675" lvl="1" indent="-47625">
              <a:lnSpc>
                <a:spcPct val="90000"/>
              </a:lnSpc>
              <a:buFontTx/>
              <a:buChar char="-"/>
            </a:pPr>
            <a:r>
              <a:rPr lang="en-US" sz="2400" dirty="0"/>
              <a:t>Managed the staff</a:t>
            </a:r>
          </a:p>
        </p:txBody>
      </p:sp>
      <p:sp>
        <p:nvSpPr>
          <p:cNvPr id="3" name="Rectangle 2"/>
          <p:cNvSpPr>
            <a:spLocks noGrp="1" noRot="1" noChangeArrowheads="1"/>
          </p:cNvSpPr>
          <p:nvPr>
            <p:ph type="title"/>
          </p:nvPr>
        </p:nvSpPr>
        <p:spPr>
          <a:xfrm>
            <a:off x="457200" y="76200"/>
            <a:ext cx="8153400" cy="762000"/>
          </a:xfrm>
        </p:spPr>
        <p:txBody>
          <a:bodyPr>
            <a:noAutofit/>
          </a:bodyPr>
          <a:lstStyle/>
          <a:p>
            <a:pPr eaLnBrk="1" hangingPunct="1">
              <a:defRPr/>
            </a:pPr>
            <a:r>
              <a:rPr lang="en-US" sz="3600" b="1" dirty="0">
                <a:solidFill>
                  <a:srgbClr val="0000FF"/>
                </a:solidFill>
              </a:rPr>
              <a:t>History of Islamic Banking and Finance</a:t>
            </a:r>
          </a:p>
        </p:txBody>
      </p:sp>
      <p:sp>
        <p:nvSpPr>
          <p:cNvPr id="2" name="Footer Placeholder 1"/>
          <p:cNvSpPr>
            <a:spLocks noGrp="1"/>
          </p:cNvSpPr>
          <p:nvPr>
            <p:ph type="ftr" sz="quarter" idx="11"/>
          </p:nvPr>
        </p:nvSpPr>
        <p:spPr/>
        <p:txBody>
          <a:bodyPr/>
          <a:lstStyle/>
          <a:p>
            <a:r>
              <a:rPr lang="en-US"/>
              <a:t>Prepared by : Mimi Suriaty Binti Abdul Rani</a:t>
            </a:r>
          </a:p>
        </p:txBody>
      </p:sp>
      <p:pic>
        <p:nvPicPr>
          <p:cNvPr id="5" name="Picture 4">
            <a:extLst>
              <a:ext uri="{FF2B5EF4-FFF2-40B4-BE49-F238E27FC236}">
                <a16:creationId xmlns:a16="http://schemas.microsoft.com/office/drawing/2014/main" id="{1D0FF262-5FCF-E948-1A5E-63022D6CB73A}"/>
              </a:ext>
            </a:extLst>
          </p:cNvPr>
          <p:cNvPicPr>
            <a:picLocks noChangeAspect="1"/>
          </p:cNvPicPr>
          <p:nvPr/>
        </p:nvPicPr>
        <p:blipFill>
          <a:blip r:embed="rId4"/>
          <a:stretch>
            <a:fillRect/>
          </a:stretch>
        </p:blipFill>
        <p:spPr>
          <a:xfrm>
            <a:off x="0" y="0"/>
            <a:ext cx="9144000" cy="6857999"/>
          </a:xfrm>
          <a:prstGeom prst="rect">
            <a:avLst/>
          </a:prstGeom>
        </p:spPr>
      </p:pic>
      <p:pic>
        <p:nvPicPr>
          <p:cNvPr id="7" name="Audio 6">
            <a:hlinkClick r:id="" action="ppaction://media"/>
            <a:extLst>
              <a:ext uri="{FF2B5EF4-FFF2-40B4-BE49-F238E27FC236}">
                <a16:creationId xmlns:a16="http://schemas.microsoft.com/office/drawing/2014/main" id="{160D7A40-CBE5-F7E7-C58B-AC0C698A2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62"/>
    </mc:Choice>
    <mc:Fallback>
      <p:transition spd="slow" advTm="1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5593</Words>
  <Application>Microsoft Office PowerPoint</Application>
  <PresentationFormat>On-screen Show (4:3)</PresentationFormat>
  <Paragraphs>625</Paragraphs>
  <Slides>53</Slides>
  <Notes>21</Notes>
  <HiddenSlides>0</HiddenSlides>
  <MMClips>53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Arial Black</vt:lpstr>
      <vt:lpstr>Calibri</vt:lpstr>
      <vt:lpstr>Garamond</vt:lpstr>
      <vt:lpstr>Wingdings</vt:lpstr>
      <vt:lpstr>Office Theme</vt:lpstr>
      <vt:lpstr>OBA 3105 INTRODUCTION TO FINANCE</vt:lpstr>
      <vt:lpstr>PowerPoint Presentation</vt:lpstr>
      <vt:lpstr>PowerPoint Presentation</vt:lpstr>
      <vt:lpstr>History of Islamic Banking and Finance</vt:lpstr>
      <vt:lpstr>History of Islamic Banking and Finance</vt:lpstr>
      <vt:lpstr>PowerPoint Presentation</vt:lpstr>
      <vt:lpstr>History of Islamic Banking and Finance</vt:lpstr>
      <vt:lpstr>History of Islamic Banking and Finance</vt:lpstr>
      <vt:lpstr>History of Islamic Banking and Finance</vt:lpstr>
      <vt:lpstr> The role of the bank (El-Naggar, 1974)</vt:lpstr>
      <vt:lpstr>History of Islamic Financial Institutions- Overview</vt:lpstr>
      <vt:lpstr>History of Islamic Financial Institutions- Overview (2)</vt:lpstr>
      <vt:lpstr>History of Islamic Financial Institutions- Overview (3) : Asia and Western Countries</vt:lpstr>
      <vt:lpstr>PowerPoint Presentation</vt:lpstr>
      <vt:lpstr>Internationalization of Islamic Banking and Finance</vt:lpstr>
      <vt:lpstr>Internationalization of Islamic Banking and Finance</vt:lpstr>
      <vt:lpstr>PowerPoint Presentation</vt:lpstr>
      <vt:lpstr>VITAL STATISTICS OF IBF INDUSTRY</vt:lpstr>
      <vt:lpstr>PowerPoint Presentation</vt:lpstr>
      <vt:lpstr>PowerPoint Presentation</vt:lpstr>
      <vt:lpstr>PowerPoint Presentation</vt:lpstr>
      <vt:lpstr>PowerPoint Presentation</vt:lpstr>
      <vt:lpstr>Islamic Banking and Finance Today- (1)</vt:lpstr>
      <vt:lpstr>Islamic Banking and Finance Today- (2)</vt:lpstr>
      <vt:lpstr>PowerPoint Presentation</vt:lpstr>
      <vt:lpstr>Development of IBF in Malaysia</vt:lpstr>
      <vt:lpstr>Development of Islamic Banking and Finance in Malaysia (2)</vt:lpstr>
      <vt:lpstr>Development of Islamic Banking and Finance in Malaysia (3)</vt:lpstr>
      <vt:lpstr>Development of Islamic Banking and Finance in Malaysia (4)</vt:lpstr>
      <vt:lpstr>PowerPoint Presentation</vt:lpstr>
      <vt:lpstr>PowerPoint Presentation</vt:lpstr>
      <vt:lpstr>Malaysia’s Financial Sector Master Plan (FSMP)</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Development of IBF in Other Countries</vt:lpstr>
      <vt:lpstr>Islamic Banks in Malaysia</vt:lpstr>
      <vt:lpstr>Participation by Non - Muslim banks</vt:lpstr>
      <vt:lpstr>Participation by non-muslim banks</vt:lpstr>
      <vt:lpstr>NEXT…..</vt:lpstr>
    </vt:vector>
  </TitlesOfParts>
  <Company>IIUM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IIUM</dc:creator>
  <cp:lastModifiedBy>Mimi Suriaty</cp:lastModifiedBy>
  <cp:revision>63</cp:revision>
  <cp:lastPrinted>2018-02-23T11:40:26Z</cp:lastPrinted>
  <dcterms:created xsi:type="dcterms:W3CDTF">2011-08-15T22:44:57Z</dcterms:created>
  <dcterms:modified xsi:type="dcterms:W3CDTF">2023-01-27T07:51:39Z</dcterms:modified>
</cp:coreProperties>
</file>