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439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359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489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1448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MY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6241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6957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5001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782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528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663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68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A9B2E8B-1CDB-4E7D-A8F5-AD3C6ADCBE0B}" type="datetimeFigureOut">
              <a:rPr lang="en-MY" smtClean="0"/>
              <a:t>28/11/2023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7D45050-01E5-4758-BB2F-D1D066FA418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521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9FB7-1AF1-42EE-85F2-47D85C90E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1680" y="1871131"/>
            <a:ext cx="8314006" cy="20396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000" b="1" dirty="0">
                <a:latin typeface="Abadi Extra Light" panose="020F0502020204030204" pitchFamily="34" charset="0"/>
              </a:rPr>
              <a:t>Course Code</a:t>
            </a:r>
            <a:r>
              <a:rPr lang="en-US" sz="5000" dirty="0">
                <a:latin typeface="Abadi Extra Light" panose="020F0502020204030204" pitchFamily="34" charset="0"/>
              </a:rPr>
              <a:t>: </a:t>
            </a:r>
            <a:r>
              <a:rPr lang="en-US" sz="5000" b="1" dirty="0">
                <a:latin typeface="Abadi Extra Light" panose="020F0502020204030204" pitchFamily="34" charset="0"/>
              </a:rPr>
              <a:t>OBM4403</a:t>
            </a:r>
            <a:br>
              <a:rPr lang="en-US" sz="5000" b="1" dirty="0">
                <a:latin typeface="Abadi Extra Light" panose="020F0502020204030204" pitchFamily="34" charset="0"/>
              </a:rPr>
            </a:br>
            <a:r>
              <a:rPr lang="en-US" sz="5000" b="1" dirty="0">
                <a:latin typeface="Abadi Extra Light" panose="020F0502020204030204" pitchFamily="34" charset="0"/>
              </a:rPr>
              <a:t>Marketing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2A5F8-B454-449C-A6DF-B8BB8D2B7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0492" y="4276575"/>
            <a:ext cx="8145194" cy="133643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Meeting date: 28th November 2023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By: Prof. Dr. Tang Keow Ngang </a:t>
            </a:r>
          </a:p>
        </p:txBody>
      </p:sp>
    </p:spTree>
    <p:extLst>
      <p:ext uri="{BB962C8B-B14F-4D97-AF65-F5344CB8AC3E}">
        <p14:creationId xmlns:p14="http://schemas.microsoft.com/office/powerpoint/2010/main" val="18874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2334B-0352-CC54-F614-83A30FBF5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Aida model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CCABB-7073-407F-E6E5-C2A984323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Action – Towards the end, the contact information of the brand will be given where they expect the viewers to act immediately.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can be in the form of shop address, toll free numbers or website address.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While not a communication model in the traditional sense it represents a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hierarchical process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consumers go through in response to marketing messages.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outlines the stages a consumer typically goes through from first becoming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aware of a product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</a:t>
            </a:r>
            <a:r>
              <a:rPr lang="en-MY" sz="2400" kern="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taking action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(e.g., making a purchase). </a:t>
            </a:r>
          </a:p>
          <a:p>
            <a:pPr marL="0" indent="0">
              <a:buNone/>
            </a:pPr>
            <a:endParaRPr lang="en-MY" sz="24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3193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2615-147B-B5B4-0E23-FCFC8B15C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3C600-0EB2-5F4D-091D-FB9F82E17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these communication models helps marketers create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more effective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targeted communication strategies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part of the overall marketing mix.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important to consider the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dynamics of communication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consumers receive and process information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the context of their decision-making journey.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IMC involves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coordination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integration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various communication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tools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channels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deliver a clear and consistent message to the target audience.</a:t>
            </a:r>
          </a:p>
        </p:txBody>
      </p:sp>
    </p:spTree>
    <p:extLst>
      <p:ext uri="{BB962C8B-B14F-4D97-AF65-F5344CB8AC3E}">
        <p14:creationId xmlns:p14="http://schemas.microsoft.com/office/powerpoint/2010/main" val="197402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BF2C-A726-868F-1179-BDF8DFDBA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strategic issues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C69CC-D522-F9CA-8651-6CC0370DE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85409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Message consistency across channels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Ensuring consistent messaging across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diverse communication channels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can be challenging.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Discrepancies in messaging can lead to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confusion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dilute the overall impact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the communication strategy.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Coordination across departments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IMC requires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collaboration among different departments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such as marketing, advertising, public relations, and sales.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Ensuring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coordination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among these departments is crucial to maintaining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consistency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messaging and strategy.</a:t>
            </a:r>
          </a:p>
        </p:txBody>
      </p:sp>
    </p:spTree>
    <p:extLst>
      <p:ext uri="{BB962C8B-B14F-4D97-AF65-F5344CB8AC3E}">
        <p14:creationId xmlns:p14="http://schemas.microsoft.com/office/powerpoint/2010/main" val="265232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7EAC1-12FC-AE80-E335-BECF4A9B3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Digital transformation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D16BA-1B30-F763-D56F-F02BFD564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4251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rapid evolution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digital platforms and technologies poses challenges for marketers to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these channels effectively into their overall communication strategy.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Ensuring a seamless integration between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traditional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channels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is essential.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Data Integration and Analysis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The availability of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vast amounts of data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from various sources can be both an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a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Integrating and analysing data effectively is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crucial for understanding customer behaviours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optimizing campaigns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and improving overall communication strategies.</a:t>
            </a:r>
          </a:p>
        </p:txBody>
      </p:sp>
    </p:spTree>
    <p:extLst>
      <p:ext uri="{BB962C8B-B14F-4D97-AF65-F5344CB8AC3E}">
        <p14:creationId xmlns:p14="http://schemas.microsoft.com/office/powerpoint/2010/main" val="137892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4B247-A73A-F4CF-27DA-A1FEA4CD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Globalization and cultural sensitivity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604A3-6843-4B57-DB94-0F49CA4D5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4649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Companies operating in multiple regions and countries must consider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cultural differences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adapt their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communication strategies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accordingly.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one-size-fits-all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approach may not be effective, requiring a nuanced understanding of cultural nuances and preferences.</a:t>
            </a:r>
          </a:p>
          <a:p>
            <a:pPr marL="0" indent="0">
              <a:buNone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Customer Empowerment and Participation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the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rise of social media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interactive digital platforms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customers have greater power and influence.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Brands need to adapt to this shift by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fostering two-way communication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actively engaging with customers, and addressing their concerns in real-time.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MY" sz="2400" kern="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4319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09795-2BE6-5A84-42DF-CFAAE1F4E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Media fragmentation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90DD-FF98-FAC9-ACD8-757A0EC53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854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proliferation of media channels has led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increased fragmentation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audiences.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must carefully choose the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right mix of channels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reach their target audience effectively, considering factors such as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media consumption habits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preferences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 Budget Allocation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Determining how to allocate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budgets across various communication channels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be challenging.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Companies need to prioritize channels based on their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effectiveness in reaching the target audience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achieving specific marketing objectives.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0171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FE806-0867-0358-5BF6-9D0748DD1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Measuring effectiveness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00A0C-3F96-9FEF-CA0D-66ACABEDF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53118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Evaluating the success of an integrated marketing communication strategy can be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complex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Establishing meaningful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key performance indicators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(KPIs) and measuring the impact of communication efforts across multiple channels is critical for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refining strategies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optimizing future campaigns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10. Technology and Security Concerns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reliance on technology for communication introduces concerns related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security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privacy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need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navigate evolving regulations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ensure that customer data is handled ethically and securely.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7099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B42E5-DAD5-75DF-FADA-67B70DBFE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 Adapting to industry trends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15C69-2357-D8B0-DBAD-0E7C800D2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736592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Staying abreast of </a:t>
            </a:r>
            <a:r>
              <a:rPr lang="en-MY" sz="2600" b="1" kern="1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industry trends </a:t>
            </a:r>
            <a:r>
              <a:rPr lang="en-MY" sz="2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MY" sz="2600" b="1" kern="10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emerging technologies </a:t>
            </a:r>
            <a:r>
              <a:rPr lang="en-MY" sz="2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crucial for marketers.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6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Rapid changes in consumer behaviour, technology, and market dynamics require </a:t>
            </a:r>
            <a:r>
              <a:rPr lang="en-MY" sz="2600" b="1" kern="10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continuous adaptation </a:t>
            </a:r>
            <a:r>
              <a:rPr lang="en-MY" sz="26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stay competitive.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6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Addressing these strategic issues in integrated marketing communication requires a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comprehensive understanding </a:t>
            </a:r>
            <a:r>
              <a:rPr lang="en-MY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market, the target audience, and the rapidly evolving landscape of communication channels and technologies.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Successful IMC strategies involve </a:t>
            </a:r>
            <a:r>
              <a:rPr lang="en-MY" sz="26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continuous process of analysis</a:t>
            </a:r>
            <a:r>
              <a:rPr lang="en-MY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adaptation</a:t>
            </a:r>
            <a:r>
              <a:rPr lang="en-MY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6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optimization</a:t>
            </a:r>
            <a:r>
              <a:rPr lang="en-MY" sz="2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6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44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57CE6-537A-CEEB-2817-D8E28EDA2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marketing communication (IMC)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F0607-7541-1867-7D7E-180358768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IMC is a comprehensive approach to marketing that ensures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consistency of message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the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complementary use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various promotional methods.</a:t>
            </a:r>
          </a:p>
          <a:p>
            <a:pPr>
              <a:buFont typeface="Wingdings" panose="05000000000000000000" pitchFamily="2" charset="2"/>
              <a:buChar char="Ø"/>
            </a:pP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aims to unify different aspects of marketing communication, such as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advertising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 relations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direct marketing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 media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sales promotion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to create a seamless and cohesive experience for the target audience.</a:t>
            </a:r>
          </a:p>
        </p:txBody>
      </p:sp>
    </p:spTree>
    <p:extLst>
      <p:ext uri="{BB962C8B-B14F-4D97-AF65-F5344CB8AC3E}">
        <p14:creationId xmlns:p14="http://schemas.microsoft.com/office/powerpoint/2010/main" val="2193001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7D994-51D5-491D-A08A-6074B3205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successful </a:t>
            </a:r>
            <a:r>
              <a:rPr lang="en-US" dirty="0" err="1"/>
              <a:t>imc</a:t>
            </a:r>
            <a:r>
              <a:rPr lang="en-US" dirty="0"/>
              <a:t> strategy, involves several key steps: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63E4B-0F88-2944-E200-AA14DD903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451671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 target audience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and understand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characteristics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preferences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your target audience.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knowledge is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crucial for tailoring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messages to resonate with them.</a:t>
            </a:r>
          </a:p>
          <a:p>
            <a:pPr marL="0" indent="0">
              <a:buNone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Setting clear objectives: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Establish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specific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measurable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achievable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relevant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time-bound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(SMART) objectives.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objectives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should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align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with your overall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and business goals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MY" dirty="0">
              <a:effectLst/>
            </a:endParaRPr>
          </a:p>
          <a:p>
            <a:pPr marL="0" indent="0">
              <a:buNone/>
            </a:pPr>
            <a:endParaRPr lang="en-MY" sz="1800" kern="0" dirty="0">
              <a:latin typeface="Segoe UI" panose="020B0502040204020203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98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A4F2C-1D7D-E115-4253-80A2E1115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Message consistency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E2ECE-F4BB-FC4D-6F9A-B6A512B3C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Ensure that your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 message is consistent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across all channels and platforms.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Consistency helps in building a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and recognizable brand image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Selecting Communication Channels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Choose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the most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and relevant communication channels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to reach your target audience.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This may include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mix of traditional channels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(e.g., TV, radio, print) and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channels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(e.g., social media, email, online advertising). </a:t>
            </a:r>
          </a:p>
        </p:txBody>
      </p:sp>
    </p:spTree>
    <p:extLst>
      <p:ext uri="{BB962C8B-B14F-4D97-AF65-F5344CB8AC3E}">
        <p14:creationId xmlns:p14="http://schemas.microsoft.com/office/powerpoint/2010/main" val="146150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53687-7E75-968A-7981-158D7AF1C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Coordinating marketing mix elements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AE3F1-3E68-C6A9-481D-141DD3C3A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Integrate various elements of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marketing mix </a:t>
            </a:r>
            <a:r>
              <a:rPr lang="en-MY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(product, price, place, and promotion) to ensure they work together harmoniously to support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overall marketing strategy</a:t>
            </a:r>
            <a:r>
              <a:rPr lang="en-MY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Developing a Content Strategy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 engaging and valuable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content </a:t>
            </a:r>
            <a:r>
              <a:rPr lang="en-MY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aligns with your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brand message</a:t>
            </a:r>
            <a:r>
              <a:rPr lang="en-MY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Content can take </a:t>
            </a:r>
            <a:r>
              <a:rPr lang="en-MY" sz="2400" b="1" kern="1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various forms</a:t>
            </a:r>
            <a:r>
              <a:rPr lang="en-MY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such as blog posts, videos, infographics, and social media posts.</a:t>
            </a:r>
            <a:endParaRPr lang="en-MY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7429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75D5C-B164-06FC-B426-F7733A02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Utilizing technology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BE76A-5085-7A62-FBEB-0963E2D9D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Leverage technology and data analytics to better understand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behaviour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personalize communication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measure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effectiveness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your marketing efforts.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Establishing a Budget</a:t>
            </a: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Allocate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resources effectively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across different communication channels.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balanced budget ensures that each channel receives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adequate attention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based on its contribution to overall objectives.</a:t>
            </a: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0069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4B8B5-F246-F782-1BD1-925582261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Monitoring and measuring results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AABE9-9A2B-EC7C-2D66-42A1483EE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8540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Regularly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performance of your marketing campaigns.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performance indicators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(KPIs) to measure the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of your IMC efforts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make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data-driven adjustments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needed.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Adapting to Market Changes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Stay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agile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be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ready to adapt your strategy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based on changes in the market, consumer behaviour, or technological advancements.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Feedback and Continuous Improvement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 feedback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from customers and stakeholders.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Use this feedback to make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improvements </a:t>
            </a: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your communication strategy continuously.</a:t>
            </a:r>
          </a:p>
          <a:p>
            <a:pPr marL="0" indent="0">
              <a:buNone/>
            </a:pP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68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21084-2F7B-FA51-BC9B-A87DCBB72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of Integrated marketing communications strategy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25C12-E6A4-2BF9-F8CD-4D97901A1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By integrating these elements into a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cohesive strategy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businesses can create a more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unified and impactful presence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the market, ultimately enhancing the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effectiveness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their marketing efforts.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context of marketing,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communication is a crucial element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marketing mix, which traditionally includes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four Ps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Product, Price, Place, and Promotion.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Communication is often associated with the "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Promotion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element.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Various models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communication help marketers understand how messages are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transmitted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received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29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8F899-E1C4-DE1F-0E5F-38CEA545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communication models relevant to the marketing mix: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1DA3D-5456-1897-A95D-D6D038B59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411914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AIDA Model: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AIDA stands for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Attention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Interest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Desire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Action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Attention is usually grabbed by the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of image </a:t>
            </a:r>
            <a:r>
              <a:rPr lang="en-MY" sz="2400" b="1" kern="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color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layout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typography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size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celebrity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model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etc.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Interest – Once attention is grabbed, it is necessary to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 interest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viewers mind so that they will read more about the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brand being advertised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the use of an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attractive sub head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interest can be invoked.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Desire – The element of desire is usually created by the use of body copy where you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in detail about the necessity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of buying the brand thereby explaining the features of the brand, facts, and figures.</a:t>
            </a:r>
          </a:p>
        </p:txBody>
      </p:sp>
    </p:spTree>
    <p:extLst>
      <p:ext uri="{BB962C8B-B14F-4D97-AF65-F5344CB8AC3E}">
        <p14:creationId xmlns:p14="http://schemas.microsoft.com/office/powerpoint/2010/main" val="170036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305</TotalTime>
  <Words>1367</Words>
  <Application>Microsoft Office PowerPoint</Application>
  <PresentationFormat>Widescreen</PresentationFormat>
  <Paragraphs>98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Abadi Extra Light</vt:lpstr>
      <vt:lpstr>Arial</vt:lpstr>
      <vt:lpstr>Calibri</vt:lpstr>
      <vt:lpstr>Rockwell</vt:lpstr>
      <vt:lpstr>Rockwell Condensed</vt:lpstr>
      <vt:lpstr>Segoe UI</vt:lpstr>
      <vt:lpstr>Wingdings</vt:lpstr>
      <vt:lpstr>Wood Type</vt:lpstr>
      <vt:lpstr>Course Code: OBM4403 Marketing Management</vt:lpstr>
      <vt:lpstr>Integrated marketing communication (IMC)</vt:lpstr>
      <vt:lpstr>Developing a successful imc strategy, involves several key steps:</vt:lpstr>
      <vt:lpstr>3. Message consistency</vt:lpstr>
      <vt:lpstr>5. Coordinating marketing mix elements</vt:lpstr>
      <vt:lpstr>7. Utilizing technology</vt:lpstr>
      <vt:lpstr>9. Monitoring and measuring results</vt:lpstr>
      <vt:lpstr>Conclusion of Integrated marketing communications strategy</vt:lpstr>
      <vt:lpstr>A few communication models relevant to the marketing mix:</vt:lpstr>
      <vt:lpstr>1. Aida model</vt:lpstr>
      <vt:lpstr>conclusion</vt:lpstr>
      <vt:lpstr>Some key strategic issues</vt:lpstr>
      <vt:lpstr>3. Digital transformation</vt:lpstr>
      <vt:lpstr>5. Globalization and cultural sensitivity</vt:lpstr>
      <vt:lpstr>7. Media fragmentation</vt:lpstr>
      <vt:lpstr>9. Measuring effectiveness</vt:lpstr>
      <vt:lpstr>11. Adapting to industry trends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Code: OBM4403 Marketing Management</dc:title>
  <dc:creator>Professor Dr. Thang Keow Ngang</dc:creator>
  <cp:lastModifiedBy>Professor Dr. Thang Keow Ngang</cp:lastModifiedBy>
  <cp:revision>7</cp:revision>
  <dcterms:created xsi:type="dcterms:W3CDTF">2023-11-24T06:33:29Z</dcterms:created>
  <dcterms:modified xsi:type="dcterms:W3CDTF">2023-11-28T02:13:09Z</dcterms:modified>
</cp:coreProperties>
</file>