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7" r:id="rId4"/>
    <p:sldId id="260" r:id="rId5"/>
    <p:sldId id="261" r:id="rId6"/>
    <p:sldId id="262" r:id="rId7"/>
    <p:sldId id="263" r:id="rId8"/>
    <p:sldId id="264" r:id="rId9"/>
    <p:sldId id="265" r:id="rId10"/>
    <p:sldId id="266" r:id="rId11"/>
    <p:sldId id="267" r:id="rId12"/>
    <p:sldId id="268" r:id="rId13"/>
    <p:sldId id="269" r:id="rId14"/>
    <p:sldId id="270" r:id="rId15"/>
    <p:sldId id="271"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7B54E36-CE20-4186-B256-5792BA4BA7D7}" type="datetimeFigureOut">
              <a:rPr lang="en-MY" smtClean="0"/>
              <a:t>13/1/2022</a:t>
            </a:fld>
            <a:endParaRPr lang="en-MY"/>
          </a:p>
        </p:txBody>
      </p:sp>
      <p:sp>
        <p:nvSpPr>
          <p:cNvPr id="5" name="Footer Placeholder 4"/>
          <p:cNvSpPr>
            <a:spLocks noGrp="1"/>
          </p:cNvSpPr>
          <p:nvPr>
            <p:ph type="ftr" sz="quarter" idx="11"/>
          </p:nvPr>
        </p:nvSpPr>
        <p:spPr>
          <a:xfrm>
            <a:off x="2416500" y="329307"/>
            <a:ext cx="4973915" cy="309201"/>
          </a:xfrm>
        </p:spPr>
        <p:txBody>
          <a:bodyPr/>
          <a:lstStyle/>
          <a:p>
            <a:endParaRPr lang="en-MY"/>
          </a:p>
        </p:txBody>
      </p:sp>
      <p:sp>
        <p:nvSpPr>
          <p:cNvPr id="6" name="Slide Number Placeholder 5"/>
          <p:cNvSpPr>
            <a:spLocks noGrp="1"/>
          </p:cNvSpPr>
          <p:nvPr>
            <p:ph type="sldNum" sz="quarter" idx="12"/>
          </p:nvPr>
        </p:nvSpPr>
        <p:spPr>
          <a:xfrm>
            <a:off x="1437664" y="798973"/>
            <a:ext cx="811019" cy="503578"/>
          </a:xfrm>
        </p:spPr>
        <p:txBody>
          <a:bodyPr/>
          <a:lstStyle/>
          <a:p>
            <a:fld id="{08665F21-1D23-4231-915B-4492A510F416}" type="slidenum">
              <a:rPr lang="en-MY" smtClean="0"/>
              <a:t>‹#›</a:t>
            </a:fld>
            <a:endParaRPr lang="en-MY"/>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7483168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7B54E36-CE20-4186-B256-5792BA4BA7D7}" type="datetimeFigureOut">
              <a:rPr lang="en-MY" smtClean="0"/>
              <a:t>13/1/2022</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08665F21-1D23-4231-915B-4492A510F416}" type="slidenum">
              <a:rPr lang="en-MY" smtClean="0"/>
              <a:t>‹#›</a:t>
            </a:fld>
            <a:endParaRPr lang="en-MY"/>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8993419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7B54E36-CE20-4186-B256-5792BA4BA7D7}" type="datetimeFigureOut">
              <a:rPr lang="en-MY" smtClean="0"/>
              <a:t>13/1/2022</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08665F21-1D23-4231-915B-4492A510F416}" type="slidenum">
              <a:rPr lang="en-MY" smtClean="0"/>
              <a:t>‹#›</a:t>
            </a:fld>
            <a:endParaRPr lang="en-MY"/>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849071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7B54E36-CE20-4186-B256-5792BA4BA7D7}" type="datetimeFigureOut">
              <a:rPr lang="en-MY" smtClean="0"/>
              <a:t>13/1/2022</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08665F21-1D23-4231-915B-4492A510F416}" type="slidenum">
              <a:rPr lang="en-MY" smtClean="0"/>
              <a:t>‹#›</a:t>
            </a:fld>
            <a:endParaRPr lang="en-MY"/>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0666684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7B54E36-CE20-4186-B256-5792BA4BA7D7}" type="datetimeFigureOut">
              <a:rPr lang="en-MY" smtClean="0"/>
              <a:t>13/1/2022</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08665F21-1D23-4231-915B-4492A510F416}" type="slidenum">
              <a:rPr lang="en-MY" smtClean="0"/>
              <a:t>‹#›</a:t>
            </a:fld>
            <a:endParaRPr lang="en-MY"/>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9632341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7B54E36-CE20-4186-B256-5792BA4BA7D7}" type="datetimeFigureOut">
              <a:rPr lang="en-MY" smtClean="0"/>
              <a:t>13/1/2022</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08665F21-1D23-4231-915B-4492A510F416}" type="slidenum">
              <a:rPr lang="en-MY" smtClean="0"/>
              <a:t>‹#›</a:t>
            </a:fld>
            <a:endParaRPr lang="en-MY"/>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9707233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7B54E36-CE20-4186-B256-5792BA4BA7D7}" type="datetimeFigureOut">
              <a:rPr lang="en-MY" smtClean="0"/>
              <a:t>13/1/2022</a:t>
            </a:fld>
            <a:endParaRPr lang="en-MY"/>
          </a:p>
        </p:txBody>
      </p:sp>
      <p:sp>
        <p:nvSpPr>
          <p:cNvPr id="8" name="Footer Placeholder 7"/>
          <p:cNvSpPr>
            <a:spLocks noGrp="1"/>
          </p:cNvSpPr>
          <p:nvPr>
            <p:ph type="ftr" sz="quarter" idx="11"/>
          </p:nvPr>
        </p:nvSpPr>
        <p:spPr/>
        <p:txBody>
          <a:bodyPr/>
          <a:lstStyle/>
          <a:p>
            <a:endParaRPr lang="en-MY"/>
          </a:p>
        </p:txBody>
      </p:sp>
      <p:sp>
        <p:nvSpPr>
          <p:cNvPr id="9" name="Slide Number Placeholder 8"/>
          <p:cNvSpPr>
            <a:spLocks noGrp="1"/>
          </p:cNvSpPr>
          <p:nvPr>
            <p:ph type="sldNum" sz="quarter" idx="12"/>
          </p:nvPr>
        </p:nvSpPr>
        <p:spPr/>
        <p:txBody>
          <a:bodyPr/>
          <a:lstStyle/>
          <a:p>
            <a:fld id="{08665F21-1D23-4231-915B-4492A510F416}" type="slidenum">
              <a:rPr lang="en-MY" smtClean="0"/>
              <a:t>‹#›</a:t>
            </a:fld>
            <a:endParaRPr lang="en-MY"/>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60498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7B54E36-CE20-4186-B256-5792BA4BA7D7}" type="datetimeFigureOut">
              <a:rPr lang="en-MY" smtClean="0"/>
              <a:t>13/1/2022</a:t>
            </a:fld>
            <a:endParaRPr lang="en-MY"/>
          </a:p>
        </p:txBody>
      </p:sp>
      <p:sp>
        <p:nvSpPr>
          <p:cNvPr id="4" name="Footer Placeholder 3"/>
          <p:cNvSpPr>
            <a:spLocks noGrp="1"/>
          </p:cNvSpPr>
          <p:nvPr>
            <p:ph type="ftr" sz="quarter" idx="11"/>
          </p:nvPr>
        </p:nvSpPr>
        <p:spPr/>
        <p:txBody>
          <a:bodyPr/>
          <a:lstStyle/>
          <a:p>
            <a:endParaRPr lang="en-MY"/>
          </a:p>
        </p:txBody>
      </p:sp>
      <p:sp>
        <p:nvSpPr>
          <p:cNvPr id="5" name="Slide Number Placeholder 4"/>
          <p:cNvSpPr>
            <a:spLocks noGrp="1"/>
          </p:cNvSpPr>
          <p:nvPr>
            <p:ph type="sldNum" sz="quarter" idx="12"/>
          </p:nvPr>
        </p:nvSpPr>
        <p:spPr/>
        <p:txBody>
          <a:bodyPr/>
          <a:lstStyle/>
          <a:p>
            <a:fld id="{08665F21-1D23-4231-915B-4492A510F416}" type="slidenum">
              <a:rPr lang="en-MY" smtClean="0"/>
              <a:t>‹#›</a:t>
            </a:fld>
            <a:endParaRPr lang="en-MY"/>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6279365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B54E36-CE20-4186-B256-5792BA4BA7D7}" type="datetimeFigureOut">
              <a:rPr lang="en-MY" smtClean="0"/>
              <a:t>13/1/2022</a:t>
            </a:fld>
            <a:endParaRPr lang="en-MY"/>
          </a:p>
        </p:txBody>
      </p:sp>
      <p:sp>
        <p:nvSpPr>
          <p:cNvPr id="3" name="Footer Placeholder 2"/>
          <p:cNvSpPr>
            <a:spLocks noGrp="1"/>
          </p:cNvSpPr>
          <p:nvPr>
            <p:ph type="ftr" sz="quarter" idx="11"/>
          </p:nvPr>
        </p:nvSpPr>
        <p:spPr/>
        <p:txBody>
          <a:bodyPr/>
          <a:lstStyle/>
          <a:p>
            <a:endParaRPr lang="en-MY"/>
          </a:p>
        </p:txBody>
      </p:sp>
      <p:sp>
        <p:nvSpPr>
          <p:cNvPr id="4" name="Slide Number Placeholder 3"/>
          <p:cNvSpPr>
            <a:spLocks noGrp="1"/>
          </p:cNvSpPr>
          <p:nvPr>
            <p:ph type="sldNum" sz="quarter" idx="12"/>
          </p:nvPr>
        </p:nvSpPr>
        <p:spPr/>
        <p:txBody>
          <a:bodyPr/>
          <a:lstStyle/>
          <a:p>
            <a:fld id="{08665F21-1D23-4231-915B-4492A510F416}" type="slidenum">
              <a:rPr lang="en-MY" smtClean="0"/>
              <a:t>‹#›</a:t>
            </a:fld>
            <a:endParaRPr lang="en-MY"/>
          </a:p>
        </p:txBody>
      </p:sp>
    </p:spTree>
    <p:extLst>
      <p:ext uri="{BB962C8B-B14F-4D97-AF65-F5344CB8AC3E}">
        <p14:creationId xmlns:p14="http://schemas.microsoft.com/office/powerpoint/2010/main" val="30995957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7B54E36-CE20-4186-B256-5792BA4BA7D7}" type="datetimeFigureOut">
              <a:rPr lang="en-MY" smtClean="0"/>
              <a:t>13/1/2022</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08665F21-1D23-4231-915B-4492A510F416}" type="slidenum">
              <a:rPr lang="en-MY" smtClean="0"/>
              <a:t>‹#›</a:t>
            </a:fld>
            <a:endParaRPr lang="en-MY"/>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390976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07B54E36-CE20-4186-B256-5792BA4BA7D7}" type="datetimeFigureOut">
              <a:rPr lang="en-MY" smtClean="0"/>
              <a:t>13/1/2022</a:t>
            </a:fld>
            <a:endParaRPr lang="en-MY"/>
          </a:p>
        </p:txBody>
      </p:sp>
      <p:sp>
        <p:nvSpPr>
          <p:cNvPr id="6" name="Footer Placeholder 5"/>
          <p:cNvSpPr>
            <a:spLocks noGrp="1"/>
          </p:cNvSpPr>
          <p:nvPr>
            <p:ph type="ftr" sz="quarter" idx="11"/>
          </p:nvPr>
        </p:nvSpPr>
        <p:spPr>
          <a:xfrm>
            <a:off x="1447382" y="318640"/>
            <a:ext cx="5541004" cy="320931"/>
          </a:xfrm>
        </p:spPr>
        <p:txBody>
          <a:bodyPr/>
          <a:lstStyle/>
          <a:p>
            <a:endParaRPr lang="en-MY"/>
          </a:p>
        </p:txBody>
      </p:sp>
      <p:sp>
        <p:nvSpPr>
          <p:cNvPr id="7" name="Slide Number Placeholder 6"/>
          <p:cNvSpPr>
            <a:spLocks noGrp="1"/>
          </p:cNvSpPr>
          <p:nvPr>
            <p:ph type="sldNum" sz="quarter" idx="12"/>
          </p:nvPr>
        </p:nvSpPr>
        <p:spPr/>
        <p:txBody>
          <a:bodyPr/>
          <a:lstStyle/>
          <a:p>
            <a:fld id="{08665F21-1D23-4231-915B-4492A510F416}" type="slidenum">
              <a:rPr lang="en-MY" smtClean="0"/>
              <a:t>‹#›</a:t>
            </a:fld>
            <a:endParaRPr lang="en-MY"/>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2181425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07B54E36-CE20-4186-B256-5792BA4BA7D7}" type="datetimeFigureOut">
              <a:rPr lang="en-MY" smtClean="0"/>
              <a:t>13/1/2022</a:t>
            </a:fld>
            <a:endParaRPr lang="en-MY"/>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MY"/>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08665F21-1D23-4231-915B-4492A510F416}" type="slidenum">
              <a:rPr lang="en-MY" smtClean="0"/>
              <a:t>‹#›</a:t>
            </a:fld>
            <a:endParaRPr lang="en-MY"/>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5295199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1F9111-066A-4F3F-A096-F14F45D191F3}"/>
              </a:ext>
            </a:extLst>
          </p:cNvPr>
          <p:cNvSpPr>
            <a:spLocks noGrp="1"/>
          </p:cNvSpPr>
          <p:nvPr>
            <p:ph type="ctrTitle"/>
          </p:nvPr>
        </p:nvSpPr>
        <p:spPr/>
        <p:txBody>
          <a:bodyPr/>
          <a:lstStyle/>
          <a:p>
            <a:r>
              <a:rPr lang="en-US" dirty="0"/>
              <a:t>LAB 1: DEBUG</a:t>
            </a:r>
            <a:endParaRPr lang="en-MY" dirty="0"/>
          </a:p>
        </p:txBody>
      </p:sp>
      <p:sp>
        <p:nvSpPr>
          <p:cNvPr id="3" name="Subtitle 2">
            <a:extLst>
              <a:ext uri="{FF2B5EF4-FFF2-40B4-BE49-F238E27FC236}">
                <a16:creationId xmlns:a16="http://schemas.microsoft.com/office/drawing/2014/main" id="{0308E434-3116-4205-B73F-FA2331970EA9}"/>
              </a:ext>
            </a:extLst>
          </p:cNvPr>
          <p:cNvSpPr>
            <a:spLocks noGrp="1"/>
          </p:cNvSpPr>
          <p:nvPr>
            <p:ph type="subTitle" idx="1"/>
          </p:nvPr>
        </p:nvSpPr>
        <p:spPr/>
        <p:txBody>
          <a:bodyPr/>
          <a:lstStyle/>
          <a:p>
            <a:endParaRPr lang="en-MY" dirty="0"/>
          </a:p>
        </p:txBody>
      </p:sp>
    </p:spTree>
    <p:extLst>
      <p:ext uri="{BB962C8B-B14F-4D97-AF65-F5344CB8AC3E}">
        <p14:creationId xmlns:p14="http://schemas.microsoft.com/office/powerpoint/2010/main" val="7111780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282D3E-4B8A-4ECD-AF97-BD79B7A7EBE3}"/>
              </a:ext>
            </a:extLst>
          </p:cNvPr>
          <p:cNvSpPr>
            <a:spLocks noGrp="1"/>
          </p:cNvSpPr>
          <p:nvPr>
            <p:ph type="title"/>
          </p:nvPr>
        </p:nvSpPr>
        <p:spPr/>
        <p:txBody>
          <a:bodyPr/>
          <a:lstStyle/>
          <a:p>
            <a:r>
              <a:rPr lang="en-US" b="1" dirty="0"/>
              <a:t>DYNAMIC DEBUGGING</a:t>
            </a:r>
            <a:endParaRPr lang="en-MY" b="1" dirty="0"/>
          </a:p>
        </p:txBody>
      </p:sp>
      <p:sp>
        <p:nvSpPr>
          <p:cNvPr id="3" name="Content Placeholder 2">
            <a:extLst>
              <a:ext uri="{FF2B5EF4-FFF2-40B4-BE49-F238E27FC236}">
                <a16:creationId xmlns:a16="http://schemas.microsoft.com/office/drawing/2014/main" id="{85742FAE-011A-4515-9C43-515822034234}"/>
              </a:ext>
            </a:extLst>
          </p:cNvPr>
          <p:cNvSpPr>
            <a:spLocks noGrp="1"/>
          </p:cNvSpPr>
          <p:nvPr>
            <p:ph idx="1"/>
          </p:nvPr>
        </p:nvSpPr>
        <p:spPr/>
        <p:txBody>
          <a:bodyPr/>
          <a:lstStyle/>
          <a:p>
            <a:pPr marL="0" indent="0">
              <a:buNone/>
            </a:pPr>
            <a:r>
              <a:rPr lang="en-US" b="1" dirty="0"/>
              <a:t>Register Examine:</a:t>
            </a:r>
          </a:p>
          <a:p>
            <a:pPr marL="0" indent="0">
              <a:buNone/>
            </a:pPr>
            <a:r>
              <a:rPr lang="en-US" dirty="0"/>
              <a:t>The register examine key allows you to examine the contents of the microprocessor register. This technique is used in conjunction with either single-step or breakpoint facility.</a:t>
            </a:r>
            <a:endParaRPr lang="en-MY" dirty="0"/>
          </a:p>
        </p:txBody>
      </p:sp>
    </p:spTree>
    <p:extLst>
      <p:ext uri="{BB962C8B-B14F-4D97-AF65-F5344CB8AC3E}">
        <p14:creationId xmlns:p14="http://schemas.microsoft.com/office/powerpoint/2010/main" val="6615786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A581A6-E0BF-4ABA-87C4-1E8C401903A0}"/>
              </a:ext>
            </a:extLst>
          </p:cNvPr>
          <p:cNvSpPr>
            <a:spLocks noGrp="1"/>
          </p:cNvSpPr>
          <p:nvPr>
            <p:ph type="title"/>
          </p:nvPr>
        </p:nvSpPr>
        <p:spPr/>
        <p:txBody>
          <a:bodyPr/>
          <a:lstStyle/>
          <a:p>
            <a:r>
              <a:rPr lang="en-US" b="1" dirty="0"/>
              <a:t>DEBUG commands</a:t>
            </a:r>
            <a:endParaRPr lang="en-MY" b="1" dirty="0"/>
          </a:p>
        </p:txBody>
      </p:sp>
      <p:sp>
        <p:nvSpPr>
          <p:cNvPr id="3" name="Content Placeholder 2">
            <a:extLst>
              <a:ext uri="{FF2B5EF4-FFF2-40B4-BE49-F238E27FC236}">
                <a16:creationId xmlns:a16="http://schemas.microsoft.com/office/drawing/2014/main" id="{00C666DF-E64F-45AE-AC48-22C29710CAD8}"/>
              </a:ext>
            </a:extLst>
          </p:cNvPr>
          <p:cNvSpPr>
            <a:spLocks noGrp="1"/>
          </p:cNvSpPr>
          <p:nvPr>
            <p:ph idx="1"/>
          </p:nvPr>
        </p:nvSpPr>
        <p:spPr/>
        <p:txBody>
          <a:bodyPr>
            <a:normAutofit lnSpcReduction="10000"/>
          </a:bodyPr>
          <a:lstStyle/>
          <a:p>
            <a:r>
              <a:rPr lang="en-US" dirty="0"/>
              <a:t>The following are some DEBUG commands :</a:t>
            </a:r>
            <a:br>
              <a:rPr lang="en-US" dirty="0"/>
            </a:br>
            <a:r>
              <a:rPr lang="en-US" dirty="0"/>
              <a:t>A : Assemble symbolic instructions into machine code</a:t>
            </a:r>
            <a:br>
              <a:rPr lang="en-US" dirty="0"/>
            </a:br>
            <a:r>
              <a:rPr lang="en-US" dirty="0"/>
              <a:t>D : Display the contents of an area of memory in hex</a:t>
            </a:r>
            <a:br>
              <a:rPr lang="en-US" dirty="0"/>
            </a:br>
            <a:r>
              <a:rPr lang="en-US" dirty="0"/>
              <a:t>format</a:t>
            </a:r>
            <a:br>
              <a:rPr lang="en-US" dirty="0"/>
            </a:br>
            <a:r>
              <a:rPr lang="en-US" dirty="0"/>
              <a:t>E : Enter data into memory, beginning at a specific</a:t>
            </a:r>
            <a:br>
              <a:rPr lang="en-US" dirty="0"/>
            </a:br>
            <a:r>
              <a:rPr lang="en-US" dirty="0"/>
              <a:t>location</a:t>
            </a:r>
            <a:br>
              <a:rPr lang="en-US" dirty="0"/>
            </a:br>
            <a:r>
              <a:rPr lang="en-US" dirty="0"/>
              <a:t>G: Run the executable program in memory (G means</a:t>
            </a:r>
            <a:br>
              <a:rPr lang="en-US" dirty="0"/>
            </a:br>
            <a:r>
              <a:rPr lang="en-US" dirty="0"/>
              <a:t>“go”)</a:t>
            </a:r>
            <a:br>
              <a:rPr lang="en-US" dirty="0"/>
            </a:br>
            <a:r>
              <a:rPr lang="en-US" dirty="0"/>
              <a:t>H : Perform hexadecimal arithmetic</a:t>
            </a:r>
            <a:br>
              <a:rPr lang="en-US" dirty="0"/>
            </a:br>
            <a:r>
              <a:rPr lang="en-US" dirty="0"/>
              <a:t>N : Name a program</a:t>
            </a:r>
            <a:endParaRPr lang="en-MY" dirty="0"/>
          </a:p>
        </p:txBody>
      </p:sp>
    </p:spTree>
    <p:extLst>
      <p:ext uri="{BB962C8B-B14F-4D97-AF65-F5344CB8AC3E}">
        <p14:creationId xmlns:p14="http://schemas.microsoft.com/office/powerpoint/2010/main" val="15543940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8738F-10C3-4B64-AF4F-9F8CBB73D76F}"/>
              </a:ext>
            </a:extLst>
          </p:cNvPr>
          <p:cNvSpPr>
            <a:spLocks noGrp="1"/>
          </p:cNvSpPr>
          <p:nvPr>
            <p:ph type="title"/>
          </p:nvPr>
        </p:nvSpPr>
        <p:spPr/>
        <p:txBody>
          <a:bodyPr/>
          <a:lstStyle/>
          <a:p>
            <a:r>
              <a:rPr lang="en-US" b="1" dirty="0"/>
              <a:t>DEBUG COMMANDS</a:t>
            </a:r>
            <a:endParaRPr lang="en-MY" b="1" dirty="0"/>
          </a:p>
        </p:txBody>
      </p:sp>
      <p:sp>
        <p:nvSpPr>
          <p:cNvPr id="3" name="Content Placeholder 2">
            <a:extLst>
              <a:ext uri="{FF2B5EF4-FFF2-40B4-BE49-F238E27FC236}">
                <a16:creationId xmlns:a16="http://schemas.microsoft.com/office/drawing/2014/main" id="{F5DF8F85-7AD4-4563-A13F-570EB2E68DED}"/>
              </a:ext>
            </a:extLst>
          </p:cNvPr>
          <p:cNvSpPr>
            <a:spLocks noGrp="1"/>
          </p:cNvSpPr>
          <p:nvPr>
            <p:ph idx="1"/>
          </p:nvPr>
        </p:nvSpPr>
        <p:spPr/>
        <p:txBody>
          <a:bodyPr/>
          <a:lstStyle/>
          <a:p>
            <a:r>
              <a:rPr lang="en-US" dirty="0"/>
              <a:t>P : Proceed or execute a set of related instructions</a:t>
            </a:r>
            <a:br>
              <a:rPr lang="en-US" dirty="0"/>
            </a:br>
            <a:r>
              <a:rPr lang="en-US" dirty="0"/>
              <a:t>Q : Quit the DEBUG session</a:t>
            </a:r>
            <a:br>
              <a:rPr lang="en-US" dirty="0"/>
            </a:br>
            <a:r>
              <a:rPr lang="en-US" dirty="0"/>
              <a:t>R : Display the contents of one or more registers in</a:t>
            </a:r>
            <a:br>
              <a:rPr lang="en-US" dirty="0"/>
            </a:br>
            <a:r>
              <a:rPr lang="en-US" dirty="0"/>
              <a:t>hex format</a:t>
            </a:r>
            <a:br>
              <a:rPr lang="en-US" dirty="0"/>
            </a:br>
            <a:r>
              <a:rPr lang="en-US" dirty="0"/>
              <a:t>T : Trace the execution of one instruction</a:t>
            </a:r>
            <a:br>
              <a:rPr lang="en-US" dirty="0"/>
            </a:br>
            <a:r>
              <a:rPr lang="en-US" dirty="0"/>
              <a:t>U : disassemble machine code into symbolic code</a:t>
            </a:r>
            <a:endParaRPr lang="en-MY" dirty="0"/>
          </a:p>
        </p:txBody>
      </p:sp>
    </p:spTree>
    <p:extLst>
      <p:ext uri="{BB962C8B-B14F-4D97-AF65-F5344CB8AC3E}">
        <p14:creationId xmlns:p14="http://schemas.microsoft.com/office/powerpoint/2010/main" val="33153369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F82825-CD98-4D68-BA0B-8F6F184F2F85}"/>
              </a:ext>
            </a:extLst>
          </p:cNvPr>
          <p:cNvSpPr>
            <a:spLocks noGrp="1"/>
          </p:cNvSpPr>
          <p:nvPr>
            <p:ph type="title"/>
          </p:nvPr>
        </p:nvSpPr>
        <p:spPr/>
        <p:txBody>
          <a:bodyPr/>
          <a:lstStyle/>
          <a:p>
            <a:r>
              <a:rPr lang="en-US" b="1" dirty="0"/>
              <a:t>Rules of DEBUG Commands</a:t>
            </a:r>
            <a:endParaRPr lang="en-MY" b="1" dirty="0"/>
          </a:p>
        </p:txBody>
      </p:sp>
      <p:sp>
        <p:nvSpPr>
          <p:cNvPr id="3" name="Content Placeholder 2">
            <a:extLst>
              <a:ext uri="{FF2B5EF4-FFF2-40B4-BE49-F238E27FC236}">
                <a16:creationId xmlns:a16="http://schemas.microsoft.com/office/drawing/2014/main" id="{F8048D32-113A-4E30-B058-F532319C8E7C}"/>
              </a:ext>
            </a:extLst>
          </p:cNvPr>
          <p:cNvSpPr>
            <a:spLocks noGrp="1"/>
          </p:cNvSpPr>
          <p:nvPr>
            <p:ph idx="1"/>
          </p:nvPr>
        </p:nvSpPr>
        <p:spPr/>
        <p:txBody>
          <a:bodyPr>
            <a:normAutofit/>
          </a:bodyPr>
          <a:lstStyle/>
          <a:p>
            <a:r>
              <a:rPr lang="en-US" dirty="0"/>
              <a:t>DEBUG does not distinguish between lowercase and uppercase letters.</a:t>
            </a:r>
          </a:p>
          <a:p>
            <a:r>
              <a:rPr lang="en-US" dirty="0"/>
              <a:t>DEBUG assumes that all numbers are in hexadecimal format</a:t>
            </a:r>
          </a:p>
          <a:p>
            <a:r>
              <a:rPr lang="en-US" dirty="0"/>
              <a:t>Spaces in commands are used only to separate parameters</a:t>
            </a:r>
          </a:p>
          <a:p>
            <a:r>
              <a:rPr lang="en-US" dirty="0"/>
              <a:t>Segments and offset are specified with a colon, in the form </a:t>
            </a:r>
            <a:r>
              <a:rPr lang="en-US" dirty="0" err="1"/>
              <a:t>segment:offset</a:t>
            </a:r>
            <a:endParaRPr lang="en-MY" dirty="0"/>
          </a:p>
        </p:txBody>
      </p:sp>
    </p:spTree>
    <p:extLst>
      <p:ext uri="{BB962C8B-B14F-4D97-AF65-F5344CB8AC3E}">
        <p14:creationId xmlns:p14="http://schemas.microsoft.com/office/powerpoint/2010/main" val="266383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559EFE-3BD6-4632-A533-FAFF8BC5F5F8}"/>
              </a:ext>
            </a:extLst>
          </p:cNvPr>
          <p:cNvSpPr>
            <a:spLocks noGrp="1"/>
          </p:cNvSpPr>
          <p:nvPr>
            <p:ph type="title"/>
          </p:nvPr>
        </p:nvSpPr>
        <p:spPr/>
        <p:txBody>
          <a:bodyPr>
            <a:normAutofit/>
          </a:bodyPr>
          <a:lstStyle/>
          <a:p>
            <a:r>
              <a:rPr lang="en-US" b="1" dirty="0"/>
              <a:t>Example :</a:t>
            </a:r>
            <a:br>
              <a:rPr lang="en-US" b="1" dirty="0"/>
            </a:br>
            <a:endParaRPr lang="en-MY" b="1" dirty="0"/>
          </a:p>
        </p:txBody>
      </p:sp>
      <p:sp>
        <p:nvSpPr>
          <p:cNvPr id="3" name="Content Placeholder 2">
            <a:extLst>
              <a:ext uri="{FF2B5EF4-FFF2-40B4-BE49-F238E27FC236}">
                <a16:creationId xmlns:a16="http://schemas.microsoft.com/office/drawing/2014/main" id="{EB7662E9-6074-4409-9578-470768D8A969}"/>
              </a:ext>
            </a:extLst>
          </p:cNvPr>
          <p:cNvSpPr>
            <a:spLocks noGrp="1"/>
          </p:cNvSpPr>
          <p:nvPr>
            <p:ph sz="half" idx="1"/>
          </p:nvPr>
        </p:nvSpPr>
        <p:spPr/>
        <p:txBody>
          <a:bodyPr/>
          <a:lstStyle/>
          <a:p>
            <a:pPr algn="just"/>
            <a:r>
              <a:rPr lang="en-US" dirty="0"/>
              <a:t>To display the content in segment FE0016 beginning from the first byte of the segment, in</a:t>
            </a:r>
            <a:br>
              <a:rPr lang="en-US" dirty="0"/>
            </a:br>
            <a:r>
              <a:rPr lang="en-US" dirty="0"/>
              <a:t>the DEBUG mode, type:</a:t>
            </a:r>
          </a:p>
          <a:p>
            <a:pPr marL="0" indent="0">
              <a:buNone/>
            </a:pPr>
            <a:endParaRPr lang="en-MY" dirty="0"/>
          </a:p>
        </p:txBody>
      </p:sp>
      <p:sp>
        <p:nvSpPr>
          <p:cNvPr id="5" name="Content Placeholder 4">
            <a:extLst>
              <a:ext uri="{FF2B5EF4-FFF2-40B4-BE49-F238E27FC236}">
                <a16:creationId xmlns:a16="http://schemas.microsoft.com/office/drawing/2014/main" id="{8A565ED4-D7EB-4E96-8EA5-153312E59C25}"/>
              </a:ext>
            </a:extLst>
          </p:cNvPr>
          <p:cNvSpPr>
            <a:spLocks noGrp="1"/>
          </p:cNvSpPr>
          <p:nvPr>
            <p:ph sz="half" idx="2"/>
          </p:nvPr>
        </p:nvSpPr>
        <p:spPr/>
        <p:txBody>
          <a:bodyPr/>
          <a:lstStyle/>
          <a:p>
            <a:pPr algn="just"/>
            <a:r>
              <a:rPr lang="en-US" dirty="0"/>
              <a:t>If the command d or D (D = Display) will display 8 rows of data and each row contains 16 bytes (32 digit hex) which adds up to a total of 128 bytes (8 rows), beginning from the address given</a:t>
            </a:r>
            <a:endParaRPr lang="en-MY" dirty="0"/>
          </a:p>
        </p:txBody>
      </p:sp>
      <p:pic>
        <p:nvPicPr>
          <p:cNvPr id="4" name="Picture 3">
            <a:extLst>
              <a:ext uri="{FF2B5EF4-FFF2-40B4-BE49-F238E27FC236}">
                <a16:creationId xmlns:a16="http://schemas.microsoft.com/office/drawing/2014/main" id="{827B2B2E-7F3F-42C1-A147-A7A495F4FA3C}"/>
              </a:ext>
            </a:extLst>
          </p:cNvPr>
          <p:cNvPicPr>
            <a:picLocks noChangeAspect="1"/>
          </p:cNvPicPr>
          <p:nvPr/>
        </p:nvPicPr>
        <p:blipFill rotWithShape="1">
          <a:blip r:embed="rId2"/>
          <a:srcRect l="13370" t="42896" r="39130" b="25785"/>
          <a:stretch/>
        </p:blipFill>
        <p:spPr>
          <a:xfrm>
            <a:off x="341564" y="3707476"/>
            <a:ext cx="5910470" cy="2345635"/>
          </a:xfrm>
          <a:prstGeom prst="rect">
            <a:avLst/>
          </a:prstGeom>
        </p:spPr>
      </p:pic>
    </p:spTree>
    <p:extLst>
      <p:ext uri="{BB962C8B-B14F-4D97-AF65-F5344CB8AC3E}">
        <p14:creationId xmlns:p14="http://schemas.microsoft.com/office/powerpoint/2010/main" val="11644598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E25A505-2BC4-4027-B6B4-FEAAB4B3DF17}"/>
              </a:ext>
            </a:extLst>
          </p:cNvPr>
          <p:cNvSpPr>
            <a:spLocks noGrp="1"/>
          </p:cNvSpPr>
          <p:nvPr>
            <p:ph type="title"/>
          </p:nvPr>
        </p:nvSpPr>
        <p:spPr/>
        <p:txBody>
          <a:bodyPr/>
          <a:lstStyle/>
          <a:p>
            <a:r>
              <a:rPr lang="en-US" b="1" dirty="0"/>
              <a:t>THE END</a:t>
            </a:r>
            <a:endParaRPr lang="en-MY" b="1" dirty="0"/>
          </a:p>
        </p:txBody>
      </p:sp>
      <p:sp>
        <p:nvSpPr>
          <p:cNvPr id="6" name="Text Placeholder 5">
            <a:extLst>
              <a:ext uri="{FF2B5EF4-FFF2-40B4-BE49-F238E27FC236}">
                <a16:creationId xmlns:a16="http://schemas.microsoft.com/office/drawing/2014/main" id="{B8785ACF-5546-44B9-9D76-9DC56422B980}"/>
              </a:ext>
            </a:extLst>
          </p:cNvPr>
          <p:cNvSpPr>
            <a:spLocks noGrp="1"/>
          </p:cNvSpPr>
          <p:nvPr>
            <p:ph type="body" idx="1"/>
          </p:nvPr>
        </p:nvSpPr>
        <p:spPr/>
        <p:txBody>
          <a:bodyPr/>
          <a:lstStyle/>
          <a:p>
            <a:endParaRPr lang="en-MY"/>
          </a:p>
        </p:txBody>
      </p:sp>
    </p:spTree>
    <p:extLst>
      <p:ext uri="{BB962C8B-B14F-4D97-AF65-F5344CB8AC3E}">
        <p14:creationId xmlns:p14="http://schemas.microsoft.com/office/powerpoint/2010/main" val="16766175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5B9156-5FDC-446B-B506-DCFDDF725C19}"/>
              </a:ext>
            </a:extLst>
          </p:cNvPr>
          <p:cNvSpPr>
            <a:spLocks noGrp="1"/>
          </p:cNvSpPr>
          <p:nvPr>
            <p:ph type="title"/>
          </p:nvPr>
        </p:nvSpPr>
        <p:spPr/>
        <p:txBody>
          <a:bodyPr/>
          <a:lstStyle/>
          <a:p>
            <a:r>
              <a:rPr lang="en-US" b="1" dirty="0"/>
              <a:t>LEARNING OUTCOMES</a:t>
            </a:r>
            <a:endParaRPr lang="en-MY" b="1" dirty="0"/>
          </a:p>
        </p:txBody>
      </p:sp>
      <p:sp>
        <p:nvSpPr>
          <p:cNvPr id="3" name="Content Placeholder 2">
            <a:extLst>
              <a:ext uri="{FF2B5EF4-FFF2-40B4-BE49-F238E27FC236}">
                <a16:creationId xmlns:a16="http://schemas.microsoft.com/office/drawing/2014/main" id="{B0D83DA9-8D59-435C-9EEC-232A01C47338}"/>
              </a:ext>
            </a:extLst>
          </p:cNvPr>
          <p:cNvSpPr>
            <a:spLocks noGrp="1"/>
          </p:cNvSpPr>
          <p:nvPr>
            <p:ph idx="1"/>
          </p:nvPr>
        </p:nvSpPr>
        <p:spPr/>
        <p:txBody>
          <a:bodyPr/>
          <a:lstStyle/>
          <a:p>
            <a:r>
              <a:rPr lang="en-US" dirty="0"/>
              <a:t>To explain the concepts of DEBUG.</a:t>
            </a:r>
          </a:p>
          <a:p>
            <a:r>
              <a:rPr lang="en-US" dirty="0"/>
              <a:t>To demonstrate the DEBUG commands.</a:t>
            </a:r>
          </a:p>
          <a:p>
            <a:endParaRPr lang="en-MY" dirty="0"/>
          </a:p>
        </p:txBody>
      </p:sp>
    </p:spTree>
    <p:extLst>
      <p:ext uri="{BB962C8B-B14F-4D97-AF65-F5344CB8AC3E}">
        <p14:creationId xmlns:p14="http://schemas.microsoft.com/office/powerpoint/2010/main" val="30354603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47F284-1F29-482E-A3E9-C2B5967324E5}"/>
              </a:ext>
            </a:extLst>
          </p:cNvPr>
          <p:cNvSpPr>
            <a:spLocks noGrp="1"/>
          </p:cNvSpPr>
          <p:nvPr>
            <p:ph type="title"/>
          </p:nvPr>
        </p:nvSpPr>
        <p:spPr/>
        <p:txBody>
          <a:bodyPr/>
          <a:lstStyle/>
          <a:p>
            <a:r>
              <a:rPr lang="en-US" b="1" dirty="0"/>
              <a:t>WHAT IS DEBUG?</a:t>
            </a:r>
            <a:endParaRPr lang="en-MY" b="1" dirty="0"/>
          </a:p>
        </p:txBody>
      </p:sp>
      <p:sp>
        <p:nvSpPr>
          <p:cNvPr id="3" name="Content Placeholder 2">
            <a:extLst>
              <a:ext uri="{FF2B5EF4-FFF2-40B4-BE49-F238E27FC236}">
                <a16:creationId xmlns:a16="http://schemas.microsoft.com/office/drawing/2014/main" id="{B091E63C-4FD1-4689-AAFF-319EBD82E6B5}"/>
              </a:ext>
            </a:extLst>
          </p:cNvPr>
          <p:cNvSpPr>
            <a:spLocks noGrp="1"/>
          </p:cNvSpPr>
          <p:nvPr>
            <p:ph idx="1"/>
          </p:nvPr>
        </p:nvSpPr>
        <p:spPr/>
        <p:txBody>
          <a:bodyPr/>
          <a:lstStyle/>
          <a:p>
            <a:pPr marL="0" indent="0" algn="just">
              <a:buNone/>
            </a:pPr>
            <a:r>
              <a:rPr lang="en-US" dirty="0"/>
              <a:t>DEBUG is to identify and remove errors from computer hardware and software.</a:t>
            </a:r>
          </a:p>
          <a:p>
            <a:pPr marL="0" indent="0" algn="just">
              <a:buNone/>
            </a:pPr>
            <a:endParaRPr lang="en-US" dirty="0"/>
          </a:p>
        </p:txBody>
      </p:sp>
    </p:spTree>
    <p:extLst>
      <p:ext uri="{BB962C8B-B14F-4D97-AF65-F5344CB8AC3E}">
        <p14:creationId xmlns:p14="http://schemas.microsoft.com/office/powerpoint/2010/main" val="29034964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A2E741-86B9-4F81-8B25-B772F855FC39}"/>
              </a:ext>
            </a:extLst>
          </p:cNvPr>
          <p:cNvSpPr>
            <a:spLocks noGrp="1"/>
          </p:cNvSpPr>
          <p:nvPr>
            <p:ph type="title"/>
          </p:nvPr>
        </p:nvSpPr>
        <p:spPr/>
        <p:txBody>
          <a:bodyPr/>
          <a:lstStyle/>
          <a:p>
            <a:r>
              <a:rPr lang="en-US" b="1" dirty="0"/>
              <a:t>WHAT IS DEBUGGING?</a:t>
            </a:r>
            <a:endParaRPr lang="en-MY" b="1" dirty="0"/>
          </a:p>
        </p:txBody>
      </p:sp>
      <p:sp>
        <p:nvSpPr>
          <p:cNvPr id="3" name="Content Placeholder 2">
            <a:extLst>
              <a:ext uri="{FF2B5EF4-FFF2-40B4-BE49-F238E27FC236}">
                <a16:creationId xmlns:a16="http://schemas.microsoft.com/office/drawing/2014/main" id="{B9A228C4-E931-4549-8327-5B8E17215443}"/>
              </a:ext>
            </a:extLst>
          </p:cNvPr>
          <p:cNvSpPr>
            <a:spLocks noGrp="1"/>
          </p:cNvSpPr>
          <p:nvPr>
            <p:ph idx="1"/>
          </p:nvPr>
        </p:nvSpPr>
        <p:spPr/>
        <p:txBody>
          <a:bodyPr/>
          <a:lstStyle/>
          <a:p>
            <a:r>
              <a:rPr lang="en-US" dirty="0"/>
              <a:t>The process of finding and resolving defects or problems within a computer program that prevent correct operation of computer software or a system.</a:t>
            </a:r>
            <a:endParaRPr lang="en-MY" dirty="0"/>
          </a:p>
          <a:p>
            <a:r>
              <a:rPr lang="en-US" dirty="0"/>
              <a:t>Identification of errors in the program logic, machine codes, and execution</a:t>
            </a:r>
          </a:p>
          <a:p>
            <a:r>
              <a:rPr lang="en-US" dirty="0"/>
              <a:t>Gives step by step information about the execution of code to identify the fault in the program</a:t>
            </a:r>
            <a:endParaRPr lang="en-MY" dirty="0"/>
          </a:p>
        </p:txBody>
      </p:sp>
    </p:spTree>
    <p:extLst>
      <p:ext uri="{BB962C8B-B14F-4D97-AF65-F5344CB8AC3E}">
        <p14:creationId xmlns:p14="http://schemas.microsoft.com/office/powerpoint/2010/main" val="16353147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9B8C2F-E89D-4E25-8DCD-E366231A660F}"/>
              </a:ext>
            </a:extLst>
          </p:cNvPr>
          <p:cNvSpPr>
            <a:spLocks noGrp="1"/>
          </p:cNvSpPr>
          <p:nvPr>
            <p:ph type="title"/>
          </p:nvPr>
        </p:nvSpPr>
        <p:spPr/>
        <p:txBody>
          <a:bodyPr/>
          <a:lstStyle/>
          <a:p>
            <a:r>
              <a:rPr lang="en-US" b="1" dirty="0"/>
              <a:t>DEBUGGING OF MACHINE CODE</a:t>
            </a:r>
            <a:endParaRPr lang="en-MY" b="1" dirty="0"/>
          </a:p>
        </p:txBody>
      </p:sp>
      <p:sp>
        <p:nvSpPr>
          <p:cNvPr id="3" name="Content Placeholder 2">
            <a:extLst>
              <a:ext uri="{FF2B5EF4-FFF2-40B4-BE49-F238E27FC236}">
                <a16:creationId xmlns:a16="http://schemas.microsoft.com/office/drawing/2014/main" id="{A8ECB724-BF0A-4EDB-97A1-D70166826FB5}"/>
              </a:ext>
            </a:extLst>
          </p:cNvPr>
          <p:cNvSpPr>
            <a:spLocks noGrp="1"/>
          </p:cNvSpPr>
          <p:nvPr>
            <p:ph idx="1"/>
          </p:nvPr>
        </p:nvSpPr>
        <p:spPr/>
        <p:txBody>
          <a:bodyPr>
            <a:normAutofit fontScale="92500" lnSpcReduction="10000"/>
          </a:bodyPr>
          <a:lstStyle/>
          <a:p>
            <a:pPr marL="0" indent="0">
              <a:buNone/>
            </a:pPr>
            <a:r>
              <a:rPr lang="en-US" dirty="0"/>
              <a:t>Translating the assembly language to machine code is similar to building a circuit from a schematic diagram. Debugging can help in determining:</a:t>
            </a:r>
          </a:p>
          <a:p>
            <a:r>
              <a:rPr lang="en-US" dirty="0"/>
              <a:t>Values of register.</a:t>
            </a:r>
          </a:p>
          <a:p>
            <a:r>
              <a:rPr lang="en-US" dirty="0"/>
              <a:t>Flow of program.</a:t>
            </a:r>
          </a:p>
          <a:p>
            <a:r>
              <a:rPr lang="en-US" dirty="0"/>
              <a:t>Entry and exit point of a function.</a:t>
            </a:r>
          </a:p>
          <a:p>
            <a:r>
              <a:rPr lang="en-US" dirty="0"/>
              <a:t>Entry into </a:t>
            </a:r>
            <a:r>
              <a:rPr lang="en-US" i="1" dirty="0"/>
              <a:t>if</a:t>
            </a:r>
            <a:r>
              <a:rPr lang="en-US" dirty="0"/>
              <a:t> or </a:t>
            </a:r>
            <a:r>
              <a:rPr lang="en-US" i="1" dirty="0"/>
              <a:t>else</a:t>
            </a:r>
            <a:r>
              <a:rPr lang="en-US" dirty="0"/>
              <a:t> statement.</a:t>
            </a:r>
          </a:p>
          <a:p>
            <a:r>
              <a:rPr lang="en-US" dirty="0"/>
              <a:t>Looping of code.</a:t>
            </a:r>
          </a:p>
          <a:p>
            <a:r>
              <a:rPr lang="en-US" dirty="0"/>
              <a:t>Calculation check.</a:t>
            </a:r>
          </a:p>
          <a:p>
            <a:endParaRPr lang="en-MY" dirty="0"/>
          </a:p>
        </p:txBody>
      </p:sp>
    </p:spTree>
    <p:extLst>
      <p:ext uri="{BB962C8B-B14F-4D97-AF65-F5344CB8AC3E}">
        <p14:creationId xmlns:p14="http://schemas.microsoft.com/office/powerpoint/2010/main" val="34268511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5C0DFA-3CF5-431F-BA62-9F4DAA3E60B6}"/>
              </a:ext>
            </a:extLst>
          </p:cNvPr>
          <p:cNvSpPr>
            <a:spLocks noGrp="1"/>
          </p:cNvSpPr>
          <p:nvPr>
            <p:ph type="title"/>
          </p:nvPr>
        </p:nvSpPr>
        <p:spPr/>
        <p:txBody>
          <a:bodyPr/>
          <a:lstStyle/>
          <a:p>
            <a:r>
              <a:rPr lang="en-US" b="1" dirty="0"/>
              <a:t>Common sources of error</a:t>
            </a:r>
            <a:br>
              <a:rPr lang="en-US" dirty="0"/>
            </a:br>
            <a:endParaRPr lang="en-MY" dirty="0"/>
          </a:p>
        </p:txBody>
      </p:sp>
      <p:sp>
        <p:nvSpPr>
          <p:cNvPr id="3" name="Content Placeholder 2">
            <a:extLst>
              <a:ext uri="{FF2B5EF4-FFF2-40B4-BE49-F238E27FC236}">
                <a16:creationId xmlns:a16="http://schemas.microsoft.com/office/drawing/2014/main" id="{B0F5E778-52AD-466C-86CD-1E29EA73BE56}"/>
              </a:ext>
            </a:extLst>
          </p:cNvPr>
          <p:cNvSpPr>
            <a:spLocks noGrp="1"/>
          </p:cNvSpPr>
          <p:nvPr>
            <p:ph idx="1"/>
          </p:nvPr>
        </p:nvSpPr>
        <p:spPr>
          <a:xfrm>
            <a:off x="1451579" y="2015732"/>
            <a:ext cx="9603275" cy="4037749"/>
          </a:xfrm>
        </p:spPr>
        <p:txBody>
          <a:bodyPr>
            <a:normAutofit fontScale="85000" lnSpcReduction="20000"/>
          </a:bodyPr>
          <a:lstStyle/>
          <a:p>
            <a:r>
              <a:rPr lang="en-US" dirty="0"/>
              <a:t>Selecting a wrong code</a:t>
            </a:r>
          </a:p>
          <a:p>
            <a:r>
              <a:rPr lang="en-US" dirty="0"/>
              <a:t>Forgetting second or third byte of instruction</a:t>
            </a:r>
          </a:p>
          <a:p>
            <a:r>
              <a:rPr lang="en-US" dirty="0"/>
              <a:t>Specifying wrong jump locations</a:t>
            </a:r>
          </a:p>
          <a:p>
            <a:r>
              <a:rPr lang="en-US" dirty="0"/>
              <a:t>Not reversing the order of high and low bytes in a Jump instruction</a:t>
            </a:r>
          </a:p>
          <a:p>
            <a:r>
              <a:rPr lang="en-US" dirty="0"/>
              <a:t>Writing memory addresses in decimal instead of hexadecimal</a:t>
            </a:r>
          </a:p>
          <a:p>
            <a:r>
              <a:rPr lang="en-US" dirty="0"/>
              <a:t>Failure to clear accumulator when adding two numbers</a:t>
            </a:r>
          </a:p>
          <a:p>
            <a:r>
              <a:rPr lang="en-US" dirty="0"/>
              <a:t>Failure to clear carry registers</a:t>
            </a:r>
          </a:p>
          <a:p>
            <a:r>
              <a:rPr lang="en-US" dirty="0"/>
              <a:t>Failure to set flag before Jump instruction</a:t>
            </a:r>
          </a:p>
          <a:p>
            <a:r>
              <a:rPr lang="en-US" dirty="0"/>
              <a:t>Specifying wrong memory address on Jump instruction</a:t>
            </a:r>
          </a:p>
          <a:p>
            <a:r>
              <a:rPr lang="en-US" dirty="0"/>
              <a:t>Use of improper combination of rotate instructions</a:t>
            </a:r>
          </a:p>
          <a:p>
            <a:endParaRPr lang="en-MY" dirty="0"/>
          </a:p>
        </p:txBody>
      </p:sp>
    </p:spTree>
    <p:extLst>
      <p:ext uri="{BB962C8B-B14F-4D97-AF65-F5344CB8AC3E}">
        <p14:creationId xmlns:p14="http://schemas.microsoft.com/office/powerpoint/2010/main" val="15059435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481802-B6FE-43AC-B536-77B9BD1E1407}"/>
              </a:ext>
            </a:extLst>
          </p:cNvPr>
          <p:cNvSpPr>
            <a:spLocks noGrp="1"/>
          </p:cNvSpPr>
          <p:nvPr>
            <p:ph type="title"/>
          </p:nvPr>
        </p:nvSpPr>
        <p:spPr/>
        <p:txBody>
          <a:bodyPr/>
          <a:lstStyle/>
          <a:p>
            <a:r>
              <a:rPr lang="en-US" b="1" dirty="0"/>
              <a:t>PARTS OF DEBUGGING PROCESS</a:t>
            </a:r>
            <a:endParaRPr lang="en-MY" b="1" dirty="0"/>
          </a:p>
        </p:txBody>
      </p:sp>
      <p:sp>
        <p:nvSpPr>
          <p:cNvPr id="3" name="Content Placeholder 2">
            <a:extLst>
              <a:ext uri="{FF2B5EF4-FFF2-40B4-BE49-F238E27FC236}">
                <a16:creationId xmlns:a16="http://schemas.microsoft.com/office/drawing/2014/main" id="{412CF6E6-647A-4C61-859F-0AB4633D99EF}"/>
              </a:ext>
            </a:extLst>
          </p:cNvPr>
          <p:cNvSpPr>
            <a:spLocks noGrp="1"/>
          </p:cNvSpPr>
          <p:nvPr>
            <p:ph idx="1"/>
          </p:nvPr>
        </p:nvSpPr>
        <p:spPr/>
        <p:txBody>
          <a:bodyPr/>
          <a:lstStyle/>
          <a:p>
            <a:pPr algn="just"/>
            <a:r>
              <a:rPr lang="en-US" b="1" dirty="0"/>
              <a:t>Static Debugging: </a:t>
            </a:r>
            <a:r>
              <a:rPr lang="en-US" dirty="0"/>
              <a:t>It is similar to visual inspection of circuit board, it is done by a paper and pencil to check the flowchart and machine codes. It is used to the understanding of code logic and structure of program.</a:t>
            </a:r>
          </a:p>
          <a:p>
            <a:pPr algn="just"/>
            <a:r>
              <a:rPr lang="en-US" b="1" dirty="0"/>
              <a:t>Dynamic Debugging:</a:t>
            </a:r>
            <a:r>
              <a:rPr lang="en-US" dirty="0"/>
              <a:t> It involves observing the contents of register or output after execution of each instruction (in single step technique) or a group of instructions (in breakpoint technique).</a:t>
            </a:r>
          </a:p>
          <a:p>
            <a:endParaRPr lang="en-MY" dirty="0"/>
          </a:p>
        </p:txBody>
      </p:sp>
    </p:spTree>
    <p:extLst>
      <p:ext uri="{BB962C8B-B14F-4D97-AF65-F5344CB8AC3E}">
        <p14:creationId xmlns:p14="http://schemas.microsoft.com/office/powerpoint/2010/main" val="12766263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51E4DA-3765-4B16-AD83-261A9CB32CB0}"/>
              </a:ext>
            </a:extLst>
          </p:cNvPr>
          <p:cNvSpPr>
            <a:spLocks noGrp="1"/>
          </p:cNvSpPr>
          <p:nvPr>
            <p:ph type="title"/>
          </p:nvPr>
        </p:nvSpPr>
        <p:spPr/>
        <p:txBody>
          <a:bodyPr/>
          <a:lstStyle/>
          <a:p>
            <a:r>
              <a:rPr lang="en-US" b="1" dirty="0"/>
              <a:t>DYNAMIC DEBUGGING</a:t>
            </a:r>
            <a:endParaRPr lang="en-MY" b="1" dirty="0"/>
          </a:p>
        </p:txBody>
      </p:sp>
      <p:sp>
        <p:nvSpPr>
          <p:cNvPr id="3" name="Content Placeholder 2">
            <a:extLst>
              <a:ext uri="{FF2B5EF4-FFF2-40B4-BE49-F238E27FC236}">
                <a16:creationId xmlns:a16="http://schemas.microsoft.com/office/drawing/2014/main" id="{2D7662DB-D2B0-4A4D-985B-81BFD9278DE1}"/>
              </a:ext>
            </a:extLst>
          </p:cNvPr>
          <p:cNvSpPr>
            <a:spLocks noGrp="1"/>
          </p:cNvSpPr>
          <p:nvPr>
            <p:ph idx="1"/>
          </p:nvPr>
        </p:nvSpPr>
        <p:spPr/>
        <p:txBody>
          <a:bodyPr>
            <a:normAutofit fontScale="85000" lnSpcReduction="10000"/>
          </a:bodyPr>
          <a:lstStyle/>
          <a:p>
            <a:r>
              <a:rPr lang="en-US" dirty="0"/>
              <a:t>In a single board microprocessor, techniques and tools commonly used in dynamic debugging </a:t>
            </a:r>
            <a:r>
              <a:rPr lang="en-US" dirty="0" err="1"/>
              <a:t>are:</a:t>
            </a:r>
            <a:r>
              <a:rPr lang="en-US" b="1" dirty="0" err="1"/>
              <a:t>Single</a:t>
            </a:r>
            <a:r>
              <a:rPr lang="en-US" b="1" dirty="0"/>
              <a:t> Step:</a:t>
            </a:r>
            <a:r>
              <a:rPr lang="en-US" dirty="0"/>
              <a:t> This technique allows to execute one instruction at a time and observe the results of each instruction. Generally, this is build using hard-wired logic circuit. As we press the single step run key we will be able to observe the contents of register and memory location. This helps to spot:</a:t>
            </a:r>
          </a:p>
          <a:p>
            <a:pPr lvl="1"/>
            <a:r>
              <a:rPr lang="en-US" dirty="0"/>
              <a:t>incorrect addresses</a:t>
            </a:r>
          </a:p>
          <a:p>
            <a:pPr lvl="1"/>
            <a:r>
              <a:rPr lang="en-US" dirty="0"/>
              <a:t>incorrect jump location in loops</a:t>
            </a:r>
          </a:p>
          <a:p>
            <a:pPr lvl="1"/>
            <a:r>
              <a:rPr lang="en-US" dirty="0"/>
              <a:t>incorrect data or missing codes</a:t>
            </a:r>
          </a:p>
          <a:p>
            <a:r>
              <a:rPr lang="en-US" dirty="0"/>
              <a:t>However, if there is large loop then single step debugging can be very tiring and time-consuming. So instead of running the loop </a:t>
            </a:r>
            <a:r>
              <a:rPr lang="en-US" i="1" dirty="0"/>
              <a:t>n</a:t>
            </a:r>
            <a:r>
              <a:rPr lang="en-US" dirty="0"/>
              <a:t> times, we can reduce the number of iteration to check the effectiveness of the loop. The single step technique is very useful for short programs.</a:t>
            </a:r>
          </a:p>
          <a:p>
            <a:endParaRPr lang="en-MY" dirty="0"/>
          </a:p>
        </p:txBody>
      </p:sp>
    </p:spTree>
    <p:extLst>
      <p:ext uri="{BB962C8B-B14F-4D97-AF65-F5344CB8AC3E}">
        <p14:creationId xmlns:p14="http://schemas.microsoft.com/office/powerpoint/2010/main" val="35125922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3DF1F6-2688-4623-8AAF-63AFAB485ED6}"/>
              </a:ext>
            </a:extLst>
          </p:cNvPr>
          <p:cNvSpPr>
            <a:spLocks noGrp="1"/>
          </p:cNvSpPr>
          <p:nvPr>
            <p:ph type="title"/>
          </p:nvPr>
        </p:nvSpPr>
        <p:spPr/>
        <p:txBody>
          <a:bodyPr/>
          <a:lstStyle/>
          <a:p>
            <a:r>
              <a:rPr lang="en-US" dirty="0"/>
              <a:t>DYNAMIC DEBUGGING</a:t>
            </a:r>
            <a:endParaRPr lang="en-MY" dirty="0"/>
          </a:p>
        </p:txBody>
      </p:sp>
      <p:sp>
        <p:nvSpPr>
          <p:cNvPr id="4" name="Rectangle 1">
            <a:extLst>
              <a:ext uri="{FF2B5EF4-FFF2-40B4-BE49-F238E27FC236}">
                <a16:creationId xmlns:a16="http://schemas.microsoft.com/office/drawing/2014/main" id="{460A9FE1-363D-4913-866A-8053CBA19DBC}"/>
              </a:ext>
            </a:extLst>
          </p:cNvPr>
          <p:cNvSpPr>
            <a:spLocks noGrp="1" noChangeArrowheads="1"/>
          </p:cNvSpPr>
          <p:nvPr>
            <p:ph idx="1"/>
          </p:nvPr>
        </p:nvSpPr>
        <p:spPr bwMode="auto">
          <a:xfrm>
            <a:off x="1451579" y="1957259"/>
            <a:ext cx="9603275" cy="3046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None/>
              <a:tabLst/>
            </a:pPr>
            <a:r>
              <a:rPr kumimoji="0" lang="en-US" altLang="en-US" sz="1800" b="1" i="0" u="none" strike="noStrike" cap="none" normalizeH="0" baseline="0" dirty="0">
                <a:ln>
                  <a:noFill/>
                </a:ln>
                <a:solidFill>
                  <a:schemeClr val="tx1"/>
                </a:solidFill>
                <a:effectLst/>
                <a:latin typeface="Arial" panose="020B0604020202020204" pitchFamily="34" charset="0"/>
              </a:rPr>
              <a:t>Breakpoint:</a:t>
            </a:r>
            <a:r>
              <a:rPr kumimoji="0" lang="en-US" altLang="en-US" sz="1800" b="0" i="0" u="none" strike="noStrike" cap="none" normalizeH="0" baseline="0" dirty="0">
                <a:ln>
                  <a:noFill/>
                </a:ln>
                <a:solidFill>
                  <a:schemeClr val="tx1"/>
                </a:solidFill>
                <a:effectLst/>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1800" b="0" i="0" u="none" strike="noStrike" cap="none" normalizeH="0" baseline="0" dirty="0">
                <a:ln>
                  <a:noFill/>
                </a:ln>
                <a:solidFill>
                  <a:schemeClr val="tx1"/>
                </a:solidFill>
                <a:effectLst/>
                <a:latin typeface="Arial" panose="020B0604020202020204" pitchFamily="34" charset="0"/>
              </a:rPr>
              <a:t>The breakpoint facility is usually a software routine that allows users to execute a program in sections.  The breakpoints can be set using RST instruction. When we push the Execute key, the program will be executed till the breakpoint.  The registers can be examined for the expected result. With the breakpoint facility, isolate the segment of program with errors.</a:t>
            </a:r>
          </a:p>
          <a:p>
            <a:pPr marL="0" marR="0" lvl="0" indent="0" algn="l" defTabSz="914400" rtl="0" eaLnBrk="0" fontAlgn="base" latinLnBrk="0" hangingPunct="0">
              <a:lnSpc>
                <a:spcPct val="100000"/>
              </a:lnSpc>
              <a:spcBef>
                <a:spcPct val="0"/>
              </a:spcBef>
              <a:spcAft>
                <a:spcPct val="0"/>
              </a:spcAft>
              <a:buClrTx/>
              <a:buSzTx/>
              <a:buNone/>
              <a:tabLst/>
            </a:pPr>
            <a:endParaRPr lang="en-US" altLang="en-US" sz="1800" dirty="0">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1800" b="0" i="0" u="none" strike="noStrike" cap="none" normalizeH="0" baseline="0" dirty="0">
                <a:ln>
                  <a:noFill/>
                </a:ln>
                <a:solidFill>
                  <a:schemeClr val="tx1"/>
                </a:solidFill>
                <a:effectLst/>
                <a:latin typeface="Arial" panose="020B0604020202020204" pitchFamily="34" charset="0"/>
              </a:rPr>
              <a:t>Then that segment can be debugged using the single-step facility. It is usually used to check:</a:t>
            </a:r>
          </a:p>
          <a:p>
            <a:pPr marL="457200" lvl="1" indent="0" eaLnBrk="0" fontAlgn="base" hangingPunct="0">
              <a:lnSpc>
                <a:spcPct val="100000"/>
              </a:lnSpc>
              <a:spcBef>
                <a:spcPct val="0"/>
              </a:spcBef>
              <a:spcAft>
                <a:spcPct val="0"/>
              </a:spcAft>
              <a:buClrTx/>
              <a:buSzTx/>
              <a:buFontTx/>
              <a:buChar char="•"/>
            </a:pPr>
            <a:r>
              <a:rPr kumimoji="0" lang="en-US" altLang="en-US" sz="1600" b="0" i="0" u="none" strike="noStrike" cap="none" normalizeH="0" baseline="0" dirty="0">
                <a:ln>
                  <a:noFill/>
                </a:ln>
                <a:solidFill>
                  <a:schemeClr val="tx1"/>
                </a:solidFill>
                <a:effectLst/>
                <a:latin typeface="Arial" panose="020B0604020202020204" pitchFamily="34" charset="0"/>
              </a:rPr>
              <a:t>Timing loop</a:t>
            </a:r>
          </a:p>
          <a:p>
            <a:pPr marL="457200" lvl="1" indent="0" eaLnBrk="0" fontAlgn="base" hangingPunct="0">
              <a:lnSpc>
                <a:spcPct val="100000"/>
              </a:lnSpc>
              <a:spcBef>
                <a:spcPct val="0"/>
              </a:spcBef>
              <a:spcAft>
                <a:spcPct val="0"/>
              </a:spcAft>
              <a:buClrTx/>
              <a:buSzTx/>
              <a:buFontTx/>
              <a:buChar char="•"/>
            </a:pPr>
            <a:r>
              <a:rPr kumimoji="0" lang="en-US" altLang="en-US" sz="1600" b="0" i="0" u="none" strike="noStrike" cap="none" normalizeH="0" baseline="0" dirty="0">
                <a:ln>
                  <a:noFill/>
                </a:ln>
                <a:solidFill>
                  <a:schemeClr val="tx1"/>
                </a:solidFill>
                <a:effectLst/>
                <a:latin typeface="Arial" panose="020B0604020202020204" pitchFamily="34" charset="0"/>
              </a:rPr>
              <a:t>I/O section</a:t>
            </a:r>
          </a:p>
          <a:p>
            <a:pPr marL="457200" lvl="1" indent="0" eaLnBrk="0" fontAlgn="base" hangingPunct="0">
              <a:lnSpc>
                <a:spcPct val="100000"/>
              </a:lnSpc>
              <a:spcBef>
                <a:spcPct val="0"/>
              </a:spcBef>
              <a:spcAft>
                <a:spcPct val="0"/>
              </a:spcAft>
              <a:buClrTx/>
              <a:buSzTx/>
              <a:buFontTx/>
              <a:buChar char="•"/>
            </a:pPr>
            <a:r>
              <a:rPr kumimoji="0" lang="en-US" altLang="en-US" sz="1600" b="0" i="0" u="none" strike="noStrike" cap="none" normalizeH="0" baseline="0" dirty="0">
                <a:ln>
                  <a:noFill/>
                </a:ln>
                <a:solidFill>
                  <a:schemeClr val="tx1"/>
                </a:solidFill>
                <a:effectLst/>
                <a:latin typeface="Arial" panose="020B0604020202020204" pitchFamily="34" charset="0"/>
              </a:rPr>
              <a:t>Interrupts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583209510"/>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262</TotalTime>
  <Words>825</Words>
  <Application>Microsoft Office PowerPoint</Application>
  <PresentationFormat>Widescreen</PresentationFormat>
  <Paragraphs>62</Paragraphs>
  <Slides>15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Gill Sans MT</vt:lpstr>
      <vt:lpstr>Gallery</vt:lpstr>
      <vt:lpstr>LAB 1: DEBUG</vt:lpstr>
      <vt:lpstr>LEARNING OUTCOMES</vt:lpstr>
      <vt:lpstr>WHAT IS DEBUG?</vt:lpstr>
      <vt:lpstr>WHAT IS DEBUGGING?</vt:lpstr>
      <vt:lpstr>DEBUGGING OF MACHINE CODE</vt:lpstr>
      <vt:lpstr>Common sources of error </vt:lpstr>
      <vt:lpstr>PARTS OF DEBUGGING PROCESS</vt:lpstr>
      <vt:lpstr>DYNAMIC DEBUGGING</vt:lpstr>
      <vt:lpstr>DYNAMIC DEBUGGING</vt:lpstr>
      <vt:lpstr>DYNAMIC DEBUGGING</vt:lpstr>
      <vt:lpstr>DEBUG commands</vt:lpstr>
      <vt:lpstr>DEBUG COMMANDS</vt:lpstr>
      <vt:lpstr>Rules of DEBUG Commands</vt:lpstr>
      <vt:lpstr>Example : </vt:lpstr>
      <vt:lpstr>THE END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LAB 1: DEBUG</dc:title>
  <dc:creator>Wan Nor  Al-Asyekin</dc:creator>
  <cp:lastModifiedBy>Wan Nor  Al-Asyekin</cp:lastModifiedBy>
  <cp:revision>14</cp:revision>
  <dcterms:created xsi:type="dcterms:W3CDTF">2022-01-13T00:54:16Z</dcterms:created>
  <dcterms:modified xsi:type="dcterms:W3CDTF">2022-01-13T05:16:45Z</dcterms:modified>
</cp:coreProperties>
</file>