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4" r:id="rId38"/>
    <p:sldId id="295" r:id="rId39"/>
    <p:sldId id="293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45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5268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6849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4572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051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473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0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628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198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577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455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C63A892-E32D-47C8-9EB2-93514CA10273}" type="datetimeFigureOut">
              <a:rPr lang="en-MY" smtClean="0"/>
              <a:t>31/10/2023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B86286B-78A1-42FE-ACF2-8A9C9AE31FA0}" type="slidenum">
              <a:rPr lang="en-MY" smtClean="0"/>
              <a:t>‹#›</a:t>
            </a:fld>
            <a:endParaRPr lang="en-MY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18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09FB7-1AF1-42EE-85F2-47D85C90E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0401" y="1037494"/>
            <a:ext cx="8915399" cy="2391506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Abadi Extra Light" panose="020F0502020204030204" pitchFamily="34" charset="0"/>
              </a:rPr>
              <a:t>Course Code</a:t>
            </a:r>
            <a:r>
              <a:rPr lang="en-US" sz="4800" dirty="0">
                <a:latin typeface="Abadi Extra Light" panose="020F0502020204030204" pitchFamily="34" charset="0"/>
              </a:rPr>
              <a:t>: </a:t>
            </a:r>
            <a:r>
              <a:rPr lang="en-US" sz="4800" b="1" dirty="0">
                <a:solidFill>
                  <a:srgbClr val="FF0000"/>
                </a:solidFill>
                <a:latin typeface="Abadi Extra Light" panose="020F0502020204030204" pitchFamily="34" charset="0"/>
              </a:rPr>
              <a:t>OBM4403</a:t>
            </a:r>
            <a:br>
              <a:rPr lang="en-US" sz="4800" b="1" dirty="0">
                <a:solidFill>
                  <a:srgbClr val="FF0000"/>
                </a:solidFill>
                <a:latin typeface="Abadi Extra Light" panose="020F0502020204030204" pitchFamily="34" charset="0"/>
              </a:rPr>
            </a:br>
            <a:r>
              <a:rPr lang="en-US" sz="4800" b="1" dirty="0">
                <a:solidFill>
                  <a:srgbClr val="FF0000"/>
                </a:solidFill>
                <a:latin typeface="Abadi Extra Light" panose="020F0502020204030204" pitchFamily="34" charset="0"/>
              </a:rPr>
              <a:t>marketing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2A5F8-B454-449C-A6DF-B8BB8D2B7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96844" y="4552426"/>
            <a:ext cx="8523198" cy="1449635"/>
          </a:xfrm>
        </p:spPr>
        <p:txBody>
          <a:bodyPr>
            <a:noAutofit/>
          </a:bodyPr>
          <a:lstStyle/>
          <a:p>
            <a:r>
              <a:rPr lang="en-US" sz="3600" dirty="0"/>
              <a:t>Meeting date: 1</a:t>
            </a:r>
            <a:r>
              <a:rPr lang="en-US" sz="3600" baseline="30000" dirty="0"/>
              <a:t>st</a:t>
            </a:r>
            <a:r>
              <a:rPr lang="en-US" sz="3600" dirty="0"/>
              <a:t> </a:t>
            </a:r>
            <a:r>
              <a:rPr lang="en-US" sz="3600" dirty="0" err="1"/>
              <a:t>november</a:t>
            </a:r>
            <a:r>
              <a:rPr lang="en-US" sz="3600" dirty="0"/>
              <a:t> 2023</a:t>
            </a:r>
          </a:p>
          <a:p>
            <a:r>
              <a:rPr lang="en-US" sz="3600" dirty="0"/>
              <a:t>By: Prof. Dr. Tang </a:t>
            </a:r>
            <a:r>
              <a:rPr lang="en-US" sz="3600" dirty="0" err="1"/>
              <a:t>Keow</a:t>
            </a:r>
            <a:r>
              <a:rPr lang="en-US" sz="3600" dirty="0"/>
              <a:t> </a:t>
            </a:r>
            <a:r>
              <a:rPr lang="en-US" sz="3600" dirty="0" err="1"/>
              <a:t>Ngang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742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80646-DA5B-013C-FF52-E30971D5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Primary Categories of Observational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A0152-746A-6E0B-78E0-42EEA0CC9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1.1 Structured Observations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structured observations, researchers use a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predetermined set of criteria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 a standardized protocol to guide their observations.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method allows for more systematic and quantifiable data collection.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Examples of structured observations include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checklists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rating scales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time-motion studies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9299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3147F-EF6A-7DDC-C4FE-9A6B93CE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Primary Categories of Observational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8411A-1D5B-EA5C-8D12-95A23F6D5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1.2. Unstructured Observation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Unstructured observations involve a more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open-ended and flexible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approach.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Researchers may record their observations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without predetermined categories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 criteria.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method is often used when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phenomenon being observed is not well understood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 when the goal is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explore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generate hypotheses.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7998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98EAF-4DE3-7D11-D686-8DCA0E8B1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Key Aspects and Considerations in Observational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97BAD-648F-E446-69CE-97EA5B2BF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82788"/>
          </a:xfrm>
        </p:spPr>
        <p:txBody>
          <a:bodyPr>
            <a:normAutofit/>
          </a:bodyPr>
          <a:lstStyle/>
          <a:p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1.1. Naturalistic Setting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Observational research is conducted in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natural setting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where the behaviour or events occur naturally.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minimizes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impact of artificial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controlled environments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the behaviour being studied.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1.2. Participant Observation</a:t>
            </a:r>
            <a:endParaRPr lang="en-MY" sz="2400" b="1" kern="1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some cases, researchers become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active participants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the environment they are observing.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is called participant observation and is common in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ethnographic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anthropological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research.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5745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1429A-FC62-9A88-B866-F2D8D80E6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1.3. Non-participant Observation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A530E-0852-E12E-BAA5-D910510E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6" y="1845734"/>
            <a:ext cx="11158330" cy="425026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non-participant observation, researchers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remain separate from the observed individuals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 events and do not actively participate in them.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1.4. Systematic Data Collection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Observations are typically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recorded systematically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Researchers use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field notes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video recordings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audio recordings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other methods to document their observations.</a:t>
            </a:r>
          </a:p>
          <a:p>
            <a:pPr marL="0" indent="0">
              <a:buNone/>
            </a:pPr>
            <a:r>
              <a:rPr lang="en-MY" sz="2400" b="1" kern="1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1.5 </a:t>
            </a:r>
            <a:r>
              <a:rPr lang="en-MY" sz="24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Observer Bias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Researchers should be aware of potential observer bias, where their own beliefs, expectations, or preconceptions may influence their observations. 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967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F9805-C563-2DFF-80AC-6A9304449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1.5. Observer Bias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B5219-6D0D-890E-1E1F-3379FF313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Steps should be taken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minimize bias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increase the reliability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observations.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1.6 Ethical Consideration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Ethical guidelines must be followed in observational research, especially when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human subjects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involved.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Informed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consent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respect for privacy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essential.</a:t>
            </a:r>
          </a:p>
          <a:p>
            <a:pPr marL="0" indent="0">
              <a:buNone/>
            </a:pPr>
            <a:r>
              <a:rPr lang="en-MY" sz="2400" b="1" kern="1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1.7 </a:t>
            </a:r>
            <a:r>
              <a:rPr lang="en-MY" sz="24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After data collection, researchers analyse the recorded observations to identify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patterns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6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themes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6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insights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analysis may involve </a:t>
            </a:r>
            <a:r>
              <a:rPr lang="en-MY" sz="26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qualitative methods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quantitative coding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a </a:t>
            </a:r>
            <a:r>
              <a:rPr lang="en-MY" sz="26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combination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both.</a:t>
            </a:r>
            <a:endParaRPr lang="en-MY" sz="26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73238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0CB64-C8F4-ACEF-5FF5-A80C9C83F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1.8. Advantages of Observational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78E97-CEE0-BD55-177F-20C9E1945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104492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Provides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real-world insights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context.</a:t>
            </a:r>
            <a:endParaRPr lang="en-MY" sz="2400" kern="1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Allows for the study of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behaviour in its natural environment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 be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cost-effective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ompared to experiments.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8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1.9. Disadvantages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Observer </a:t>
            </a:r>
            <a:r>
              <a:rPr lang="en-MY" sz="2800" b="1" kern="1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bias </a:t>
            </a:r>
            <a:r>
              <a:rPr lang="en-MY" sz="2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 be a challenge.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 collection can be </a:t>
            </a:r>
            <a:r>
              <a:rPr lang="en-MY" sz="28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time-consuming</a:t>
            </a:r>
            <a:r>
              <a:rPr lang="en-MY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May not be suitable for studying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rare or infrequent events.</a:t>
            </a:r>
            <a:endParaRPr lang="en-MY" sz="2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361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DF2FD-C29F-B913-55EF-657E5B363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02F76-46D5-4F47-E6B9-BD5410F26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Observational research is a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valuable tool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 understanding behaviour, social interactions, and environmental dynamics.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Researchers must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carefully plan and execute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their observations to ensure the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quality and validity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data collected.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7513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03B02-8274-BD1A-A6BF-22DD42F40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Ethnographic Research 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300B9-D844-AD6D-5900-6AC617F1B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Ethnographic research is a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qualitative research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method that involves i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n-depth and immersive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study of a particular social group, community, culture, or setting.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Ethnography is a research approach often used in anthropology, sociology, and other social sciences to gain a deep understanding of the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lived experiences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behaviours, practices, and cultural aspects of the people or groups being studied.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Ethnographers typically spend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extended periods of time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the field,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engaging with and observing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subjects of their research in their natural environment.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53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8D728-E4CA-0EA7-F1E9-3CE197653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Features of Ethnographic Research 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A05A2-5B89-1858-5177-A6E716ABE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Participant Observation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Ethnographers become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active participants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the social setting they are studying.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live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work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interact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with the people or community they are researching.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immersive approach allows researchers to gain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firsthand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holistic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perspective on the subject.</a:t>
            </a:r>
          </a:p>
          <a:p>
            <a:pPr marL="0" indent="0">
              <a:buNone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2.2 Fieldwork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6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Ethnographic research involves </a:t>
            </a:r>
            <a:r>
              <a:rPr lang="en-MY" sz="2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fieldwork</a:t>
            </a:r>
            <a:r>
              <a:rPr lang="en-MY" sz="26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which refers to the period of time researchers spend in the field (the research site). </a:t>
            </a:r>
            <a:endParaRPr lang="en-MY" sz="2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939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4CC3C-5441-0495-E7A7-AA117D7FB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2.2. Fieldwork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B11D4-B3FA-2924-08AE-7F8D4443E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9801" y="1832482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Fieldwork can last for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several months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even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years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allows researchers to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build rapport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establish trust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fully understand the culture and practices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people they are studying.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2.3. Data Collection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 is collected through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various methods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including participant observation, interviews, informal conversations, document analysis, and the collection of artifacts or cultural objects.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Researchers take detailed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field notes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record observations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gather any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relevant materials or documents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dirty="0">
              <a:solidFill>
                <a:srgbClr val="37415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sz="2000" dirty="0">
              <a:solidFill>
                <a:srgbClr val="37415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1286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BD2F9-9EBA-8DB8-35BE-089FD9ECD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Marketing Research System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AA14B-5090-1D0D-FDBA-4CF1B19E1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marketing research system is a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structured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organized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approach that companies use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gather and analyse information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related to their target markets, consumers, products, and competitors.</a:t>
            </a:r>
          </a:p>
          <a:p>
            <a:pPr>
              <a:buFont typeface="Wingdings" panose="05000000000000000000" pitchFamily="2" charset="2"/>
              <a:buChar char="§"/>
            </a:pPr>
            <a:endParaRPr lang="en-MY" sz="2400" kern="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involves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systematic collection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interpretation of data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make informed marketing decisions.</a:t>
            </a:r>
          </a:p>
          <a:p>
            <a:pPr>
              <a:buFont typeface="Wingdings" panose="05000000000000000000" pitchFamily="2" charset="2"/>
              <a:buChar char="§"/>
            </a:pPr>
            <a:endParaRPr lang="en-MY" sz="2400" kern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well-designed marketing research system helps businesses understand market trends, customer preferences, and the competitive landscape, ultimately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guiding their marketing strategies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tactics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315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B0C54-D6F3-633B-F000-655BC5C91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2.4. Cultural Immersion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A2EFA-836E-10AF-720B-E64DBBEF5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Ethnographers strive to immerse themselves in the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culture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daily life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community or group.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immersion helps them understand the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cultural norms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values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beliefs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rituals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behaviours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the people under study.</a:t>
            </a:r>
          </a:p>
          <a:p>
            <a:pPr marL="0" indent="0">
              <a:buNone/>
            </a:pP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2.5 </a:t>
            </a: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Holistic Understanding</a:t>
            </a:r>
            <a:endParaRPr lang="en-MY" sz="24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Ethnography aims to provide a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holistic understanding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subjects of research.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includes not only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individual behaviours and beliefs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 also the broader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social, historical, and environmental context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which they exist.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9963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101EC-245F-E2BA-3B10-14221D7DA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2.5. Contextual Analysis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ACBBD-7E27-2951-4D7E-D849DB7DD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Ethnographers often analyse the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collected data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within its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cultural and social context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means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interpreting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observed behaviours and practices within the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framework of the culture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being studied.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2.6. Emergent Design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Ethnographic research often involves an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emergent or flexible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 design.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Researchers may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adjust their research focus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questions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they gain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deeper insights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during fieldwork.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2794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9CB14-8A45-7ED4-4F0B-C2C9BAD49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2.7. Thick Description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3834F-CEA7-5C7A-9129-35D192199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Ethnographers aim to provide "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thick description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in their research findings.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means offering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detailed and rich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descriptions of the people and cultures they study, making the research findings contextually meaningful.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2.8 Ethical Considerations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Ethnographers must adhere to ethical guidelines, including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informed consent, respect for privacy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responsible representation of the subjects and their culture.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2853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46B42-20D4-5522-E18B-3A4CE4E33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of Ethnographic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47734-6F21-B097-621D-179048F8F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Ethnographic research is valuable for exploring and understanding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complex social phenomena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cultural practices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the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experiences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different groups, whether it's a study of a remote indigenous tribe, a subculture in an urban setting, or an organization's workplace culture.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data collected through ethnography can be used to inform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 policies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business strategies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a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deeper appreciation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human diversity and behaviour.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7567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99778-A7F5-5F95-D706-E6BEF7092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Focus Group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A6C3A-A9F3-821C-1D2A-7BE4FB991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Focus group research is a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qualitative research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that involves the collection of data through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group discussions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a focus group,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small diverse group of participants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(usually 6 – 10 people) come together to engage in a structured conversation led by a moderator or facilitator.</a:t>
            </a: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discussions are used to explore participants'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opinions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attitudes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perceptions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experiences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regarding a specific topic or issue.</a:t>
            </a:r>
            <a:r>
              <a:rPr lang="en-MY" sz="18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Focus groups are a valuable research tool for gaining insights into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people's beliefs and motivations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their reactions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products or ideas, 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refining marketing strategies.</a:t>
            </a:r>
          </a:p>
        </p:txBody>
      </p:sp>
    </p:spTree>
    <p:extLst>
      <p:ext uri="{BB962C8B-B14F-4D97-AF65-F5344CB8AC3E}">
        <p14:creationId xmlns:p14="http://schemas.microsoft.com/office/powerpoint/2010/main" val="4078667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EB7F8-DE40-D060-6845-373E2D817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Components and Characteristics of Focus Group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E6552-6902-A13F-F503-59D49F7D5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3.1 Purpose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Focus groups are used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explore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clarify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gather in-depth information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about a particular topic, product, service, concept, or issue.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can be employed in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various fields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including market research, product development, social research, and public opinion analysis.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3.2 Moderator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skilled moderator or facilitator guides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discussion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ensuring that participants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stay on topic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interact with each other, and provide valuable insights. 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42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EC282-D09C-8725-6B44-3656160A5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3.2 Moderator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3CB8A-D0F5-339C-75D0-29204129D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moderator asks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open-ended questions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probes for more information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manages the group dynamics.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3.3 Participants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Focus groups typically consist of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diverse group of individuals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who have some commonality related to the topic of discussion.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may be potential customers, users, or stakeholders with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varying perspectives and backgrounds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3.4 Discussion Guide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moderator follows a discussion guide, which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a structured list of questions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topics that need to be covered during the session. 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40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6CBAE-CD99-CDBE-86AB-0EBAB4F6B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3.4 Discussion Guide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65A3F-4420-2165-83D1-C4E3DFCD0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guide helps maintain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focus and consistency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across different groups.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3.5 Location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Focus group sessions are conducted in a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controlled environment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such as a meeting room or a research facility.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Alternatively, they can be conducted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online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which is increasingly common for geographically dispersed participants.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3.6 Duration</a:t>
            </a:r>
            <a:endParaRPr lang="en-MY" sz="2400" b="1" kern="1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typical focus group discussion can last anywhere from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one to two hours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depending on the complexity of the topic and the depth of the conversation.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2809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EA46-32A7-709C-1394-455C0F5B1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3.7 Recording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DFEB2-7E74-CC58-FC5D-876FEFF47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sessions are often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audio or video recorded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capture participants' responses accurately.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Detailed notes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also taken during the session.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3.8 Data Analysis</a:t>
            </a:r>
            <a:endParaRPr lang="en-MY" sz="2400" b="1" kern="1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data collected in focus groups are analysed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 common themes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patterns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key insights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analysis is typically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qualitative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nature and involves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coding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thematic analysis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interpretation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6036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AD596-29D2-31EE-9C3D-DA06C31EA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3.8 Sampling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0C013-1442-893C-176E-EEE95AC6E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selection of participants is critical to ensure that the group is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representative of the target population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the specific segment of interest.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Sampling can be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purposive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snowball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stratified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depending on the research objectives.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3.9 Reporting</a:t>
            </a:r>
            <a:endParaRPr lang="en-MY" sz="2400" b="1" kern="1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findings from focus groups are typically summarized in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report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which includes the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main insights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quotations from participants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findings are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used to make informed decisions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refine strategies or products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1566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AABB8-760B-35A9-D0ED-1DDAC67E8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Components and Steps Involved in a Typical Marketing Research System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BFC57-3F5C-D1FA-4B4A-F793C1E84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157501"/>
          </a:xfrm>
        </p:spPr>
        <p:txBody>
          <a:bodyPr>
            <a:normAutofit/>
          </a:bodyPr>
          <a:lstStyle/>
          <a:p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Problem Identification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process begins with identifying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problem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opportunity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requires investigation.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could include understanding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preferences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evaluating product performance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assessing market demand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examining competitor strategies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Research Objectives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Clearly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define the objectives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research, including what specific information you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need to address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identified problem or opportunity.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MY" sz="2400" kern="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353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575F6-7AA9-C9FD-CF8A-B443709A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Focus Group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F7D18-5837-1753-2C92-2711EA71B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Provides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rich and detailed insights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into participants’ perspectives.</a:t>
            </a:r>
          </a:p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Allows for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exploration of group dynamics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interactions.</a:t>
            </a:r>
          </a:p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 be more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cost-effective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than other qualitative research methods.</a:t>
            </a:r>
          </a:p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Provides an opportunity for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real-time feedback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Limitations of Focus Group Research</a:t>
            </a:r>
          </a:p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Findings may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 be generalizable 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larger populations. </a:t>
            </a:r>
          </a:p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Group dynamics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 influence individual responses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3553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EDA37-6209-3A05-93BC-407447570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Focus Group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A7512-2627-5F9C-4092-A84099B62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Requires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skilled moderation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ensure a productive discussion.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Data analysis can be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time-consuming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subjective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group research is a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valuable tool 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gathering qualitative data and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uncovering the depth 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participants’ perceptions and attitudes, making it especially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useful in product development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research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0036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07E63-3040-3B35-C143-1E213DACE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Survey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BA776-4983-C39C-2777-FA205C5FD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survey is a common method used in market research to collect data and information from a sample of individuals or organizations to gain insights into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consumer preferences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opinions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behaviours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other relevant information.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Surveys can be conducted through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various channels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including online questionnaires, phone interviews, face-to-face interviews, paper questionnaires, and more.</a:t>
            </a:r>
          </a:p>
          <a:p>
            <a:pPr>
              <a:buFont typeface="Wingdings" panose="05000000000000000000" pitchFamily="2" charset="2"/>
              <a:buChar char="§"/>
            </a:pPr>
            <a:endParaRPr lang="en-MY" sz="2400" dirty="0">
              <a:solidFill>
                <a:srgbClr val="37415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819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1FAE4-F3E6-7152-C1C6-69D73710D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Key Points to Consider when Conducting Surveys in Market Research: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272AA-A52A-5D22-7CA6-540C690FA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2376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 Define Your Objectives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Start by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clearly defining the objectives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your market research.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specific information or insights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you trying to gather?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will help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shape your survey questions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overall approach.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4.2 Target Audience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Determine your target audience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the specific group of people or organizations you want to survey.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could be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existing customers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potential customers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industry experts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a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general population sample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7886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67DE2-79E5-F57E-3895-627D6CCC9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Key Points to Consider when Conducting Surveys in Market Research: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41BB0-410C-E107-3E44-CBE8C734C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 Questionnaire Design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Create a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well-structured questionnaire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with clear, concise, and unbiased questions.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Keep the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survey length reasonable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encourage participation.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4.4 Question Types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mix of question types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including closed-ended (multiple-choice, yes/no) and open-ended (free-text) questions.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Closed-ended questions are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easier to analyse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while open-ended questions can provide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valuable qualitative insights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0197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144E8-2F62-2D73-F439-99687865A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Key Points to Consider when Conducting Surveys in Market Research: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47936-5381-4D6D-61C1-CA88A0F34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90023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 Pilot Testing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Before launching the full survey, conduct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pilot test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 a small group to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 and address any issues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 the questionnaire's clarity, length, or wording.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4.6 Data Collection Method</a:t>
            </a:r>
            <a:endParaRPr lang="en-MY" sz="24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Decide on the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data collection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could be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online surveys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phone interviews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face-to-face interviews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mail-in surveys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a combination of methods.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choice should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align with your target audience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research objectives.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0392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CFC78-F5C9-26A3-1C03-48CA022F1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Key Points to Consider when Conducting Surveys in Market Research: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E1609-39C9-70FE-EA52-979E6584A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4.7 Sampling Method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Determine your sampling method, such as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random sampling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st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ratified sampling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convenience sampling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depending on the availability of your target audience.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4.8 Data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 how you will analyse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survey data.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Depending on your research goals, you might use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statistical analysis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 visualization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qualitative coding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derive insights from the responses.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1474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5F7AD-5F0A-5490-542F-ECDA56673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Key Points to Consider when Conducting Surveys in Market Research: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45CE7-5CC8-027C-D14D-3D06BA024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4.9 Privacy and Ethics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Ensure that you follow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ethical guidelines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 protection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regulations when collecting and handling survey data, especially if personal information is involved.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4.10 Reporting and Interpretation</a:t>
            </a:r>
            <a:endParaRPr lang="en-MY" sz="24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After analysing the data, prepare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comprehensive report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summarizes your findings.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Interpret the results and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draw actionable insights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your business or research objectives.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61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43B7A-B56C-6C69-5D28-907747197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Key Points to Consider when Conducting Surveys in Market Research: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8FF2C-7659-D9B1-2769-F6C46D746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15309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4.11 Feedback and Improvement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feedback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from the survey process to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improve future surveys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Continuously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refine your approach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based on what you've learned.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4.12 Survey Tools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There are various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survey tools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software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available (e.g., SurveyMonkey, Google Forms, Qualtrics) that can help you design, distribute, and analyse surveys efficiently.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4.13 Response Rate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Keep track of your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response rate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as a low response rate can affect the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reliability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your results. You might need to employ strategies to boost participation.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1090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57464-2585-11AF-58F8-17F9580D6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15EB0-96D4-799C-E7C6-5BD4E252C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research surveys are a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valuable tool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businesses and organizations to gather information that can inform decision-making, product development, marketing strategies, and more.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Careful planning and execution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crucial to ensure the survey's validity and reliability.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88496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FA2B9-FB4C-1E70-D357-75D0D2518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Data Collection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444E4-969A-710E-24F4-2944C8DD7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Collect data through various methods, such as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surveys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interviews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observations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experiments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online research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can be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primary data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(collected directly for your specific purpose) or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secondary data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(existing data collected for other purposes).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Research Design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the research methodology, which includes decisions on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sampling techniques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 design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collection tools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the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research approach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(qualitative or quantitative research).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4928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0063-6FCD-0874-84C7-F2A7755AF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Data Gathering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8765B-5FE4-EF35-48CB-29F3C780C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57" y="1868558"/>
            <a:ext cx="10946295" cy="417443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 collection process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ensuring that the data collected is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reliable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valid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representative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the target market.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Data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Process and analyse the collected data using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statistical and analytical techniques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may involve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 cleaning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 coding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statistical modelling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uncover patterns and insights.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Report and Presentation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Prepare a comprehensive report that summarizes the research findings, insights, and recommendations.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182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78551-D6BA-8B5E-D413-96245FC8F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Report and Presentation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4DBC3-E464-1EE2-DE3E-B4E443149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3054" y="1911994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Present the findings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relevant stakeholders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within the organization.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9. Decision Making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 results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make informed marketing decisions.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decisions could relate to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 development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pricing strategies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promotional activities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distribution channels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expansion</a:t>
            </a:r>
            <a:r>
              <a:rPr lang="en-MY" sz="1800" kern="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10. Implementation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Put the marketing strategies into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action based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the research findings and decision made.</a:t>
            </a:r>
          </a:p>
          <a:p>
            <a:pPr marL="0" indent="0">
              <a:buNone/>
            </a:pPr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MY" sz="2400" kern="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8836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3E399-D2C6-52E4-60B1-85E5A8F82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11. Monitoring and Evaluation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3971B-9E6B-102E-6C95-2DD05A49C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430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Continuously monitor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impact of the implemented strategies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evaluate their effectiveness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Adjust the marketing approach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necessary.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12. Feedback Loop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insights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gained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from ongoing research and evaluation should inform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future marketing research 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strategy development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creating a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feedback loop for continuous improvement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52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574C8-D3C8-AE5A-0F65-38D248E33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for Marketing Research System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FDF34-2F9A-B92A-5544-E4332E0F2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marketing research system can be an integral part of a company's decision-making process, helping to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minimize risks 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maximize opportunities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a dynamic and competitive market.</a:t>
            </a:r>
            <a:endParaRPr lang="en-MY" sz="2400" kern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essential for staying attuned to changing consumer behaviours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dynamics</a:t>
            </a:r>
            <a:r>
              <a:rPr lang="en-MY" sz="2400" b="1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3716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F83A4-5A86-FA94-0E4A-C02B95F65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Approaches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01FB0-CDBB-66BA-6CFA-908160EBB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Marketers collect primary data in five main ways:</a:t>
            </a:r>
          </a:p>
          <a:p>
            <a:pPr marL="457200" indent="-457200">
              <a:buAutoNum type="arabicPeriod"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Observational Research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Observational research is a research method used to systematically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record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analyse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behaviour, events, or phenomena in their natural settings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without direct intervention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manipulation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by the researcher.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a valuable approach for studying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human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animal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behaviour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as well as various aspects of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physical and social environment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Observational research is often used in fields such as psychology, anthropology, sociology,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environmental science.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71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533</TotalTime>
  <Words>2846</Words>
  <Application>Microsoft Office PowerPoint</Application>
  <PresentationFormat>Widescreen</PresentationFormat>
  <Paragraphs>232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Abadi Extra Light</vt:lpstr>
      <vt:lpstr>Arial</vt:lpstr>
      <vt:lpstr>Calibri</vt:lpstr>
      <vt:lpstr>Calibri Light</vt:lpstr>
      <vt:lpstr>Segoe UI</vt:lpstr>
      <vt:lpstr>Wingdings</vt:lpstr>
      <vt:lpstr>Retrospect</vt:lpstr>
      <vt:lpstr>Course Code: OBM4403 marketing management</vt:lpstr>
      <vt:lpstr>Marketing Research System</vt:lpstr>
      <vt:lpstr>Key Components and Steps Involved in a Typical Marketing Research System</vt:lpstr>
      <vt:lpstr>4. Data Collection</vt:lpstr>
      <vt:lpstr>6. Data Gathering</vt:lpstr>
      <vt:lpstr>8. Report and Presentation</vt:lpstr>
      <vt:lpstr>11. Monitoring and Evaluation</vt:lpstr>
      <vt:lpstr>Conclusion for Marketing Research System</vt:lpstr>
      <vt:lpstr>Research Approaches</vt:lpstr>
      <vt:lpstr>Two Primary Categories of Observational Research</vt:lpstr>
      <vt:lpstr>Two Primary Categories of Observational Research</vt:lpstr>
      <vt:lpstr>Some Key Aspects and Considerations in Observational Research</vt:lpstr>
      <vt:lpstr>1.3. Non-participant Observation</vt:lpstr>
      <vt:lpstr>1.5. Observer Bias</vt:lpstr>
      <vt:lpstr>1.8. Advantages of Observational Research</vt:lpstr>
      <vt:lpstr>Conclusion</vt:lpstr>
      <vt:lpstr>2. Ethnographic Research </vt:lpstr>
      <vt:lpstr>Key Features of Ethnographic Research </vt:lpstr>
      <vt:lpstr>2.2. Fieldwork</vt:lpstr>
      <vt:lpstr>2.4. Cultural Immersion</vt:lpstr>
      <vt:lpstr>2.5. Contextual Analysis</vt:lpstr>
      <vt:lpstr>2.7. Thick Description</vt:lpstr>
      <vt:lpstr>Conclusion of Ethnographic Research</vt:lpstr>
      <vt:lpstr>3. Focus Group Research</vt:lpstr>
      <vt:lpstr>Key Components and Characteristics of Focus Group Research</vt:lpstr>
      <vt:lpstr>3.2 Moderator</vt:lpstr>
      <vt:lpstr>3.4 Discussion Guide</vt:lpstr>
      <vt:lpstr>3.7 Recording</vt:lpstr>
      <vt:lpstr>3.8 Sampling</vt:lpstr>
      <vt:lpstr>Advantages of Focus Group Research</vt:lpstr>
      <vt:lpstr>Limitations of Focus Group Research</vt:lpstr>
      <vt:lpstr>4. Survey</vt:lpstr>
      <vt:lpstr>Some Key Points to Consider when Conducting Surveys in Market Research:</vt:lpstr>
      <vt:lpstr>Some Key Points to Consider when Conducting Surveys in Market Research:</vt:lpstr>
      <vt:lpstr>Some Key Points to Consider when Conducting Surveys in Market Research:</vt:lpstr>
      <vt:lpstr>Some Key Points to Consider when Conducting Surveys in Market Research:</vt:lpstr>
      <vt:lpstr>Some Key Points to Consider when Conducting Surveys in Market Research:</vt:lpstr>
      <vt:lpstr>Some Key Points to Consider when Conducting Surveys in Market Research: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Code: OBM4403 marketing management</dc:title>
  <dc:creator>Professor Dr. Thang Keow Ngang</dc:creator>
  <cp:lastModifiedBy>Professor Dr. Thang Keow Ngang</cp:lastModifiedBy>
  <cp:revision>7</cp:revision>
  <dcterms:created xsi:type="dcterms:W3CDTF">2023-10-30T01:35:42Z</dcterms:created>
  <dcterms:modified xsi:type="dcterms:W3CDTF">2023-10-31T02:44:53Z</dcterms:modified>
</cp:coreProperties>
</file>