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8" r:id="rId4"/>
  </p:sldMasterIdLst>
  <p:notesMasterIdLst>
    <p:notesMasterId r:id="rId50"/>
  </p:notesMasterIdLst>
  <p:sldIdLst>
    <p:sldId id="357" r:id="rId5"/>
    <p:sldId id="335" r:id="rId6"/>
    <p:sldId id="399" r:id="rId7"/>
    <p:sldId id="404" r:id="rId8"/>
    <p:sldId id="371" r:id="rId9"/>
    <p:sldId id="420" r:id="rId10"/>
    <p:sldId id="421" r:id="rId11"/>
    <p:sldId id="381" r:id="rId12"/>
    <p:sldId id="402" r:id="rId13"/>
    <p:sldId id="334" r:id="rId14"/>
    <p:sldId id="401" r:id="rId15"/>
    <p:sldId id="403" r:id="rId16"/>
    <p:sldId id="405" r:id="rId17"/>
    <p:sldId id="406" r:id="rId18"/>
    <p:sldId id="415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8" r:id="rId27"/>
    <p:sldId id="416" r:id="rId28"/>
    <p:sldId id="419" r:id="rId29"/>
    <p:sldId id="423" r:id="rId30"/>
    <p:sldId id="397" r:id="rId31"/>
    <p:sldId id="424" r:id="rId32"/>
    <p:sldId id="394" r:id="rId33"/>
    <p:sldId id="395" r:id="rId34"/>
    <p:sldId id="396" r:id="rId35"/>
    <p:sldId id="417" r:id="rId36"/>
    <p:sldId id="383" r:id="rId37"/>
    <p:sldId id="384" r:id="rId38"/>
    <p:sldId id="422" r:id="rId39"/>
    <p:sldId id="425" r:id="rId40"/>
    <p:sldId id="389" r:id="rId41"/>
    <p:sldId id="391" r:id="rId42"/>
    <p:sldId id="426" r:id="rId43"/>
    <p:sldId id="385" r:id="rId44"/>
    <p:sldId id="428" r:id="rId45"/>
    <p:sldId id="427" r:id="rId46"/>
    <p:sldId id="429" r:id="rId47"/>
    <p:sldId id="430" r:id="rId48"/>
    <p:sldId id="431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15"/>
  </p:normalViewPr>
  <p:slideViewPr>
    <p:cSldViewPr snapToGrid="0" snapToObjects="1">
      <p:cViewPr varScale="1">
        <p:scale>
          <a:sx n="110" d="100"/>
          <a:sy n="110" d="100"/>
        </p:scale>
        <p:origin x="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640DB-DC21-4D4A-BFD3-2C24B80F3F9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58D6C7-4F74-4C4C-A29F-577F6B5768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364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8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6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7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4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6118-2437-4B30-8E3C-4D2BE6020583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9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95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99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Training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4B4F58"/>
                </a:solidFill>
              </a:rPr>
              <a:t>At the end of this training, you should be able to: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4B4F58"/>
                </a:solidFill>
                <a:ea typeface="Calibri" charset="0"/>
                <a:cs typeface="Calibri" charset="0"/>
              </a:rPr>
              <a:t>Develop an ODL </a:t>
            </a:r>
            <a:r>
              <a:rPr lang="en-US" sz="2400" dirty="0" err="1">
                <a:solidFill>
                  <a:srgbClr val="4B4F58"/>
                </a:solidFill>
                <a:ea typeface="Calibri" charset="0"/>
                <a:cs typeface="Calibri" charset="0"/>
              </a:rPr>
              <a:t>Programme</a:t>
            </a:r>
            <a:endParaRPr lang="en-US" sz="2400" dirty="0">
              <a:solidFill>
                <a:srgbClr val="4B4F58"/>
              </a:solidFill>
              <a:ea typeface="Calibri" charset="0"/>
              <a:cs typeface="Calibri" charset="0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4B4F58"/>
                </a:solidFill>
                <a:ea typeface="Calibri" charset="0"/>
                <a:cs typeface="Calibri" charset="0"/>
              </a:rPr>
              <a:t>Develop Self-Instructional Materials (SIM) for ODL </a:t>
            </a:r>
            <a:r>
              <a:rPr lang="en-US" sz="2400" dirty="0" err="1">
                <a:solidFill>
                  <a:srgbClr val="4B4F58"/>
                </a:solidFill>
                <a:ea typeface="Calibri" charset="0"/>
                <a:cs typeface="Calibri" charset="0"/>
              </a:rPr>
              <a:t>Programmes</a:t>
            </a:r>
            <a:endParaRPr lang="en-US" sz="2400" dirty="0">
              <a:solidFill>
                <a:srgbClr val="4B4F58"/>
              </a:solidFill>
              <a:ea typeface="Calibri" charset="0"/>
              <a:cs typeface="Calibri" charset="0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solidFill>
                  <a:srgbClr val="4B4F58"/>
                </a:solidFill>
                <a:ea typeface="Calibri" charset="0"/>
                <a:cs typeface="Calibri" charset="0"/>
              </a:rPr>
              <a:t>Develop the assessments for ODL </a:t>
            </a:r>
            <a:r>
              <a:rPr lang="en-US" sz="2400" dirty="0" err="1">
                <a:solidFill>
                  <a:srgbClr val="4B4F58"/>
                </a:solidFill>
                <a:ea typeface="Calibri" charset="0"/>
                <a:cs typeface="Calibri" charset="0"/>
              </a:rPr>
              <a:t>Programmes</a:t>
            </a:r>
            <a:endParaRPr lang="en-US" sz="2400" dirty="0"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6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an ODL </a:t>
            </a:r>
            <a:r>
              <a:rPr lang="en-US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1. A </a:t>
            </a:r>
            <a:r>
              <a:rPr lang="en-US" dirty="0" err="1"/>
              <a:t>programme</a:t>
            </a:r>
            <a:r>
              <a:rPr lang="en-US" dirty="0"/>
              <a:t> of study is deemed as an ODL </a:t>
            </a:r>
            <a:r>
              <a:rPr lang="en-US" dirty="0" err="1"/>
              <a:t>programme</a:t>
            </a:r>
            <a:r>
              <a:rPr lang="en-US" dirty="0"/>
              <a:t> if </a:t>
            </a:r>
            <a:r>
              <a:rPr lang="en-US" b="1" dirty="0"/>
              <a:t>more than 60% of the courses </a:t>
            </a:r>
            <a:r>
              <a:rPr lang="en-US" dirty="0"/>
              <a:t>offered in the </a:t>
            </a:r>
            <a:r>
              <a:rPr lang="en-US" dirty="0" err="1"/>
              <a:t>programme</a:t>
            </a:r>
            <a:r>
              <a:rPr lang="en-US" dirty="0"/>
              <a:t> are conducted via open and distance learning.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2. In order for a course to be considered as an ODL course</a:t>
            </a:r>
            <a:r>
              <a:rPr lang="en-US" b="1" dirty="0"/>
              <a:t>, at least 80% of the student learning time (SLT) </a:t>
            </a:r>
            <a:r>
              <a:rPr lang="en-US" dirty="0"/>
              <a:t>must be delivered via open and distance mode.</a:t>
            </a: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19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an ODL </a:t>
            </a:r>
            <a:r>
              <a:rPr lang="en-US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2CECF7F-52E3-C2E9-E462-20D88FC7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34" y="131597"/>
            <a:ext cx="8171428" cy="6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5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Main Features of ODL</a:t>
            </a:r>
          </a:p>
        </p:txBody>
      </p:sp>
      <p:pic>
        <p:nvPicPr>
          <p:cNvPr id="19" name="Content Placeholder 18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4445ADE0-CF2C-54F0-265E-8A4B9C936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165" y="1648373"/>
            <a:ext cx="8079189" cy="4220615"/>
          </a:xfrm>
        </p:spPr>
      </p:pic>
    </p:spTree>
    <p:extLst>
      <p:ext uri="{BB962C8B-B14F-4D97-AF65-F5344CB8AC3E}">
        <p14:creationId xmlns:p14="http://schemas.microsoft.com/office/powerpoint/2010/main" val="1042996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The ODL System</a:t>
            </a:r>
          </a:p>
        </p:txBody>
      </p:sp>
      <p:pic>
        <p:nvPicPr>
          <p:cNvPr id="6" name="Content Placeholder 5" descr="A picture containing text, screenshot, logo, font&#10;&#10;Description automatically generated">
            <a:extLst>
              <a:ext uri="{FF2B5EF4-FFF2-40B4-BE49-F238E27FC236}">
                <a16:creationId xmlns:a16="http://schemas.microsoft.com/office/drawing/2014/main" id="{E9CD835C-C674-5CA8-1244-96795A10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812" y="1846263"/>
            <a:ext cx="7462046" cy="4357535"/>
          </a:xfrm>
        </p:spPr>
      </p:pic>
    </p:spTree>
    <p:extLst>
      <p:ext uri="{BB962C8B-B14F-4D97-AF65-F5344CB8AC3E}">
        <p14:creationId xmlns:p14="http://schemas.microsoft.com/office/powerpoint/2010/main" val="22455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SIM</a:t>
            </a:r>
          </a:p>
        </p:txBody>
      </p:sp>
      <p:pic>
        <p:nvPicPr>
          <p:cNvPr id="7" name="Content Placeholder 6" descr="A collage of 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24F45BA4-59B2-97E5-F18E-C826DCB09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614873"/>
            <a:ext cx="7257569" cy="4652882"/>
          </a:xfrm>
        </p:spPr>
      </p:pic>
    </p:spTree>
    <p:extLst>
      <p:ext uri="{BB962C8B-B14F-4D97-AF65-F5344CB8AC3E}">
        <p14:creationId xmlns:p14="http://schemas.microsoft.com/office/powerpoint/2010/main" val="4172299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SIM</a:t>
            </a:r>
          </a:p>
        </p:txBody>
      </p:sp>
      <p:pic>
        <p:nvPicPr>
          <p:cNvPr id="6" name="Content Placeholder 5" descr="A black and white text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CCA2FD74-17E9-2CD9-1A0D-08CCBF192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52" y="1614873"/>
            <a:ext cx="8373555" cy="4370070"/>
          </a:xfrm>
        </p:spPr>
      </p:pic>
    </p:spTree>
    <p:extLst>
      <p:ext uri="{BB962C8B-B14F-4D97-AF65-F5344CB8AC3E}">
        <p14:creationId xmlns:p14="http://schemas.microsoft.com/office/powerpoint/2010/main" val="329291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6" name="Content Placeholder 5" descr="A picture containing text, screenshot, font, post-it note&#10;&#10;Description automatically generated">
            <a:extLst>
              <a:ext uri="{FF2B5EF4-FFF2-40B4-BE49-F238E27FC236}">
                <a16:creationId xmlns:a16="http://schemas.microsoft.com/office/drawing/2014/main" id="{8B784615-AAB5-AF1C-6AB8-696728566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067" y="1919530"/>
            <a:ext cx="7315611" cy="4378608"/>
          </a:xfrm>
        </p:spPr>
      </p:pic>
    </p:spTree>
    <p:extLst>
      <p:ext uri="{BB962C8B-B14F-4D97-AF65-F5344CB8AC3E}">
        <p14:creationId xmlns:p14="http://schemas.microsoft.com/office/powerpoint/2010/main" val="370666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7" name="Content Placeholder 6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D30523EA-4A76-F034-E581-53C6AA96D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2458" y="1846263"/>
            <a:ext cx="7036692" cy="4417804"/>
          </a:xfrm>
        </p:spPr>
      </p:pic>
    </p:spTree>
    <p:extLst>
      <p:ext uri="{BB962C8B-B14F-4D97-AF65-F5344CB8AC3E}">
        <p14:creationId xmlns:p14="http://schemas.microsoft.com/office/powerpoint/2010/main" val="1497108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6" name="Content Placeholder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7378087-9E55-103A-0FF4-359CC490B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316" y="1846263"/>
            <a:ext cx="6209336" cy="4476671"/>
          </a:xfrm>
        </p:spPr>
      </p:pic>
    </p:spTree>
    <p:extLst>
      <p:ext uri="{BB962C8B-B14F-4D97-AF65-F5344CB8AC3E}">
        <p14:creationId xmlns:p14="http://schemas.microsoft.com/office/powerpoint/2010/main" val="2074975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6" name="Content Placeholder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A7378087-9E55-103A-0FF4-359CC490B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6316" y="1846263"/>
            <a:ext cx="6209336" cy="4476671"/>
          </a:xfrm>
        </p:spPr>
      </p:pic>
    </p:spTree>
    <p:extLst>
      <p:ext uri="{BB962C8B-B14F-4D97-AF65-F5344CB8AC3E}">
        <p14:creationId xmlns:p14="http://schemas.microsoft.com/office/powerpoint/2010/main" val="142992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ODL </a:t>
            </a:r>
            <a:r>
              <a:rPr lang="en-US" sz="40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Programmes</a:t>
            </a:r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in Nilai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General MBA – Offered in May 2022 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Bachelor of Commerce in International Business (Pending Approval)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Bachelor of Nursing (Pending Approval)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Bachelor of Software Engineering (Pending Approval)</a:t>
            </a:r>
          </a:p>
        </p:txBody>
      </p:sp>
    </p:spTree>
    <p:extLst>
      <p:ext uri="{BB962C8B-B14F-4D97-AF65-F5344CB8AC3E}">
        <p14:creationId xmlns:p14="http://schemas.microsoft.com/office/powerpoint/2010/main" val="354533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7" name="Content Placeholder 6" descr="A screenshot of a video chat&#10;&#10;Description automatically generated with medium confidence">
            <a:extLst>
              <a:ext uri="{FF2B5EF4-FFF2-40B4-BE49-F238E27FC236}">
                <a16:creationId xmlns:a16="http://schemas.microsoft.com/office/drawing/2014/main" id="{1E8174B2-7B6F-B7EF-2C3C-3238A89DD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275" y="1881481"/>
            <a:ext cx="9694559" cy="4459497"/>
          </a:xfrm>
        </p:spPr>
      </p:pic>
    </p:spTree>
    <p:extLst>
      <p:ext uri="{BB962C8B-B14F-4D97-AF65-F5344CB8AC3E}">
        <p14:creationId xmlns:p14="http://schemas.microsoft.com/office/powerpoint/2010/main" val="156735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6" name="Content Placeholder 5" descr="A picture containing text, screenshot, font, information&#10;&#10;Description automatically generated">
            <a:extLst>
              <a:ext uri="{FF2B5EF4-FFF2-40B4-BE49-F238E27FC236}">
                <a16:creationId xmlns:a16="http://schemas.microsoft.com/office/drawing/2014/main" id="{C9B5888C-AAFE-F4FE-23E9-C0C57FE46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2937" y="1702869"/>
            <a:ext cx="9858929" cy="4578289"/>
          </a:xfrm>
        </p:spPr>
      </p:pic>
    </p:spTree>
    <p:extLst>
      <p:ext uri="{BB962C8B-B14F-4D97-AF65-F5344CB8AC3E}">
        <p14:creationId xmlns:p14="http://schemas.microsoft.com/office/powerpoint/2010/main" val="3348671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SIM</a:t>
            </a:r>
          </a:p>
        </p:txBody>
      </p:sp>
      <p:pic>
        <p:nvPicPr>
          <p:cNvPr id="7" name="Content Placeholder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6974017-2E9D-D083-7E14-81354E721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334" y="1786071"/>
            <a:ext cx="10764695" cy="4477996"/>
          </a:xfrm>
        </p:spPr>
      </p:pic>
    </p:spTree>
    <p:extLst>
      <p:ext uri="{BB962C8B-B14F-4D97-AF65-F5344CB8AC3E}">
        <p14:creationId xmlns:p14="http://schemas.microsoft.com/office/powerpoint/2010/main" val="2318028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DESIGNING SIM</a:t>
            </a:r>
          </a:p>
        </p:txBody>
      </p:sp>
      <p:pic>
        <p:nvPicPr>
          <p:cNvPr id="6" name="Content Placeholder 5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911D0E5E-897D-8999-C178-7D0A12FDD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370" y="1717705"/>
            <a:ext cx="10184155" cy="4580545"/>
          </a:xfrm>
        </p:spPr>
      </p:pic>
    </p:spTree>
    <p:extLst>
      <p:ext uri="{BB962C8B-B14F-4D97-AF65-F5344CB8AC3E}">
        <p14:creationId xmlns:p14="http://schemas.microsoft.com/office/powerpoint/2010/main" val="2801085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SELF-DIRECTED LEARNING PREPARATION</a:t>
            </a:r>
          </a:p>
        </p:txBody>
      </p:sp>
      <p:pic>
        <p:nvPicPr>
          <p:cNvPr id="6" name="Content Placeholder 5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E98A6F7-19CB-4446-7163-5D5682EB0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312" y="1693179"/>
            <a:ext cx="7967382" cy="4485430"/>
          </a:xfrm>
        </p:spPr>
      </p:pic>
    </p:spTree>
    <p:extLst>
      <p:ext uri="{BB962C8B-B14F-4D97-AF65-F5344CB8AC3E}">
        <p14:creationId xmlns:p14="http://schemas.microsoft.com/office/powerpoint/2010/main" val="337118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CONSTRUCTING SIM</a:t>
            </a:r>
          </a:p>
        </p:txBody>
      </p:sp>
      <p:pic>
        <p:nvPicPr>
          <p:cNvPr id="7" name="Content Placeholder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A0F475D-70FA-C0A9-1FA5-6E6AE8B0D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9848" y="1851462"/>
            <a:ext cx="8250802" cy="4352785"/>
          </a:xfrm>
        </p:spPr>
      </p:pic>
    </p:spTree>
    <p:extLst>
      <p:ext uri="{BB962C8B-B14F-4D97-AF65-F5344CB8AC3E}">
        <p14:creationId xmlns:p14="http://schemas.microsoft.com/office/powerpoint/2010/main" val="4183700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AudioVisual</a:t>
            </a:r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 SIM (Lecture Video)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96560-3E9F-3009-B93C-D6C7043A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Start with an introduction </a:t>
            </a:r>
          </a:p>
          <a:p>
            <a:r>
              <a:rPr lang="en-US" dirty="0"/>
              <a:t>2. Display and read out the expected Learning Outcome(s)</a:t>
            </a:r>
          </a:p>
          <a:p>
            <a:r>
              <a:rPr lang="en-US" dirty="0"/>
              <a:t>3. Then only go into the body of content</a:t>
            </a:r>
          </a:p>
          <a:p>
            <a:r>
              <a:rPr lang="en-US" dirty="0"/>
              <a:t>4. Summarize the important points at the end of the video</a:t>
            </a:r>
          </a:p>
          <a:p>
            <a:r>
              <a:rPr lang="en-US" dirty="0"/>
              <a:t>5. Present 1-4 in a conversational manner</a:t>
            </a:r>
          </a:p>
          <a:p>
            <a:r>
              <a:rPr lang="en-US" dirty="0"/>
              <a:t>6. Text in the slides should be conversational as well</a:t>
            </a:r>
          </a:p>
          <a:p>
            <a:r>
              <a:rPr lang="en-US" dirty="0"/>
              <a:t>7. Use illustrations where possible (careful with copyrights)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84879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Create PowerPoint Lesson Videos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/>
          </a:p>
          <a:p>
            <a:r>
              <a:rPr lang="en-MY" sz="2800" dirty="0"/>
              <a:t> 1. Use PowerPoint to convert your slides into pre-recorded Lesson videos</a:t>
            </a:r>
          </a:p>
          <a:p>
            <a:r>
              <a:rPr lang="en-MY" sz="2800" dirty="0"/>
              <a:t>2. Refer to How to Make Video in PowerPoint</a:t>
            </a:r>
          </a:p>
        </p:txBody>
      </p:sp>
    </p:spTree>
    <p:extLst>
      <p:ext uri="{BB962C8B-B14F-4D97-AF65-F5344CB8AC3E}">
        <p14:creationId xmlns:p14="http://schemas.microsoft.com/office/powerpoint/2010/main" val="3644784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Printed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596560-3E9F-3009-B93C-D6C7043AB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Refer to the SIM development checklist in your Training course</a:t>
            </a:r>
          </a:p>
          <a:p>
            <a:r>
              <a:rPr lang="en-US" dirty="0"/>
              <a:t>2. Refer to Sample of Printed SIM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4547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Self-Instructional Material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MY" dirty="0"/>
          </a:p>
          <a:p>
            <a:r>
              <a:rPr lang="en-MY" sz="2800" dirty="0"/>
              <a:t>- Topic number and name</a:t>
            </a:r>
          </a:p>
          <a:p>
            <a:r>
              <a:rPr lang="en-MY" sz="2800" dirty="0"/>
              <a:t>- Introduction</a:t>
            </a:r>
          </a:p>
          <a:p>
            <a:r>
              <a:rPr lang="en-MY" sz="2800" dirty="0"/>
              <a:t>- Learning Outcomes</a:t>
            </a:r>
          </a:p>
          <a:p>
            <a:r>
              <a:rPr lang="en-MY" sz="2800" dirty="0"/>
              <a:t>- Body of content (1.1, 1.1.1, self-checks, activities, images, tables, external content)</a:t>
            </a:r>
          </a:p>
          <a:p>
            <a:r>
              <a:rPr lang="en-MY" sz="2800" dirty="0"/>
              <a:t>- Summary</a:t>
            </a:r>
          </a:p>
          <a:p>
            <a:r>
              <a:rPr lang="en-MY" sz="2800" dirty="0"/>
              <a:t>- Key Terms/Glossary </a:t>
            </a:r>
          </a:p>
        </p:txBody>
      </p:sp>
    </p:spTree>
    <p:extLst>
      <p:ext uri="{BB962C8B-B14F-4D97-AF65-F5344CB8AC3E}">
        <p14:creationId xmlns:p14="http://schemas.microsoft.com/office/powerpoint/2010/main" val="131072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ODL?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400" dirty="0">
                <a:solidFill>
                  <a:srgbClr val="4B4F58"/>
                </a:solidFill>
              </a:rPr>
              <a:t>Open and Distance Learning (ODL) is a way of learning </a:t>
            </a:r>
            <a:r>
              <a:rPr lang="en-US" sz="2400" b="1" dirty="0">
                <a:solidFill>
                  <a:srgbClr val="4B4F58"/>
                </a:solidFill>
              </a:rPr>
              <a:t>remotely</a:t>
            </a:r>
            <a:r>
              <a:rPr lang="en-US" sz="2400" dirty="0">
                <a:solidFill>
                  <a:srgbClr val="4B4F58"/>
                </a:solidFill>
              </a:rPr>
              <a:t> without being in regular face-to-face contact with instructor in the classroom.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0" i="0" dirty="0">
                <a:solidFill>
                  <a:srgbClr val="4B4F58"/>
                </a:solidFill>
                <a:effectLst/>
                <a:latin typeface="Poppins" panose="00000500000000000000" pitchFamily="2" charset="0"/>
              </a:rPr>
              <a:t>Online courses offer students the flexibility of studying from anywhere and at any time over the Internet.</a:t>
            </a:r>
            <a:endParaRPr lang="en-US" sz="2400" dirty="0"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93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Self-Instructional Material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/>
          </a:p>
          <a:p>
            <a:r>
              <a:rPr lang="en-MY" sz="2800" dirty="0"/>
              <a:t>- References</a:t>
            </a:r>
          </a:p>
        </p:txBody>
      </p:sp>
    </p:spTree>
    <p:extLst>
      <p:ext uri="{BB962C8B-B14F-4D97-AF65-F5344CB8AC3E}">
        <p14:creationId xmlns:p14="http://schemas.microsoft.com/office/powerpoint/2010/main" val="1136471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Self-Instructional Material Aids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MY" dirty="0"/>
          </a:p>
          <a:p>
            <a:r>
              <a:rPr lang="en-MY" sz="2800" dirty="0"/>
              <a:t> These AI tools may help you develop your Printed SIM</a:t>
            </a:r>
          </a:p>
          <a:p>
            <a:r>
              <a:rPr lang="en-MY" sz="2800" dirty="0"/>
              <a:t>1. Voice typing AI – convert your lecture into notes</a:t>
            </a:r>
          </a:p>
          <a:p>
            <a:r>
              <a:rPr lang="en-MY" sz="2800" dirty="0"/>
              <a:t>2. Speech to text AI – Convert videos into text</a:t>
            </a:r>
          </a:p>
        </p:txBody>
      </p:sp>
    </p:spTree>
    <p:extLst>
      <p:ext uri="{BB962C8B-B14F-4D97-AF65-F5344CB8AC3E}">
        <p14:creationId xmlns:p14="http://schemas.microsoft.com/office/powerpoint/2010/main" val="2973064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70363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Mapping CLO against Topics</a:t>
            </a:r>
            <a:b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b="1" dirty="0">
              <a:solidFill>
                <a:srgbClr val="0070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7" name="Content Placeholder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AA928619-A8C4-2C71-782D-25C1F4E11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5852" y="1845892"/>
            <a:ext cx="10163104" cy="4349809"/>
          </a:xfrm>
        </p:spPr>
      </p:pic>
    </p:spTree>
    <p:extLst>
      <p:ext uri="{BB962C8B-B14F-4D97-AF65-F5344CB8AC3E}">
        <p14:creationId xmlns:p14="http://schemas.microsoft.com/office/powerpoint/2010/main" val="2158659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Constructive Alignment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C8A4578-D850-D57E-3949-4CFDA67D0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7571" y="1814267"/>
            <a:ext cx="7315200" cy="5248275"/>
          </a:xfrm>
        </p:spPr>
      </p:pic>
    </p:spTree>
    <p:extLst>
      <p:ext uri="{BB962C8B-B14F-4D97-AF65-F5344CB8AC3E}">
        <p14:creationId xmlns:p14="http://schemas.microsoft.com/office/powerpoint/2010/main" val="1084116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Steps to Develop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Develop your Table 4 (Partially)</a:t>
            </a:r>
          </a:p>
          <a:p>
            <a:r>
              <a:rPr lang="en-MY" sz="2800" dirty="0"/>
              <a:t>2. Use the course-mapping template to map </a:t>
            </a:r>
            <a:r>
              <a:rPr lang="en-MY" sz="2800" b="1" dirty="0"/>
              <a:t>CLO – Topics – </a:t>
            </a:r>
            <a:r>
              <a:rPr lang="en-MY" sz="2800" b="1" dirty="0" err="1"/>
              <a:t>SubTopics</a:t>
            </a:r>
            <a:r>
              <a:rPr lang="en-MY" sz="2800" b="1" dirty="0"/>
              <a:t>-Learning Outcomes-Content-Assessment</a:t>
            </a:r>
            <a:r>
              <a:rPr lang="en-MY" sz="2800" dirty="0"/>
              <a:t>(non-graded)</a:t>
            </a:r>
          </a:p>
          <a:p>
            <a:r>
              <a:rPr lang="en-MY" sz="2800" dirty="0"/>
              <a:t>3. Update/Complete your Table 4</a:t>
            </a:r>
          </a:p>
          <a:p>
            <a:r>
              <a:rPr lang="en-MY" sz="2800" dirty="0"/>
              <a:t>4. </a:t>
            </a:r>
            <a:r>
              <a:rPr lang="en-US" sz="2800" dirty="0"/>
              <a:t>Create the Course Framework in Moodle (from course-mapping)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8242275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Steps to Develop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5. Develop your content and assessment (from course mapping)</a:t>
            </a:r>
          </a:p>
          <a:p>
            <a:r>
              <a:rPr lang="en-MY" sz="2800" dirty="0"/>
              <a:t>6. Upload your content</a:t>
            </a:r>
          </a:p>
          <a:p>
            <a:r>
              <a:rPr lang="en-MY" sz="2800" dirty="0"/>
              <a:t>7. Provide guided-instructions and connect every activity with each other.</a:t>
            </a:r>
          </a:p>
          <a:p>
            <a:r>
              <a:rPr lang="en-MY" sz="2800" dirty="0"/>
              <a:t>8. Develop the course introduction page</a:t>
            </a:r>
          </a:p>
        </p:txBody>
      </p:sp>
    </p:spTree>
    <p:extLst>
      <p:ext uri="{BB962C8B-B14F-4D97-AF65-F5344CB8AC3E}">
        <p14:creationId xmlns:p14="http://schemas.microsoft.com/office/powerpoint/2010/main" val="2542613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1: Develop your Table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to GUIDELINES FOR ODL TABLE 4 STUDENT LEARNING TIME (SLT) DISTRIBUTION FOR 3-CREDIT COURSES in your Training Course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7044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GUIDELINES FOR ODL TABLE 4 STUDENT LEARNING TIME (SLT) DISTRIBUTION FOR 3-CREDIT COURSES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Area 1: Course Content Outline and Subtopics</a:t>
            </a:r>
          </a:p>
          <a:p>
            <a:r>
              <a:rPr lang="en-US" sz="2400" dirty="0"/>
              <a:t>1.	Create 14 topics (with sub-topics) to represent 14 weeks of Learning and     	Teaching Activities. </a:t>
            </a:r>
          </a:p>
          <a:p>
            <a:r>
              <a:rPr lang="en-US" sz="2400" dirty="0"/>
              <a:t>2.	Total SLT for this section must be 84.</a:t>
            </a:r>
          </a:p>
          <a:p>
            <a:r>
              <a:rPr lang="en-US" sz="2400" dirty="0"/>
              <a:t>3.	Each topic has 6 SLT to be distributed for Learning and Teaching Activities.</a:t>
            </a:r>
          </a:p>
          <a:p>
            <a:r>
              <a:rPr lang="en-US" sz="2400" dirty="0"/>
              <a:t>4.	Each topic must allocate 1 SLT for Tutorial section under 	Online/Technology mediated (Synchronous)</a:t>
            </a:r>
          </a:p>
          <a:p>
            <a:endParaRPr lang="en-MY" dirty="0"/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3451959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GUIDELINES FOR ODL TABLE 4 STUDENT LEARNING TIME (SLT) DISTRIBUTION FOR 3-CREDIT COURSES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Area 1: Course Content Outline and Subtopics</a:t>
            </a:r>
          </a:p>
          <a:p>
            <a:endParaRPr lang="en-MY" dirty="0"/>
          </a:p>
          <a:p>
            <a:endParaRPr lang="en-MY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3A1EC8-C856-8991-7345-C90A2038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19" y="2477261"/>
            <a:ext cx="9652869" cy="319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48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2: Course Mapping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MY" sz="2000" dirty="0"/>
              <a:t>Use the course-mapping template to map </a:t>
            </a:r>
            <a:r>
              <a:rPr lang="en-MY" sz="2000" b="1" dirty="0"/>
              <a:t>CLO – Topics – </a:t>
            </a:r>
            <a:r>
              <a:rPr lang="en-MY" sz="2000" b="1" dirty="0" err="1"/>
              <a:t>SubTopics</a:t>
            </a:r>
            <a:r>
              <a:rPr lang="en-MY" sz="2000" b="1" dirty="0"/>
              <a:t>-Learning Outcomes-Content-Assessment</a:t>
            </a:r>
            <a:r>
              <a:rPr lang="en-MY" sz="2000" dirty="0"/>
              <a:t>(non-graded)</a:t>
            </a:r>
          </a:p>
          <a:p>
            <a:r>
              <a:rPr lang="en-MY" dirty="0"/>
              <a:t>2. Refer to Course Mapping Template in your Training Course</a:t>
            </a:r>
          </a:p>
          <a:p>
            <a:r>
              <a:rPr lang="en-MY" sz="2000" dirty="0"/>
              <a:t>3. Design your content and assessments here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60127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What is ODL?</a:t>
            </a:r>
          </a:p>
        </p:txBody>
      </p:sp>
      <p:pic>
        <p:nvPicPr>
          <p:cNvPr id="5" name="Content Placeholder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94F2824B-978D-0353-58CF-3A902E3CE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4383" y="1477189"/>
            <a:ext cx="8714286" cy="4828571"/>
          </a:xfrm>
        </p:spPr>
      </p:pic>
    </p:spTree>
    <p:extLst>
      <p:ext uri="{BB962C8B-B14F-4D97-AF65-F5344CB8AC3E}">
        <p14:creationId xmlns:p14="http://schemas.microsoft.com/office/powerpoint/2010/main" val="3239808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3: Complete Table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Complete Table 4</a:t>
            </a:r>
          </a:p>
        </p:txBody>
      </p:sp>
    </p:spTree>
    <p:extLst>
      <p:ext uri="{BB962C8B-B14F-4D97-AF65-F5344CB8AC3E}">
        <p14:creationId xmlns:p14="http://schemas.microsoft.com/office/powerpoint/2010/main" val="37753763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4: Create the Course Framework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Create your course Framework in Moodle</a:t>
            </a:r>
          </a:p>
        </p:txBody>
      </p:sp>
    </p:spTree>
    <p:extLst>
      <p:ext uri="{BB962C8B-B14F-4D97-AF65-F5344CB8AC3E}">
        <p14:creationId xmlns:p14="http://schemas.microsoft.com/office/powerpoint/2010/main" val="30302683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5: Develop your SIM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Develop your content (Printed SIM/ Video Lesson)</a:t>
            </a:r>
          </a:p>
          <a:p>
            <a:r>
              <a:rPr lang="en-MY" sz="2800" dirty="0"/>
              <a:t>2. Develop your assessment (Directly into Moodle)</a:t>
            </a:r>
          </a:p>
        </p:txBody>
      </p:sp>
    </p:spTree>
    <p:extLst>
      <p:ext uri="{BB962C8B-B14F-4D97-AF65-F5344CB8AC3E}">
        <p14:creationId xmlns:p14="http://schemas.microsoft.com/office/powerpoint/2010/main" val="8025176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6: Upload your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Create your content into Moodle</a:t>
            </a:r>
          </a:p>
        </p:txBody>
      </p:sp>
    </p:spTree>
    <p:extLst>
      <p:ext uri="{BB962C8B-B14F-4D97-AF65-F5344CB8AC3E}">
        <p14:creationId xmlns:p14="http://schemas.microsoft.com/office/powerpoint/2010/main" val="29407699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7: Provide guided-instructions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</a:t>
            </a:r>
            <a:r>
              <a:rPr lang="en-US" sz="2800" dirty="0"/>
              <a:t>Provide guided-instructions and connect every activity with each other.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2896085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Step 8: Develop the course introduction page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9CD16-BDBA-05AA-9CAA-C6B205B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  <a:p>
            <a:r>
              <a:rPr lang="en-MY" sz="2800" dirty="0"/>
              <a:t>1. </a:t>
            </a:r>
            <a:r>
              <a:rPr lang="en-US" sz="2800" dirty="0"/>
              <a:t>Develop your own video to introduce your course</a:t>
            </a:r>
          </a:p>
          <a:p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21738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Why do working adults take ODL </a:t>
            </a:r>
            <a:r>
              <a:rPr lang="en-US" sz="40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Programmes</a:t>
            </a:r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1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Why do working adults take ODL </a:t>
            </a:r>
            <a:r>
              <a:rPr lang="en-US" sz="4000" b="1" dirty="0" err="1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Programmes</a:t>
            </a:r>
            <a:r>
              <a:rPr lang="en-US" sz="4000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094653"/>
            <a:ext cx="10058400" cy="6055029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Economic insecurities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Career advancement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Improving existing skills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Developing new skills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Bored at home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Knowledge</a:t>
            </a: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course attracted the learner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pPr algn="just">
              <a:lnSpc>
                <a:spcPct val="100000"/>
              </a:lnSpc>
            </a:pP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83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Traditional vs ODL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C1D4DF-F8B0-1099-FC7B-807718CE1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4740577"/>
              </p:ext>
            </p:extLst>
          </p:nvPr>
        </p:nvGraphicFramePr>
        <p:xfrm>
          <a:off x="1096963" y="1846263"/>
          <a:ext cx="100584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8787517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02766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Traditional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4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Physical 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1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Face-to-Face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9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1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More hours for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Highly dependant on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 + textbook + class notes as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Classes normally scheduled during working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7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Suitable for young adults taking their first degree and wants to experience student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8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508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Traditional vs ODL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C1D4DF-F8B0-1099-FC7B-807718CE1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92824"/>
              </p:ext>
            </p:extLst>
          </p:nvPr>
        </p:nvGraphicFramePr>
        <p:xfrm>
          <a:off x="1096963" y="1846263"/>
          <a:ext cx="1005840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1387875178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027660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Traditional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240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Physical Classroom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Learning Management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0919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Face-to-Face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Online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9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Tutorial, facilitation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12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More hours for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Less hours for tutorials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5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Highly dependant on Lecturer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Learn Independently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6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Lecture + textbook + class notes as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Highly dependant on Self-Instructional Material as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010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Classes normally scheduled during working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Classes are scheduled after working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370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MY" dirty="0"/>
                        <a:t>Suitable for young adults taking their first degree and wants to experience student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Suitable for mature adults who values the flexibility of ODL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588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28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529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Calibri" charset="0"/>
                <a:ea typeface="Calibri" charset="0"/>
                <a:cs typeface="Calibri" charset="0"/>
              </a:rPr>
              <a:t>Characteristics of ODL</a:t>
            </a:r>
          </a:p>
        </p:txBody>
      </p:sp>
      <p:pic>
        <p:nvPicPr>
          <p:cNvPr id="7" name="Content Placeholder 6" descr="A picture containing text, screenshot, web page, website&#10;&#10;Description automatically generated">
            <a:extLst>
              <a:ext uri="{FF2B5EF4-FFF2-40B4-BE49-F238E27FC236}">
                <a16:creationId xmlns:a16="http://schemas.microsoft.com/office/drawing/2014/main" id="{FA59AFB6-F7B2-A490-4E54-77A0BEADF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992" y="1846263"/>
            <a:ext cx="6203298" cy="4523680"/>
          </a:xfrm>
        </p:spPr>
      </p:pic>
    </p:spTree>
    <p:extLst>
      <p:ext uri="{BB962C8B-B14F-4D97-AF65-F5344CB8AC3E}">
        <p14:creationId xmlns:p14="http://schemas.microsoft.com/office/powerpoint/2010/main" val="11504936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F21CDDB2BC1640ABB579EC6E1F80A5" ma:contentTypeVersion="12" ma:contentTypeDescription="Create a new document." ma:contentTypeScope="" ma:versionID="7f4578ea4225e3f79cd2d8f900b9048b">
  <xsd:schema xmlns:xsd="http://www.w3.org/2001/XMLSchema" xmlns:xs="http://www.w3.org/2001/XMLSchema" xmlns:p="http://schemas.microsoft.com/office/2006/metadata/properties" xmlns:ns3="504ad0d6-6927-4f53-8a32-74afa72fbf62" xmlns:ns4="6193822f-4e72-4a45-8259-a03eb18e4c3f" targetNamespace="http://schemas.microsoft.com/office/2006/metadata/properties" ma:root="true" ma:fieldsID="72adc62076fc9572c5444673735e2b5f" ns3:_="" ns4:_="">
    <xsd:import namespace="504ad0d6-6927-4f53-8a32-74afa72fbf62"/>
    <xsd:import namespace="6193822f-4e72-4a45-8259-a03eb18e4c3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4ad0d6-6927-4f53-8a32-74afa72fbf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3822f-4e72-4a45-8259-a03eb18e4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0481CB-A426-4374-8CA1-06AF3A9D6F00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6193822f-4e72-4a45-8259-a03eb18e4c3f"/>
    <ds:schemaRef ds:uri="http://purl.org/dc/terms/"/>
    <ds:schemaRef ds:uri="http://schemas.microsoft.com/office/infopath/2007/PartnerControls"/>
    <ds:schemaRef ds:uri="504ad0d6-6927-4f53-8a32-74afa72fbf6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945185D-3F3F-4B39-A6E8-21AA97A38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4ad0d6-6927-4f53-8a32-74afa72fbf62"/>
    <ds:schemaRef ds:uri="6193822f-4e72-4a45-8259-a03eb18e4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87232-8CC8-476F-8914-3B559635D5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4038</TotalTime>
  <Words>1000</Words>
  <Application>Microsoft Office PowerPoint</Application>
  <PresentationFormat>Widescreen</PresentationFormat>
  <Paragraphs>150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Calibri</vt:lpstr>
      <vt:lpstr>Calibri Light</vt:lpstr>
      <vt:lpstr>Poppins</vt:lpstr>
      <vt:lpstr>Retrospect</vt:lpstr>
      <vt:lpstr>Training Objective</vt:lpstr>
      <vt:lpstr>ODL Programmes in Nilai University</vt:lpstr>
      <vt:lpstr>What is ODL?</vt:lpstr>
      <vt:lpstr>What is ODL?</vt:lpstr>
      <vt:lpstr>Why do working adults take ODL Programmes?</vt:lpstr>
      <vt:lpstr>Why do working adults take ODL Programmes?</vt:lpstr>
      <vt:lpstr>Traditional vs ODL</vt:lpstr>
      <vt:lpstr>Traditional vs ODL</vt:lpstr>
      <vt:lpstr>Characteristics of ODL</vt:lpstr>
      <vt:lpstr>What is an ODL Programme?</vt:lpstr>
      <vt:lpstr>What is an ODL Programme?</vt:lpstr>
      <vt:lpstr>Main Features of ODL</vt:lpstr>
      <vt:lpstr>The ODL System</vt:lpstr>
      <vt:lpstr>WHAT IS SIM</vt:lpstr>
      <vt:lpstr>WHAT IS SIM</vt:lpstr>
      <vt:lpstr>CHARACTERISTICS OF SIM</vt:lpstr>
      <vt:lpstr>CHARACTERISTICS OF SIM</vt:lpstr>
      <vt:lpstr>CHARACTERISTICS OF SIM</vt:lpstr>
      <vt:lpstr>CHARACTERISTICS OF SIM</vt:lpstr>
      <vt:lpstr>CHARACTERISTICS OF SIM</vt:lpstr>
      <vt:lpstr>CHARACTERISTICS OF SIM</vt:lpstr>
      <vt:lpstr>CHARACTERISTICS OF SIM</vt:lpstr>
      <vt:lpstr>DESIGNING SIM</vt:lpstr>
      <vt:lpstr>SELF-DIRECTED LEARNING PREPARATION</vt:lpstr>
      <vt:lpstr>CONSTRUCTING SIM</vt:lpstr>
      <vt:lpstr>AudioVisual SIM (Lecture Video)</vt:lpstr>
      <vt:lpstr>Create PowerPoint Lesson Videos</vt:lpstr>
      <vt:lpstr>Printed SIM</vt:lpstr>
      <vt:lpstr>Self-Instructional Material Template</vt:lpstr>
      <vt:lpstr>Self-Instructional Material Template</vt:lpstr>
      <vt:lpstr>Self-Instructional Material Aids</vt:lpstr>
      <vt:lpstr>Mapping CLO against Topics </vt:lpstr>
      <vt:lpstr>Constructive Alignment</vt:lpstr>
      <vt:lpstr>Steps to Develop SIM</vt:lpstr>
      <vt:lpstr>Steps to Develop SIM</vt:lpstr>
      <vt:lpstr>Step 1: Develop your Table 4</vt:lpstr>
      <vt:lpstr>GUIDELINES FOR ODL TABLE 4 STUDENT LEARNING TIME (SLT) DISTRIBUTION FOR 3-CREDIT COURSES</vt:lpstr>
      <vt:lpstr>GUIDELINES FOR ODL TABLE 4 STUDENT LEARNING TIME (SLT) DISTRIBUTION FOR 3-CREDIT COURSES</vt:lpstr>
      <vt:lpstr>Step 2: Course Mapping</vt:lpstr>
      <vt:lpstr>Step 3: Complete Table 4</vt:lpstr>
      <vt:lpstr>Step 4: Create the Course Framework </vt:lpstr>
      <vt:lpstr>Step 5: Develop your SIM</vt:lpstr>
      <vt:lpstr>Step 6: Upload your Content</vt:lpstr>
      <vt:lpstr>Step 7: Provide guided-instructions </vt:lpstr>
      <vt:lpstr>Step 8: Develop the course introduction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Bachelor of Science (Hons)  Psychology</dc:title>
  <dc:creator>Microsoft Office User</dc:creator>
  <cp:lastModifiedBy>Thiru Kumar</cp:lastModifiedBy>
  <cp:revision>91</cp:revision>
  <dcterms:created xsi:type="dcterms:W3CDTF">2018-02-12T04:19:26Z</dcterms:created>
  <dcterms:modified xsi:type="dcterms:W3CDTF">2023-05-17T17:43:22Z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0x0101003FF21CDDB2BC1640ABB579EC6E1F80A5</vt:lpwstr>
  </property>
</Properties>
</file>